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6" r:id="rId5"/>
    <p:sldId id="26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40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48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55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87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5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5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61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23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95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23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14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6FBA-EB86-48AB-A5E2-DD9CFD5E6AC6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4194-3CDE-4E12-B0EF-F7063E5788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7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2509" y="3426966"/>
            <a:ext cx="4904935" cy="1076252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Comic Sans MS" panose="030F0902030302020204" pitchFamily="66" charset="0"/>
              </a:rPr>
              <a:t>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6303" y="3965092"/>
            <a:ext cx="5061359" cy="915630"/>
          </a:xfrm>
        </p:spPr>
        <p:txBody>
          <a:bodyPr>
            <a:normAutofit fontScale="92500"/>
          </a:bodyPr>
          <a:lstStyle/>
          <a:p>
            <a:endParaRPr lang="de-DE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omic Sans MS" panose="030F0902030302020204" pitchFamily="66" charset="0"/>
              </a:rPr>
              <a:t>An improvement in the quality of life</a:t>
            </a:r>
          </a:p>
          <a:p>
            <a:endParaRPr lang="de-DE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0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a Variety of Indicators to assess the Level of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443243"/>
            <a:ext cx="4134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Life expectancy: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End result of all of the factors contributing to a good quality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Differences are indicators of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Main influences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Infant mortality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0217" y="2443243"/>
            <a:ext cx="4468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Gross National Product (GNP):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Traditional indicator of a country‘s wealth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Gross National Product per capita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Purchasing Power Parity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Problems with GNP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54761"/>
            <a:ext cx="413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Literacy: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Important indicator of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0217" y="4954761"/>
            <a:ext cx="205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Other indicators....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568" y="2265247"/>
            <a:ext cx="3028950" cy="1514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75" y="4434963"/>
            <a:ext cx="2705100" cy="1685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50" y="1915049"/>
            <a:ext cx="1885950" cy="2419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42" y="1960414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137" y="1752727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591" y="4282533"/>
            <a:ext cx="2704775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r="17163"/>
          <a:stretch/>
        </p:blipFill>
        <p:spPr>
          <a:xfrm>
            <a:off x="9315779" y="4382431"/>
            <a:ext cx="236705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9228" y="4425295"/>
            <a:ext cx="3028950" cy="1514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543" y="4310994"/>
            <a:ext cx="2619375" cy="1743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4529" y="1979722"/>
            <a:ext cx="1800000" cy="18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8228" y="2073704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537" y="1969605"/>
            <a:ext cx="10668925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57DA8-AE73-4968-B869-C1C4CC5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Explaining</a:t>
            </a:r>
            <a:r>
              <a:rPr lang="de-DE" dirty="0"/>
              <a:t> </a:t>
            </a:r>
            <a:r>
              <a:rPr lang="de-DE" dirty="0" err="1"/>
              <a:t>Inequalities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Countries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65600-A4E5-473C-9D20-6CED10930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529890" cy="131685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B03FD0D-275F-405C-ACBA-5E27B87A3B64}"/>
              </a:ext>
            </a:extLst>
          </p:cNvPr>
          <p:cNvSpPr txBox="1"/>
          <p:nvPr/>
        </p:nvSpPr>
        <p:spPr>
          <a:xfrm>
            <a:off x="821341" y="3171644"/>
            <a:ext cx="3271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Explaining the development gap: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Physical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Economic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0287AF6-B0FA-4FF5-85EB-A236B395451B}"/>
              </a:ext>
            </a:extLst>
          </p:cNvPr>
          <p:cNvSpPr txBox="1"/>
          <p:nvPr/>
        </p:nvSpPr>
        <p:spPr>
          <a:xfrm>
            <a:off x="838200" y="4813078"/>
            <a:ext cx="6508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Consequences of the Development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Consequences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poverty</a:t>
            </a:r>
            <a:r>
              <a:rPr lang="de-DE" dirty="0"/>
              <a:t> </a:t>
            </a:r>
          </a:p>
          <a:p>
            <a:r>
              <a:rPr lang="de-DE" dirty="0"/>
              <a:t>	a) </a:t>
            </a:r>
            <a:r>
              <a:rPr lang="de-DE" dirty="0" err="1"/>
              <a:t>Economic</a:t>
            </a:r>
            <a:endParaRPr lang="de-DE" dirty="0"/>
          </a:p>
          <a:p>
            <a:r>
              <a:rPr lang="de-DE" dirty="0"/>
              <a:t>	b) </a:t>
            </a:r>
            <a:r>
              <a:rPr lang="de-DE" dirty="0" err="1"/>
              <a:t>Social</a:t>
            </a:r>
            <a:endParaRPr lang="de-DE" dirty="0"/>
          </a:p>
          <a:p>
            <a:r>
              <a:rPr lang="de-DE" dirty="0"/>
              <a:t>	c) Environmental</a:t>
            </a:r>
          </a:p>
          <a:p>
            <a:r>
              <a:rPr lang="de-DE" dirty="0"/>
              <a:t>	d) Political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3B5339-7B6B-4544-A730-36FCAE06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411" y="1690688"/>
            <a:ext cx="3517403" cy="468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E0D2BD1-44FD-40FF-B713-CBED413B7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973" y="1887404"/>
            <a:ext cx="5486876" cy="32372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7CF78F6-AED6-46EE-88CB-841D50BCF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96" y="1881308"/>
            <a:ext cx="5486876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BC1B4794-C0D5-4C8F-BB38-9BE744AFBBA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74" y="1679295"/>
            <a:ext cx="8303947" cy="3642082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7A223018-66C1-46CB-A2D8-3B86B7F5CF8E}"/>
              </a:ext>
            </a:extLst>
          </p:cNvPr>
          <p:cNvSpPr txBox="1"/>
          <p:nvPr/>
        </p:nvSpPr>
        <p:spPr>
          <a:xfrm>
            <a:off x="237180" y="1968047"/>
            <a:ext cx="3198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Gini coefficient - </a:t>
            </a:r>
            <a:r>
              <a:rPr lang="en-GB" b="1" dirty="0"/>
              <a:t> technique used to show income equality</a:t>
            </a:r>
            <a:endParaRPr lang="de-DE" b="1" dirty="0"/>
          </a:p>
          <a:p>
            <a:br>
              <a:rPr lang="en-GB" dirty="0"/>
            </a:br>
            <a:r>
              <a:rPr lang="en-GB" dirty="0"/>
              <a:t>{Values between 0 and 1.0}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lower</a:t>
            </a:r>
            <a:r>
              <a:rPr lang="en-GB" dirty="0"/>
              <a:t> the value the </a:t>
            </a:r>
            <a:r>
              <a:rPr lang="en-GB" b="1" dirty="0"/>
              <a:t>more equal </a:t>
            </a:r>
            <a:r>
              <a:rPr lang="en-GB" dirty="0"/>
              <a:t>the income distribution.</a:t>
            </a:r>
            <a:endParaRPr lang="en-GB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higher</a:t>
            </a:r>
            <a:r>
              <a:rPr lang="en-GB" dirty="0"/>
              <a:t> the value the </a:t>
            </a:r>
            <a:r>
              <a:rPr lang="en-GB" b="1" dirty="0"/>
              <a:t>less equal</a:t>
            </a:r>
            <a:r>
              <a:rPr lang="en-GB" dirty="0"/>
              <a:t> the income distribution.</a:t>
            </a:r>
            <a:endParaRPr lang="en-GB" dirty="0">
              <a:effectLst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30BD4D64-CAD6-4193-98D3-19B3FE7C878C}"/>
              </a:ext>
            </a:extLst>
          </p:cNvPr>
          <p:cNvSpPr>
            <a:spLocks noGrp="1"/>
          </p:cNvSpPr>
          <p:nvPr/>
        </p:nvSpPr>
        <p:spPr>
          <a:xfrm>
            <a:off x="172330" y="305479"/>
            <a:ext cx="10323443" cy="1147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/>
              <a:t>Explaining inequalities within countries </a:t>
            </a:r>
            <a:endParaRPr lang="en-GB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7386610-DCFC-477F-913E-59E419C6538E}"/>
              </a:ext>
            </a:extLst>
          </p:cNvPr>
          <p:cNvGrpSpPr/>
          <p:nvPr/>
        </p:nvGrpSpPr>
        <p:grpSpPr>
          <a:xfrm>
            <a:off x="395505" y="1610468"/>
            <a:ext cx="11272655" cy="4102281"/>
            <a:chOff x="395505" y="1610468"/>
            <a:chExt cx="11272655" cy="4102281"/>
          </a:xfrm>
        </p:grpSpPr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FEA6AF5C-B709-4CEE-BD7E-7323167D1CF0}"/>
                </a:ext>
              </a:extLst>
            </p:cNvPr>
            <p:cNvSpPr/>
            <p:nvPr/>
          </p:nvSpPr>
          <p:spPr>
            <a:xfrm>
              <a:off x="6419405" y="2230448"/>
              <a:ext cx="524875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u="sng" dirty="0"/>
                <a:t>A theory of regional disparities</a:t>
              </a:r>
            </a:p>
            <a:p>
              <a:endParaRPr lang="en-GB" u="sng" dirty="0"/>
            </a:p>
            <a:p>
              <a:r>
                <a:rPr lang="en-GB" dirty="0"/>
                <a:t>Three stages of regional disparity: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Pre-industrial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Rapid economic growth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Regional economic convergence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r>
                <a:rPr lang="en-GB" dirty="0"/>
                <a:t>Many developing countries have a high </a:t>
              </a:r>
              <a:r>
                <a:rPr lang="en-GB" b="1" dirty="0" err="1"/>
                <a:t>gini</a:t>
              </a:r>
              <a:r>
                <a:rPr lang="en-GB" b="1" dirty="0"/>
                <a:t> coefficient</a:t>
              </a:r>
              <a:r>
                <a:rPr lang="en-GB" dirty="0"/>
                <a:t>.   </a:t>
              </a:r>
            </a:p>
            <a:p>
              <a:endParaRPr lang="en-GB" dirty="0"/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88A89BC4-FA14-4488-939F-95C505683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05" y="1610468"/>
              <a:ext cx="5463998" cy="4102281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95DBE61-77FC-487F-BA54-25FAB2AF0A52}"/>
              </a:ext>
            </a:extLst>
          </p:cNvPr>
          <p:cNvGrpSpPr/>
          <p:nvPr/>
        </p:nvGrpSpPr>
        <p:grpSpPr>
          <a:xfrm>
            <a:off x="237180" y="1102578"/>
            <a:ext cx="11682466" cy="5755422"/>
            <a:chOff x="509534" y="1048516"/>
            <a:chExt cx="11682466" cy="5755422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59D03B4A-B56B-4781-BA66-D6486CE3A856}"/>
                </a:ext>
              </a:extLst>
            </p:cNvPr>
            <p:cNvSpPr/>
            <p:nvPr/>
          </p:nvSpPr>
          <p:spPr>
            <a:xfrm>
              <a:off x="509534" y="1115367"/>
              <a:ext cx="45791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u="sng" dirty="0">
                  <a:solidFill>
                    <a:srgbClr val="000000"/>
                  </a:solidFill>
                  <a:latin typeface="Arial" panose="020B0604020202020204" pitchFamily="34" charset="0"/>
                </a:rPr>
                <a:t>Factors affecting inequality within countries</a:t>
              </a:r>
              <a:endParaRPr lang="en-GB" u="sng" dirty="0">
                <a:effectLst/>
              </a:endParaRPr>
            </a:p>
          </p:txBody>
        </p:sp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CE6E836F-7B7A-415C-AE1A-C5594A3F2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534" y="2198985"/>
              <a:ext cx="6141305" cy="3454484"/>
            </a:xfrm>
            <a:prstGeom prst="rect">
              <a:avLst/>
            </a:prstGeom>
          </p:spPr>
        </p:pic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790E0A74-65D5-461D-8015-6EDDDBB2A2A4}"/>
                </a:ext>
              </a:extLst>
            </p:cNvPr>
            <p:cNvSpPr/>
            <p:nvPr/>
          </p:nvSpPr>
          <p:spPr>
            <a:xfrm>
              <a:off x="6096000" y="1048516"/>
              <a:ext cx="6096000" cy="57554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200150" indent="-285750">
                <a:buFont typeface="Arial" panose="020B0604020202020204" pitchFamily="34" charset="0"/>
                <a:buChar char="•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Residence</a:t>
              </a:r>
              <a:endParaRPr lang="en-GB" sz="1600" dirty="0">
                <a:effectLst/>
              </a:endParaRPr>
            </a:p>
            <a:p>
              <a:pPr marL="1657350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Core and Periphery</a:t>
              </a:r>
            </a:p>
            <a:p>
              <a:pPr marL="1657350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Urban and rural </a:t>
              </a:r>
            </a:p>
            <a:p>
              <a:pPr marL="1657350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Intra-urban contrast</a:t>
              </a:r>
            </a:p>
            <a:p>
              <a:pPr marL="1657350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Differences between poorer and richer regions within urban areas.</a:t>
              </a:r>
            </a:p>
            <a:p>
              <a:pPr marL="1371600" fontAlgn="base"/>
              <a:endPara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1200150" lvl="2" indent="-285750" fontAlgn="base"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Urbanization of poverty</a:t>
              </a:r>
            </a:p>
            <a:p>
              <a:pPr marL="1657350" lvl="3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migration of poverty from rural to urban areas.</a:t>
              </a:r>
            </a:p>
            <a:p>
              <a:pPr marL="1200150" indent="-285750">
                <a:buFont typeface="Arial" panose="020B0604020202020204" pitchFamily="34" charset="0"/>
                <a:buChar char="•"/>
              </a:pPr>
              <a:endPara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1200150" indent="-285750">
                <a:buFont typeface="Arial" panose="020B0604020202020204" pitchFamily="34" charset="0"/>
                <a:buChar char="•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Ethnicity and employment</a:t>
              </a:r>
              <a:endParaRPr lang="en-GB" sz="1600" dirty="0">
                <a:effectLst/>
              </a:endParaRPr>
            </a:p>
            <a:p>
              <a:pPr marL="1657350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Institutionalised racism</a:t>
              </a:r>
            </a:p>
            <a:p>
              <a:pPr marL="1657350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Different amounts of pay for </a:t>
              </a:r>
            </a:p>
            <a:p>
              <a:pPr marL="2114550" lvl="4" indent="-285750" fontAlgn="base">
                <a:buFont typeface="Wingdings" panose="05000000000000000000" pitchFamily="2" charset="2"/>
                <a:buChar char="§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Formal sector jobs</a:t>
              </a:r>
            </a:p>
            <a:p>
              <a:pPr marL="2114550" lvl="4" indent="-285750" fontAlgn="base">
                <a:buFont typeface="Wingdings" panose="05000000000000000000" pitchFamily="2" charset="2"/>
                <a:buChar char="§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Informal sector jobs </a:t>
              </a:r>
            </a:p>
            <a:p>
              <a:pPr marL="1200150" lvl="2" indent="-285750" fontAlgn="base">
                <a:buFont typeface="Arial" panose="020B0604020202020204" pitchFamily="34" charset="0"/>
                <a:buChar char="•"/>
              </a:pPr>
              <a:endPara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1200150" lvl="2" indent="-285750" fontAlgn="base">
                <a:buFont typeface="Arial" panose="020B0604020202020204" pitchFamily="34" charset="0"/>
                <a:buChar char="•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Education</a:t>
              </a:r>
            </a:p>
            <a:p>
              <a:pPr marL="1657350" lvl="3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Different standards of education </a:t>
              </a:r>
            </a:p>
            <a:p>
              <a:pPr lvl="2" fontAlgn="base"/>
              <a:endPara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1200150" lvl="2" indent="-285750" fontAlgn="base">
                <a:buFont typeface="Arial" panose="020B0604020202020204" pitchFamily="34" charset="0"/>
                <a:buChar char="•"/>
              </a:pPr>
              <a:r>
                <a:rPr lang="de-DE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GB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and ownership</a:t>
              </a:r>
              <a:endPara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1657350" indent="-285750" fontAlgn="base">
                <a:buFont typeface="Courier New" panose="02070309020205020404" pitchFamily="49" charset="0"/>
                <a:buChar char="o"/>
              </a:pPr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Greatest disparities occur alongside greatest inequalities in land ownership 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62FDCFF-260F-475A-9666-33847BC87635}"/>
              </a:ext>
            </a:extLst>
          </p:cNvPr>
          <p:cNvGrpSpPr/>
          <p:nvPr/>
        </p:nvGrpSpPr>
        <p:grpSpPr>
          <a:xfrm>
            <a:off x="237180" y="1169429"/>
            <a:ext cx="11633582" cy="5436000"/>
            <a:chOff x="454773" y="982584"/>
            <a:chExt cx="11633582" cy="5720004"/>
          </a:xfrm>
        </p:grpSpPr>
        <p:pic>
          <p:nvPicPr>
            <p:cNvPr id="30" name="Picture 14">
              <a:extLst>
                <a:ext uri="{FF2B5EF4-FFF2-40B4-BE49-F238E27FC236}">
                  <a16:creationId xmlns:a16="http://schemas.microsoft.com/office/drawing/2014/main" id="{EA99BD0B-5AD7-4A95-BE74-F8D91BCCB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219" t="1" b="-607"/>
            <a:stretch/>
          </p:blipFill>
          <p:spPr>
            <a:xfrm>
              <a:off x="6993423" y="982584"/>
              <a:ext cx="5094932" cy="5720004"/>
            </a:xfrm>
            <a:prstGeom prst="rect">
              <a:avLst/>
            </a:prstGeom>
          </p:spPr>
        </p:pic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E5DBB3D0-2EAF-4A2B-9440-E8F1E164A0D4}"/>
                </a:ext>
              </a:extLst>
            </p:cNvPr>
            <p:cNvSpPr/>
            <p:nvPr/>
          </p:nvSpPr>
          <p:spPr>
            <a:xfrm>
              <a:off x="454773" y="1448625"/>
              <a:ext cx="52219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u="sng" dirty="0"/>
                <a:t>Classifying production into different economic sectors</a:t>
              </a:r>
            </a:p>
            <a:p>
              <a:r>
                <a:rPr lang="en-GB" dirty="0"/>
                <a:t>– a method of sorting jobs</a:t>
              </a:r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D12261C1-5DA7-497E-B612-54209902DFBA}"/>
                </a:ext>
              </a:extLst>
            </p:cNvPr>
            <p:cNvSpPr/>
            <p:nvPr/>
          </p:nvSpPr>
          <p:spPr>
            <a:xfrm>
              <a:off x="532186" y="2436264"/>
              <a:ext cx="6096000" cy="3416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Primary sector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GB" dirty="0"/>
                <a:t> Working with materials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Secondary sector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GB" dirty="0"/>
                <a:t>Manufacturing primary materials into products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Tertiary sector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GB" dirty="0"/>
                <a:t>Provide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Quaternary sector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GB" dirty="0"/>
                <a:t>Using high technology to provide expertise / working with research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5865FFC-8843-4B7B-9D04-78F3CB7200BA}"/>
              </a:ext>
            </a:extLst>
          </p:cNvPr>
          <p:cNvGrpSpPr/>
          <p:nvPr/>
        </p:nvGrpSpPr>
        <p:grpSpPr>
          <a:xfrm>
            <a:off x="2559311" y="1255335"/>
            <a:ext cx="6917033" cy="5476380"/>
            <a:chOff x="2637483" y="1115367"/>
            <a:chExt cx="6917033" cy="5476380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3A3B60BF-017C-444C-8A7A-7F0B3E002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7483" y="1115367"/>
              <a:ext cx="6917033" cy="4284759"/>
            </a:xfrm>
            <a:prstGeom prst="rect">
              <a:avLst/>
            </a:prstGeom>
          </p:spPr>
        </p:pic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B1218684-E759-4AF5-B347-0738B975F33A}"/>
                </a:ext>
              </a:extLst>
            </p:cNvPr>
            <p:cNvSpPr/>
            <p:nvPr/>
          </p:nvSpPr>
          <p:spPr>
            <a:xfrm>
              <a:off x="3047997" y="5945416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dirty="0"/>
                <a:t> As economies develop the proportion of people employed in each sector changes</a:t>
              </a: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839E83DB-5383-4706-9610-CAE75DB97EC2}"/>
                </a:ext>
              </a:extLst>
            </p:cNvPr>
            <p:cNvSpPr/>
            <p:nvPr/>
          </p:nvSpPr>
          <p:spPr>
            <a:xfrm>
              <a:off x="4408869" y="5506085"/>
              <a:ext cx="33742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u="sng" dirty="0"/>
                <a:t>How employment structure varies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1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295" t="10299" r="7569" b="6250"/>
          <a:stretch/>
        </p:blipFill>
        <p:spPr>
          <a:xfrm>
            <a:off x="502276" y="360608"/>
            <a:ext cx="10947042" cy="6104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899" t="9287" r="7867" b="6206"/>
          <a:stretch/>
        </p:blipFill>
        <p:spPr>
          <a:xfrm>
            <a:off x="502276" y="250871"/>
            <a:ext cx="10959921" cy="618185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21790A1-AF4F-408D-8936-0177B23799E6}"/>
              </a:ext>
            </a:extLst>
          </p:cNvPr>
          <p:cNvSpPr txBox="1"/>
          <p:nvPr/>
        </p:nvSpPr>
        <p:spPr>
          <a:xfrm>
            <a:off x="784544" y="627634"/>
            <a:ext cx="31165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/>
              <a:t>Impacts</a:t>
            </a:r>
            <a:endParaRPr lang="en-US" sz="35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3B73B-0A7F-4A33-B833-7AD739B518A4}"/>
              </a:ext>
            </a:extLst>
          </p:cNvPr>
          <p:cNvSpPr txBox="1"/>
          <p:nvPr/>
        </p:nvSpPr>
        <p:spPr>
          <a:xfrm>
            <a:off x="784544" y="1473909"/>
            <a:ext cx="10848355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err="1"/>
              <a:t>Locally</a:t>
            </a:r>
            <a:r>
              <a:rPr lang="de-DE" sz="2800" dirty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de-DE" sz="2800" dirty="0"/>
              <a:t>Small </a:t>
            </a:r>
            <a:r>
              <a:rPr lang="de-DE" sz="2800" dirty="0" err="1"/>
              <a:t>businesses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found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hard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 </a:t>
            </a:r>
            <a:r>
              <a:rPr lang="de-DE" sz="2800" dirty="0" err="1"/>
              <a:t>compete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major</a:t>
            </a:r>
            <a:r>
              <a:rPr lang="de-DE" sz="2800" dirty="0"/>
              <a:t> global </a:t>
            </a:r>
            <a:r>
              <a:rPr lang="de-DE" sz="2800" dirty="0" err="1"/>
              <a:t>companies</a:t>
            </a:r>
            <a:endParaRPr lang="de-DE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de-DE" sz="2800" dirty="0" err="1"/>
              <a:t>Closure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a TNC </a:t>
            </a:r>
            <a:r>
              <a:rPr lang="de-DE" sz="2800" dirty="0" err="1"/>
              <a:t>branch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cause</a:t>
            </a:r>
            <a:r>
              <a:rPr lang="de-DE" sz="2800" dirty="0"/>
              <a:t> high </a:t>
            </a:r>
            <a:r>
              <a:rPr lang="de-DE" sz="2800" dirty="0" err="1"/>
              <a:t>local</a:t>
            </a:r>
            <a:r>
              <a:rPr lang="de-DE" sz="2800" dirty="0"/>
              <a:t> </a:t>
            </a:r>
            <a:r>
              <a:rPr lang="de-DE" sz="2800" dirty="0" err="1"/>
              <a:t>unemployment</a:t>
            </a:r>
            <a:endParaRPr lang="de-DE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de-DE" sz="2800" dirty="0"/>
              <a:t>The </a:t>
            </a:r>
            <a:r>
              <a:rPr lang="de-DE" sz="2800" dirty="0" err="1"/>
              <a:t>populations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many</a:t>
            </a:r>
            <a:r>
              <a:rPr lang="de-DE" sz="2800" dirty="0"/>
              <a:t> </a:t>
            </a:r>
            <a:r>
              <a:rPr lang="de-DE" sz="2800" dirty="0" err="1"/>
              <a:t>local</a:t>
            </a:r>
            <a:r>
              <a:rPr lang="de-DE" sz="2800" dirty="0"/>
              <a:t> </a:t>
            </a:r>
            <a:r>
              <a:rPr lang="de-DE" sz="2800" dirty="0" err="1"/>
              <a:t>communities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become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multicultural</a:t>
            </a:r>
            <a:endParaRPr lang="de-DE" sz="2800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de-DE" sz="2800" dirty="0" err="1"/>
              <a:t>Increased</a:t>
            </a:r>
            <a:r>
              <a:rPr lang="de-DE" sz="2800" dirty="0"/>
              <a:t> international </a:t>
            </a:r>
            <a:r>
              <a:rPr lang="de-DE" sz="2800" dirty="0" err="1"/>
              <a:t>migration</a:t>
            </a:r>
            <a:r>
              <a:rPr lang="de-DE" sz="2800" dirty="0"/>
              <a:t> –</a:t>
            </a:r>
            <a:r>
              <a:rPr lang="de-DE" sz="2800" dirty="0" err="1"/>
              <a:t>families</a:t>
            </a:r>
            <a:r>
              <a:rPr lang="de-DE" sz="2800" dirty="0"/>
              <a:t> </a:t>
            </a:r>
            <a:r>
              <a:rPr lang="de-DE" sz="2800" dirty="0" err="1"/>
              <a:t>spread</a:t>
            </a:r>
            <a:r>
              <a:rPr lang="de-DE" sz="2800" dirty="0"/>
              <a:t> </a:t>
            </a:r>
            <a:r>
              <a:rPr lang="de-DE" sz="2800" dirty="0" err="1"/>
              <a:t>over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countries</a:t>
            </a:r>
            <a:endParaRPr lang="en-US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FA5519-6E2E-4D1E-8AEC-ACEA0B20E3E8}"/>
              </a:ext>
            </a:extLst>
          </p:cNvPr>
          <p:cNvSpPr txBox="1"/>
          <p:nvPr/>
        </p:nvSpPr>
        <p:spPr>
          <a:xfrm>
            <a:off x="784544" y="1470622"/>
            <a:ext cx="10664774" cy="4711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err="1"/>
              <a:t>Globally</a:t>
            </a:r>
            <a:endParaRPr lang="de-DE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800" dirty="0"/>
              <a:t>C</a:t>
            </a:r>
            <a:r>
              <a:rPr lang="en-US" sz="2800" dirty="0"/>
              <a:t>hanging world economic order due to the emergence of an increasing number of NIC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800" dirty="0"/>
              <a:t>T</a:t>
            </a:r>
            <a:r>
              <a:rPr lang="en-US" sz="2800" dirty="0"/>
              <a:t>he international movement of workers due to migration to major global cities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800" dirty="0"/>
              <a:t>E</a:t>
            </a:r>
            <a:r>
              <a:rPr lang="en-US" sz="2800" dirty="0" err="1"/>
              <a:t>nvironmental</a:t>
            </a:r>
            <a:r>
              <a:rPr lang="en-US" sz="2800" dirty="0"/>
              <a:t> degradation e.g.: air pollution, deforestation, desertification, landscapes, declines in diversity</a:t>
            </a:r>
            <a:endParaRPr lang="de-DE" sz="2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0A760AC-7E06-450F-8D88-BD005659CD28}"/>
              </a:ext>
            </a:extLst>
          </p:cNvPr>
          <p:cNvSpPr txBox="1"/>
          <p:nvPr/>
        </p:nvSpPr>
        <p:spPr>
          <a:xfrm>
            <a:off x="784544" y="1470622"/>
            <a:ext cx="113919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err="1"/>
              <a:t>Nationally</a:t>
            </a:r>
            <a:endParaRPr lang="de-DE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800" dirty="0"/>
              <a:t>C</a:t>
            </a:r>
            <a:r>
              <a:rPr lang="en-US" sz="2800" dirty="0" err="1"/>
              <a:t>onditions</a:t>
            </a:r>
            <a:r>
              <a:rPr lang="en-US" sz="2800" dirty="0"/>
              <a:t> of developed nations improve and </a:t>
            </a:r>
            <a:r>
              <a:rPr lang="en-US" sz="2800" dirty="0" err="1"/>
              <a:t>tose</a:t>
            </a:r>
            <a:r>
              <a:rPr lang="en-US" sz="2800" dirty="0"/>
              <a:t> of poor nations will continue to worsen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de-DE" sz="2800" dirty="0"/>
              <a:t>C</a:t>
            </a:r>
            <a:r>
              <a:rPr lang="en-US" sz="2800" dirty="0" err="1"/>
              <a:t>oncerns</a:t>
            </a:r>
            <a:r>
              <a:rPr lang="en-US" sz="2800" dirty="0"/>
              <a:t> about the loss of sovereignty to TNCs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a. (When a government loses political power and the ability to act 	autonomously)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	b. H</a:t>
            </a:r>
            <a:r>
              <a:rPr lang="en-US" sz="2800" dirty="0" err="1"/>
              <a:t>appens</a:t>
            </a:r>
            <a:r>
              <a:rPr lang="en-US" sz="2800" dirty="0"/>
              <a:t> because TNCs employ an increasing share of the workforce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3</a:t>
            </a:r>
            <a:r>
              <a:rPr lang="en-US" sz="2800" dirty="0"/>
              <a:t>) More cultural diversity can arrive in economically difficult condition</a:t>
            </a:r>
          </a:p>
          <a:p>
            <a:endParaRPr lang="de-DE" sz="2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703815-C313-4863-A62D-7E8723F10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t="23557" r="3528" b="18871"/>
          <a:stretch/>
        </p:blipFill>
        <p:spPr>
          <a:xfrm>
            <a:off x="224143" y="771328"/>
            <a:ext cx="11408756" cy="54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5CCDAFE-7919-45F7-AD92-41DA0183D3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20585" r="4932" b="17661"/>
          <a:stretch/>
        </p:blipFill>
        <p:spPr>
          <a:xfrm>
            <a:off x="502276" y="532901"/>
            <a:ext cx="10701800" cy="5760000"/>
          </a:xfrm>
          <a:prstGeom prst="rect">
            <a:avLst/>
          </a:prstGeom>
        </p:spPr>
      </p:pic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F1E7AAC-BE0F-4668-BFB7-AC1FE0FE2020}"/>
              </a:ext>
            </a:extLst>
          </p:cNvPr>
          <p:cNvSpPr txBox="1">
            <a:spLocks/>
          </p:cNvSpPr>
          <p:nvPr/>
        </p:nvSpPr>
        <p:spPr>
          <a:xfrm>
            <a:off x="719138" y="1096963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000" dirty="0"/>
              <a:t>Negative Impacts</a:t>
            </a:r>
            <a:endParaRPr lang="en-US" sz="3000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7B95D47D-DDE3-40A5-8BD4-5577A78D3C3C}"/>
              </a:ext>
            </a:extLst>
          </p:cNvPr>
          <p:cNvSpPr txBox="1">
            <a:spLocks/>
          </p:cNvSpPr>
          <p:nvPr/>
        </p:nvSpPr>
        <p:spPr>
          <a:xfrm>
            <a:off x="719138" y="2036763"/>
            <a:ext cx="5157787" cy="36845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Operates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interests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richest</a:t>
            </a:r>
            <a:r>
              <a:rPr lang="de-DE" dirty="0"/>
              <a:t> countries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LEDCs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cheap</a:t>
            </a:r>
            <a:r>
              <a:rPr lang="de-DE" dirty="0"/>
              <a:t> </a:t>
            </a:r>
            <a:r>
              <a:rPr lang="de-DE" dirty="0" err="1"/>
              <a:t>labour</a:t>
            </a:r>
            <a:r>
              <a:rPr lang="de-DE" dirty="0"/>
              <a:t> and </a:t>
            </a:r>
            <a:r>
              <a:rPr lang="de-DE" dirty="0" err="1"/>
              <a:t>raw</a:t>
            </a:r>
            <a:r>
              <a:rPr lang="de-DE" dirty="0"/>
              <a:t> </a:t>
            </a:r>
            <a:r>
              <a:rPr lang="de-DE" dirty="0" err="1"/>
              <a:t>materials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Abuse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LEDC </a:t>
            </a:r>
            <a:r>
              <a:rPr lang="de-DE" dirty="0" err="1"/>
              <a:t>laws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world‘s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diversity</a:t>
            </a:r>
            <a:endParaRPr lang="en-US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988BAE54-8622-4C99-9534-93DA92D863ED}"/>
              </a:ext>
            </a:extLst>
          </p:cNvPr>
          <p:cNvSpPr txBox="1">
            <a:spLocks/>
          </p:cNvSpPr>
          <p:nvPr/>
        </p:nvSpPr>
        <p:spPr>
          <a:xfrm>
            <a:off x="6489700" y="1096963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000" dirty="0"/>
              <a:t>Positive Impacts</a:t>
            </a:r>
            <a:endParaRPr lang="en-US" sz="3000" dirty="0"/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A8AB97B9-30FC-45B0-8D3C-B047D0A299ED}"/>
              </a:ext>
            </a:extLst>
          </p:cNvPr>
          <p:cNvSpPr txBox="1">
            <a:spLocks/>
          </p:cNvSpPr>
          <p:nvPr/>
        </p:nvSpPr>
        <p:spPr>
          <a:xfrm>
            <a:off x="6489700" y="2036763"/>
            <a:ext cx="5183188" cy="36845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New </a:t>
            </a:r>
            <a:r>
              <a:rPr lang="de-DE" dirty="0" err="1"/>
              <a:t>jobs</a:t>
            </a:r>
            <a:r>
              <a:rPr lang="de-DE" dirty="0"/>
              <a:t> and </a:t>
            </a:r>
            <a:r>
              <a:rPr lang="de-DE" dirty="0" err="1"/>
              <a:t>skills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, </a:t>
            </a:r>
            <a:r>
              <a:rPr lang="de-DE" dirty="0" err="1"/>
              <a:t>health</a:t>
            </a:r>
            <a:r>
              <a:rPr lang="de-DE" dirty="0"/>
              <a:t> and </a:t>
            </a:r>
            <a:r>
              <a:rPr lang="de-DE" dirty="0" err="1"/>
              <a:t>infrastructure</a:t>
            </a:r>
            <a:endParaRPr lang="de-DE" dirty="0"/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sharing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, </a:t>
            </a:r>
            <a:r>
              <a:rPr lang="de-DE" dirty="0" err="1"/>
              <a:t>experiences</a:t>
            </a:r>
            <a:r>
              <a:rPr lang="de-DE" dirty="0"/>
              <a:t> and </a:t>
            </a:r>
            <a:r>
              <a:rPr lang="de-DE" dirty="0" err="1"/>
              <a:t>lifestyles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and </a:t>
            </a:r>
            <a:r>
              <a:rPr lang="de-DE" dirty="0" err="1"/>
              <a:t>cultures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awareness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allAtOnce"/>
      <p:bldP spid="8" grpId="0" build="allAtOnce"/>
      <p:bldP spid="9" grpId="0" build="allAtOnce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Macintosh PowerPoint</Application>
  <PresentationFormat>Widescreen</PresentationFormat>
  <Paragraphs>110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Courier New</vt:lpstr>
      <vt:lpstr>Wingdings</vt:lpstr>
      <vt:lpstr>Office Theme</vt:lpstr>
      <vt:lpstr>Development</vt:lpstr>
      <vt:lpstr>Use a Variety of Indicators to assess the Level of Development</vt:lpstr>
      <vt:lpstr>Explaining Inequalities between Countries</vt:lpstr>
      <vt:lpstr>PowerPoint Presentation</vt:lpstr>
      <vt:lpstr>PowerPoint Presentation</vt:lpstr>
    </vt:vector>
  </TitlesOfParts>
  <Company>MNS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MNS</dc:creator>
  <cp:lastModifiedBy>Martin Roberts</cp:lastModifiedBy>
  <cp:revision>47</cp:revision>
  <dcterms:created xsi:type="dcterms:W3CDTF">2018-10-16T08:04:55Z</dcterms:created>
  <dcterms:modified xsi:type="dcterms:W3CDTF">2018-11-19T15:59:28Z</dcterms:modified>
</cp:coreProperties>
</file>