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7" r:id="rId2"/>
    <p:sldId id="264" r:id="rId3"/>
    <p:sldId id="265" r:id="rId4"/>
    <p:sldId id="259" r:id="rId5"/>
    <p:sldId id="266" r:id="rId6"/>
    <p:sldId id="262" r:id="rId7"/>
    <p:sldId id="269" r:id="rId8"/>
    <p:sldId id="260" r:id="rId9"/>
    <p:sldId id="263" r:id="rId10"/>
    <p:sldId id="267" r:id="rId11"/>
    <p:sldId id="268"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51"/>
    <p:restoredTop sz="94694"/>
  </p:normalViewPr>
  <p:slideViewPr>
    <p:cSldViewPr snapToGrid="0" snapToObjects="1">
      <p:cViewPr varScale="1">
        <p:scale>
          <a:sx n="98" d="100"/>
          <a:sy n="98" d="100"/>
        </p:scale>
        <p:origin x="216"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ADCBD-DD14-DE42-9ECF-9E2A7870E062}" type="datetimeFigureOut">
              <a:rPr lang="de-DE" smtClean="0"/>
              <a:t>07.03.19</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26A399-2E40-CD4F-A26E-326D1625574B}" type="slidenum">
              <a:rPr lang="de-DE" smtClean="0"/>
              <a:t>‹#›</a:t>
            </a:fld>
            <a:endParaRPr lang="de-DE"/>
          </a:p>
        </p:txBody>
      </p:sp>
    </p:spTree>
    <p:extLst>
      <p:ext uri="{BB962C8B-B14F-4D97-AF65-F5344CB8AC3E}">
        <p14:creationId xmlns:p14="http://schemas.microsoft.com/office/powerpoint/2010/main" val="814646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9726A399-2E40-CD4F-A26E-326D1625574B}" type="slidenum">
              <a:rPr lang="de-DE" smtClean="0"/>
              <a:t>1</a:t>
            </a:fld>
            <a:endParaRPr lang="de-DE"/>
          </a:p>
        </p:txBody>
      </p:sp>
    </p:spTree>
    <p:extLst>
      <p:ext uri="{BB962C8B-B14F-4D97-AF65-F5344CB8AC3E}">
        <p14:creationId xmlns:p14="http://schemas.microsoft.com/office/powerpoint/2010/main" val="274776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9726A399-2E40-CD4F-A26E-326D1625574B}" type="slidenum">
              <a:rPr lang="de-DE" smtClean="0"/>
              <a:t>2</a:t>
            </a:fld>
            <a:endParaRPr lang="de-DE"/>
          </a:p>
        </p:txBody>
      </p:sp>
    </p:spTree>
    <p:extLst>
      <p:ext uri="{BB962C8B-B14F-4D97-AF65-F5344CB8AC3E}">
        <p14:creationId xmlns:p14="http://schemas.microsoft.com/office/powerpoint/2010/main" val="338094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621B-15E7-F146-AB4C-2AC565DAF9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a:extLst>
              <a:ext uri="{FF2B5EF4-FFF2-40B4-BE49-F238E27FC236}">
                <a16:creationId xmlns:a16="http://schemas.microsoft.com/office/drawing/2014/main" id="{7A7B83A5-688E-F947-9E30-D356188880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8912285A-3CFC-0D40-A14C-9F6DB281E3C6}"/>
              </a:ext>
            </a:extLst>
          </p:cNvPr>
          <p:cNvSpPr>
            <a:spLocks noGrp="1"/>
          </p:cNvSpPr>
          <p:nvPr>
            <p:ph type="dt" sz="half" idx="10"/>
          </p:nvPr>
        </p:nvSpPr>
        <p:spPr/>
        <p:txBody>
          <a:bodyPr/>
          <a:lstStyle/>
          <a:p>
            <a:fld id="{7E0CBD32-4C5A-E04F-B699-B82EE4967E41}" type="datetimeFigureOut">
              <a:rPr lang="de-DE" smtClean="0"/>
              <a:t>07.03.19</a:t>
            </a:fld>
            <a:endParaRPr lang="de-DE"/>
          </a:p>
        </p:txBody>
      </p:sp>
      <p:sp>
        <p:nvSpPr>
          <p:cNvPr id="5" name="Footer Placeholder 4">
            <a:extLst>
              <a:ext uri="{FF2B5EF4-FFF2-40B4-BE49-F238E27FC236}">
                <a16:creationId xmlns:a16="http://schemas.microsoft.com/office/drawing/2014/main" id="{D0D3FA8D-A29C-844C-BFF3-BFFDFE54230C}"/>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24A2A906-8749-164C-8F17-5A747D91428C}"/>
              </a:ext>
            </a:extLst>
          </p:cNvPr>
          <p:cNvSpPr>
            <a:spLocks noGrp="1"/>
          </p:cNvSpPr>
          <p:nvPr>
            <p:ph type="sldNum" sz="quarter" idx="12"/>
          </p:nvPr>
        </p:nvSpPr>
        <p:spPr/>
        <p:txBody>
          <a:bodyPr/>
          <a:lstStyle/>
          <a:p>
            <a:fld id="{E1B8BC5D-3BD2-5C4C-97F5-1478EF20E419}" type="slidenum">
              <a:rPr lang="de-DE" smtClean="0"/>
              <a:t>‹#›</a:t>
            </a:fld>
            <a:endParaRPr lang="de-DE"/>
          </a:p>
        </p:txBody>
      </p:sp>
    </p:spTree>
    <p:extLst>
      <p:ext uri="{BB962C8B-B14F-4D97-AF65-F5344CB8AC3E}">
        <p14:creationId xmlns:p14="http://schemas.microsoft.com/office/powerpoint/2010/main" val="351958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BCDB-8BE7-E448-94E5-1EDA484403A0}"/>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5D2AE9B7-56B1-3C49-8FE7-9F04090CF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79F3D72-BF95-9A46-92B0-0F0F92608844}"/>
              </a:ext>
            </a:extLst>
          </p:cNvPr>
          <p:cNvSpPr>
            <a:spLocks noGrp="1"/>
          </p:cNvSpPr>
          <p:nvPr>
            <p:ph type="dt" sz="half" idx="10"/>
          </p:nvPr>
        </p:nvSpPr>
        <p:spPr/>
        <p:txBody>
          <a:bodyPr/>
          <a:lstStyle/>
          <a:p>
            <a:fld id="{7E0CBD32-4C5A-E04F-B699-B82EE4967E41}" type="datetimeFigureOut">
              <a:rPr lang="de-DE" smtClean="0"/>
              <a:t>07.03.19</a:t>
            </a:fld>
            <a:endParaRPr lang="de-DE"/>
          </a:p>
        </p:txBody>
      </p:sp>
      <p:sp>
        <p:nvSpPr>
          <p:cNvPr id="5" name="Footer Placeholder 4">
            <a:extLst>
              <a:ext uri="{FF2B5EF4-FFF2-40B4-BE49-F238E27FC236}">
                <a16:creationId xmlns:a16="http://schemas.microsoft.com/office/drawing/2014/main" id="{88DC565F-581B-774C-9164-534707D4C9C9}"/>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4DB72696-0D4F-EC4F-A011-8C45A4E71B07}"/>
              </a:ext>
            </a:extLst>
          </p:cNvPr>
          <p:cNvSpPr>
            <a:spLocks noGrp="1"/>
          </p:cNvSpPr>
          <p:nvPr>
            <p:ph type="sldNum" sz="quarter" idx="12"/>
          </p:nvPr>
        </p:nvSpPr>
        <p:spPr/>
        <p:txBody>
          <a:bodyPr/>
          <a:lstStyle/>
          <a:p>
            <a:fld id="{E1B8BC5D-3BD2-5C4C-97F5-1478EF20E419}" type="slidenum">
              <a:rPr lang="de-DE" smtClean="0"/>
              <a:t>‹#›</a:t>
            </a:fld>
            <a:endParaRPr lang="de-DE"/>
          </a:p>
        </p:txBody>
      </p:sp>
    </p:spTree>
    <p:extLst>
      <p:ext uri="{BB962C8B-B14F-4D97-AF65-F5344CB8AC3E}">
        <p14:creationId xmlns:p14="http://schemas.microsoft.com/office/powerpoint/2010/main" val="1566184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426E8-0C09-904E-BD4B-71C29236F6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18F21561-DDE7-AA46-9FF2-6B85AB9E7A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A531BA84-70F4-3B4B-9F9B-DFD1438DFA9E}"/>
              </a:ext>
            </a:extLst>
          </p:cNvPr>
          <p:cNvSpPr>
            <a:spLocks noGrp="1"/>
          </p:cNvSpPr>
          <p:nvPr>
            <p:ph type="dt" sz="half" idx="10"/>
          </p:nvPr>
        </p:nvSpPr>
        <p:spPr/>
        <p:txBody>
          <a:bodyPr/>
          <a:lstStyle/>
          <a:p>
            <a:fld id="{7E0CBD32-4C5A-E04F-B699-B82EE4967E41}" type="datetimeFigureOut">
              <a:rPr lang="de-DE" smtClean="0"/>
              <a:t>07.03.19</a:t>
            </a:fld>
            <a:endParaRPr lang="de-DE"/>
          </a:p>
        </p:txBody>
      </p:sp>
      <p:sp>
        <p:nvSpPr>
          <p:cNvPr id="5" name="Footer Placeholder 4">
            <a:extLst>
              <a:ext uri="{FF2B5EF4-FFF2-40B4-BE49-F238E27FC236}">
                <a16:creationId xmlns:a16="http://schemas.microsoft.com/office/drawing/2014/main" id="{F1AB20A2-6B87-F94B-8143-6A9FC5A8A874}"/>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50EFB427-F127-3F45-8C45-B09E61F6A19F}"/>
              </a:ext>
            </a:extLst>
          </p:cNvPr>
          <p:cNvSpPr>
            <a:spLocks noGrp="1"/>
          </p:cNvSpPr>
          <p:nvPr>
            <p:ph type="sldNum" sz="quarter" idx="12"/>
          </p:nvPr>
        </p:nvSpPr>
        <p:spPr/>
        <p:txBody>
          <a:bodyPr/>
          <a:lstStyle/>
          <a:p>
            <a:fld id="{E1B8BC5D-3BD2-5C4C-97F5-1478EF20E419}" type="slidenum">
              <a:rPr lang="de-DE" smtClean="0"/>
              <a:t>‹#›</a:t>
            </a:fld>
            <a:endParaRPr lang="de-DE"/>
          </a:p>
        </p:txBody>
      </p:sp>
    </p:spTree>
    <p:extLst>
      <p:ext uri="{BB962C8B-B14F-4D97-AF65-F5344CB8AC3E}">
        <p14:creationId xmlns:p14="http://schemas.microsoft.com/office/powerpoint/2010/main" val="119730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B81-763A-0D4D-AECE-817C6FC526F6}"/>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A8754D24-E6A2-704B-AF25-734779A6AA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A9AAC0B3-62EF-1547-869F-7B5D6B6ECEF8}"/>
              </a:ext>
            </a:extLst>
          </p:cNvPr>
          <p:cNvSpPr>
            <a:spLocks noGrp="1"/>
          </p:cNvSpPr>
          <p:nvPr>
            <p:ph type="dt" sz="half" idx="10"/>
          </p:nvPr>
        </p:nvSpPr>
        <p:spPr/>
        <p:txBody>
          <a:bodyPr/>
          <a:lstStyle/>
          <a:p>
            <a:fld id="{7E0CBD32-4C5A-E04F-B699-B82EE4967E41}" type="datetimeFigureOut">
              <a:rPr lang="de-DE" smtClean="0"/>
              <a:t>07.03.19</a:t>
            </a:fld>
            <a:endParaRPr lang="de-DE"/>
          </a:p>
        </p:txBody>
      </p:sp>
      <p:sp>
        <p:nvSpPr>
          <p:cNvPr id="5" name="Footer Placeholder 4">
            <a:extLst>
              <a:ext uri="{FF2B5EF4-FFF2-40B4-BE49-F238E27FC236}">
                <a16:creationId xmlns:a16="http://schemas.microsoft.com/office/drawing/2014/main" id="{D2BB3A36-A8F6-7145-9237-0CFD3BA5072C}"/>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8FF41597-AF19-F84D-82AB-CC22F7B2808C}"/>
              </a:ext>
            </a:extLst>
          </p:cNvPr>
          <p:cNvSpPr>
            <a:spLocks noGrp="1"/>
          </p:cNvSpPr>
          <p:nvPr>
            <p:ph type="sldNum" sz="quarter" idx="12"/>
          </p:nvPr>
        </p:nvSpPr>
        <p:spPr/>
        <p:txBody>
          <a:bodyPr/>
          <a:lstStyle/>
          <a:p>
            <a:fld id="{E1B8BC5D-3BD2-5C4C-97F5-1478EF20E419}" type="slidenum">
              <a:rPr lang="de-DE" smtClean="0"/>
              <a:t>‹#›</a:t>
            </a:fld>
            <a:endParaRPr lang="de-DE"/>
          </a:p>
        </p:txBody>
      </p:sp>
    </p:spTree>
    <p:extLst>
      <p:ext uri="{BB962C8B-B14F-4D97-AF65-F5344CB8AC3E}">
        <p14:creationId xmlns:p14="http://schemas.microsoft.com/office/powerpoint/2010/main" val="858252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04FD-2ADC-DB4D-8EC8-14D982E111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E0466C4E-91D5-2947-BF34-4BE24847CD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A15DCF-AE93-284C-AACF-5C1135DEEAD9}"/>
              </a:ext>
            </a:extLst>
          </p:cNvPr>
          <p:cNvSpPr>
            <a:spLocks noGrp="1"/>
          </p:cNvSpPr>
          <p:nvPr>
            <p:ph type="dt" sz="half" idx="10"/>
          </p:nvPr>
        </p:nvSpPr>
        <p:spPr/>
        <p:txBody>
          <a:bodyPr/>
          <a:lstStyle/>
          <a:p>
            <a:fld id="{7E0CBD32-4C5A-E04F-B699-B82EE4967E41}" type="datetimeFigureOut">
              <a:rPr lang="de-DE" smtClean="0"/>
              <a:t>07.03.19</a:t>
            </a:fld>
            <a:endParaRPr lang="de-DE"/>
          </a:p>
        </p:txBody>
      </p:sp>
      <p:sp>
        <p:nvSpPr>
          <p:cNvPr id="5" name="Footer Placeholder 4">
            <a:extLst>
              <a:ext uri="{FF2B5EF4-FFF2-40B4-BE49-F238E27FC236}">
                <a16:creationId xmlns:a16="http://schemas.microsoft.com/office/drawing/2014/main" id="{30C92394-3A9E-0641-821B-B8C435C67AD5}"/>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C2BCF13B-D5E9-D44F-9FDC-54E4E2A07E29}"/>
              </a:ext>
            </a:extLst>
          </p:cNvPr>
          <p:cNvSpPr>
            <a:spLocks noGrp="1"/>
          </p:cNvSpPr>
          <p:nvPr>
            <p:ph type="sldNum" sz="quarter" idx="12"/>
          </p:nvPr>
        </p:nvSpPr>
        <p:spPr/>
        <p:txBody>
          <a:bodyPr/>
          <a:lstStyle/>
          <a:p>
            <a:fld id="{E1B8BC5D-3BD2-5C4C-97F5-1478EF20E419}" type="slidenum">
              <a:rPr lang="de-DE" smtClean="0"/>
              <a:t>‹#›</a:t>
            </a:fld>
            <a:endParaRPr lang="de-DE"/>
          </a:p>
        </p:txBody>
      </p:sp>
    </p:spTree>
    <p:extLst>
      <p:ext uri="{BB962C8B-B14F-4D97-AF65-F5344CB8AC3E}">
        <p14:creationId xmlns:p14="http://schemas.microsoft.com/office/powerpoint/2010/main" val="1724548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E69F-9738-874C-AE09-8BFB971251D8}"/>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1BCC87D7-0D3C-BE4B-9B84-374EBD66BE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5932B8E4-C37D-EA4C-BC0E-09DA193CD5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A960BC06-9F46-3D43-AF2E-CBF05F0E5997}"/>
              </a:ext>
            </a:extLst>
          </p:cNvPr>
          <p:cNvSpPr>
            <a:spLocks noGrp="1"/>
          </p:cNvSpPr>
          <p:nvPr>
            <p:ph type="dt" sz="half" idx="10"/>
          </p:nvPr>
        </p:nvSpPr>
        <p:spPr/>
        <p:txBody>
          <a:bodyPr/>
          <a:lstStyle/>
          <a:p>
            <a:fld id="{7E0CBD32-4C5A-E04F-B699-B82EE4967E41}" type="datetimeFigureOut">
              <a:rPr lang="de-DE" smtClean="0"/>
              <a:t>07.03.19</a:t>
            </a:fld>
            <a:endParaRPr lang="de-DE"/>
          </a:p>
        </p:txBody>
      </p:sp>
      <p:sp>
        <p:nvSpPr>
          <p:cNvPr id="6" name="Footer Placeholder 5">
            <a:extLst>
              <a:ext uri="{FF2B5EF4-FFF2-40B4-BE49-F238E27FC236}">
                <a16:creationId xmlns:a16="http://schemas.microsoft.com/office/drawing/2014/main" id="{4D6D8BFA-822C-BF41-8F43-5B859A037549}"/>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F28591EB-8B35-C749-B7D2-2D5DD18AC2CD}"/>
              </a:ext>
            </a:extLst>
          </p:cNvPr>
          <p:cNvSpPr>
            <a:spLocks noGrp="1"/>
          </p:cNvSpPr>
          <p:nvPr>
            <p:ph type="sldNum" sz="quarter" idx="12"/>
          </p:nvPr>
        </p:nvSpPr>
        <p:spPr/>
        <p:txBody>
          <a:bodyPr/>
          <a:lstStyle/>
          <a:p>
            <a:fld id="{E1B8BC5D-3BD2-5C4C-97F5-1478EF20E419}" type="slidenum">
              <a:rPr lang="de-DE" smtClean="0"/>
              <a:t>‹#›</a:t>
            </a:fld>
            <a:endParaRPr lang="de-DE"/>
          </a:p>
        </p:txBody>
      </p:sp>
    </p:spTree>
    <p:extLst>
      <p:ext uri="{BB962C8B-B14F-4D97-AF65-F5344CB8AC3E}">
        <p14:creationId xmlns:p14="http://schemas.microsoft.com/office/powerpoint/2010/main" val="49200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F310-3CA2-E54B-9FBE-B86C2F39000F}"/>
              </a:ext>
            </a:extLst>
          </p:cNvPr>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314828ED-584B-054A-98A5-BEB5C559E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B84A5-0BA7-2844-A037-4DEEC3D16C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F3A7CF50-7C13-B248-B029-64D32E719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B5B0B8-F4B9-694A-88B6-CFD4E39E1C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EC08A549-A07C-A64B-A047-BB4BC97B58D7}"/>
              </a:ext>
            </a:extLst>
          </p:cNvPr>
          <p:cNvSpPr>
            <a:spLocks noGrp="1"/>
          </p:cNvSpPr>
          <p:nvPr>
            <p:ph type="dt" sz="half" idx="10"/>
          </p:nvPr>
        </p:nvSpPr>
        <p:spPr/>
        <p:txBody>
          <a:bodyPr/>
          <a:lstStyle/>
          <a:p>
            <a:fld id="{7E0CBD32-4C5A-E04F-B699-B82EE4967E41}" type="datetimeFigureOut">
              <a:rPr lang="de-DE" smtClean="0"/>
              <a:t>07.03.19</a:t>
            </a:fld>
            <a:endParaRPr lang="de-DE"/>
          </a:p>
        </p:txBody>
      </p:sp>
      <p:sp>
        <p:nvSpPr>
          <p:cNvPr id="8" name="Footer Placeholder 7">
            <a:extLst>
              <a:ext uri="{FF2B5EF4-FFF2-40B4-BE49-F238E27FC236}">
                <a16:creationId xmlns:a16="http://schemas.microsoft.com/office/drawing/2014/main" id="{76396847-3235-4D43-B967-96B145A57601}"/>
              </a:ext>
            </a:extLst>
          </p:cNvPr>
          <p:cNvSpPr>
            <a:spLocks noGrp="1"/>
          </p:cNvSpPr>
          <p:nvPr>
            <p:ph type="ftr" sz="quarter" idx="11"/>
          </p:nvPr>
        </p:nvSpPr>
        <p:spPr/>
        <p:txBody>
          <a:bodyPr/>
          <a:lstStyle/>
          <a:p>
            <a:endParaRPr lang="de-DE"/>
          </a:p>
        </p:txBody>
      </p:sp>
      <p:sp>
        <p:nvSpPr>
          <p:cNvPr id="9" name="Slide Number Placeholder 8">
            <a:extLst>
              <a:ext uri="{FF2B5EF4-FFF2-40B4-BE49-F238E27FC236}">
                <a16:creationId xmlns:a16="http://schemas.microsoft.com/office/drawing/2014/main" id="{F2097270-907A-1A4E-A30C-5C7C546E4352}"/>
              </a:ext>
            </a:extLst>
          </p:cNvPr>
          <p:cNvSpPr>
            <a:spLocks noGrp="1"/>
          </p:cNvSpPr>
          <p:nvPr>
            <p:ph type="sldNum" sz="quarter" idx="12"/>
          </p:nvPr>
        </p:nvSpPr>
        <p:spPr/>
        <p:txBody>
          <a:bodyPr/>
          <a:lstStyle/>
          <a:p>
            <a:fld id="{E1B8BC5D-3BD2-5C4C-97F5-1478EF20E419}" type="slidenum">
              <a:rPr lang="de-DE" smtClean="0"/>
              <a:t>‹#›</a:t>
            </a:fld>
            <a:endParaRPr lang="de-DE"/>
          </a:p>
        </p:txBody>
      </p:sp>
    </p:spTree>
    <p:extLst>
      <p:ext uri="{BB962C8B-B14F-4D97-AF65-F5344CB8AC3E}">
        <p14:creationId xmlns:p14="http://schemas.microsoft.com/office/powerpoint/2010/main" val="391769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71E8-7506-2548-9E8F-1B161A810285}"/>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07FA179F-DCBD-2F43-B834-B01A7DE9FDF1}"/>
              </a:ext>
            </a:extLst>
          </p:cNvPr>
          <p:cNvSpPr>
            <a:spLocks noGrp="1"/>
          </p:cNvSpPr>
          <p:nvPr>
            <p:ph type="dt" sz="half" idx="10"/>
          </p:nvPr>
        </p:nvSpPr>
        <p:spPr/>
        <p:txBody>
          <a:bodyPr/>
          <a:lstStyle/>
          <a:p>
            <a:fld id="{7E0CBD32-4C5A-E04F-B699-B82EE4967E41}" type="datetimeFigureOut">
              <a:rPr lang="de-DE" smtClean="0"/>
              <a:t>07.03.19</a:t>
            </a:fld>
            <a:endParaRPr lang="de-DE"/>
          </a:p>
        </p:txBody>
      </p:sp>
      <p:sp>
        <p:nvSpPr>
          <p:cNvPr id="4" name="Footer Placeholder 3">
            <a:extLst>
              <a:ext uri="{FF2B5EF4-FFF2-40B4-BE49-F238E27FC236}">
                <a16:creationId xmlns:a16="http://schemas.microsoft.com/office/drawing/2014/main" id="{D17D3E7F-499C-564A-B264-BD678AADFAB4}"/>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C4FDC124-0D4B-EF4C-BC20-10542E5A7E26}"/>
              </a:ext>
            </a:extLst>
          </p:cNvPr>
          <p:cNvSpPr>
            <a:spLocks noGrp="1"/>
          </p:cNvSpPr>
          <p:nvPr>
            <p:ph type="sldNum" sz="quarter" idx="12"/>
          </p:nvPr>
        </p:nvSpPr>
        <p:spPr/>
        <p:txBody>
          <a:bodyPr/>
          <a:lstStyle/>
          <a:p>
            <a:fld id="{E1B8BC5D-3BD2-5C4C-97F5-1478EF20E419}" type="slidenum">
              <a:rPr lang="de-DE" smtClean="0"/>
              <a:t>‹#›</a:t>
            </a:fld>
            <a:endParaRPr lang="de-DE"/>
          </a:p>
        </p:txBody>
      </p:sp>
    </p:spTree>
    <p:extLst>
      <p:ext uri="{BB962C8B-B14F-4D97-AF65-F5344CB8AC3E}">
        <p14:creationId xmlns:p14="http://schemas.microsoft.com/office/powerpoint/2010/main" val="203186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2E97-95CB-0940-8946-1E3BC28C16E8}"/>
              </a:ext>
            </a:extLst>
          </p:cNvPr>
          <p:cNvSpPr>
            <a:spLocks noGrp="1"/>
          </p:cNvSpPr>
          <p:nvPr>
            <p:ph type="dt" sz="half" idx="10"/>
          </p:nvPr>
        </p:nvSpPr>
        <p:spPr/>
        <p:txBody>
          <a:bodyPr/>
          <a:lstStyle/>
          <a:p>
            <a:fld id="{7E0CBD32-4C5A-E04F-B699-B82EE4967E41}" type="datetimeFigureOut">
              <a:rPr lang="de-DE" smtClean="0"/>
              <a:t>07.03.19</a:t>
            </a:fld>
            <a:endParaRPr lang="de-DE"/>
          </a:p>
        </p:txBody>
      </p:sp>
      <p:sp>
        <p:nvSpPr>
          <p:cNvPr id="3" name="Footer Placeholder 2">
            <a:extLst>
              <a:ext uri="{FF2B5EF4-FFF2-40B4-BE49-F238E27FC236}">
                <a16:creationId xmlns:a16="http://schemas.microsoft.com/office/drawing/2014/main" id="{C5DD8FC2-6164-3742-BD3F-6564969454F1}"/>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F5769C9D-8A6E-564D-B88F-F3FE3156FFCA}"/>
              </a:ext>
            </a:extLst>
          </p:cNvPr>
          <p:cNvSpPr>
            <a:spLocks noGrp="1"/>
          </p:cNvSpPr>
          <p:nvPr>
            <p:ph type="sldNum" sz="quarter" idx="12"/>
          </p:nvPr>
        </p:nvSpPr>
        <p:spPr/>
        <p:txBody>
          <a:bodyPr/>
          <a:lstStyle/>
          <a:p>
            <a:fld id="{E1B8BC5D-3BD2-5C4C-97F5-1478EF20E419}" type="slidenum">
              <a:rPr lang="de-DE" smtClean="0"/>
              <a:t>‹#›</a:t>
            </a:fld>
            <a:endParaRPr lang="de-DE"/>
          </a:p>
        </p:txBody>
      </p:sp>
    </p:spTree>
    <p:extLst>
      <p:ext uri="{BB962C8B-B14F-4D97-AF65-F5344CB8AC3E}">
        <p14:creationId xmlns:p14="http://schemas.microsoft.com/office/powerpoint/2010/main" val="384722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07A9F-7F3A-8742-BD96-8CA4AED5EC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4DA7216D-1BE6-F341-A18D-CBF183EC82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13C78CE2-6010-8E40-A9E9-B589CCB18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E7377-292B-7B44-94C9-EE7001E56DFA}"/>
              </a:ext>
            </a:extLst>
          </p:cNvPr>
          <p:cNvSpPr>
            <a:spLocks noGrp="1"/>
          </p:cNvSpPr>
          <p:nvPr>
            <p:ph type="dt" sz="half" idx="10"/>
          </p:nvPr>
        </p:nvSpPr>
        <p:spPr/>
        <p:txBody>
          <a:bodyPr/>
          <a:lstStyle/>
          <a:p>
            <a:fld id="{7E0CBD32-4C5A-E04F-B699-B82EE4967E41}" type="datetimeFigureOut">
              <a:rPr lang="de-DE" smtClean="0"/>
              <a:t>07.03.19</a:t>
            </a:fld>
            <a:endParaRPr lang="de-DE"/>
          </a:p>
        </p:txBody>
      </p:sp>
      <p:sp>
        <p:nvSpPr>
          <p:cNvPr id="6" name="Footer Placeholder 5">
            <a:extLst>
              <a:ext uri="{FF2B5EF4-FFF2-40B4-BE49-F238E27FC236}">
                <a16:creationId xmlns:a16="http://schemas.microsoft.com/office/drawing/2014/main" id="{F7006AAC-2381-124E-9D59-55F7977A7E4E}"/>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7C304108-22EB-1049-84F8-0BCEE7C51EB5}"/>
              </a:ext>
            </a:extLst>
          </p:cNvPr>
          <p:cNvSpPr>
            <a:spLocks noGrp="1"/>
          </p:cNvSpPr>
          <p:nvPr>
            <p:ph type="sldNum" sz="quarter" idx="12"/>
          </p:nvPr>
        </p:nvSpPr>
        <p:spPr/>
        <p:txBody>
          <a:bodyPr/>
          <a:lstStyle/>
          <a:p>
            <a:fld id="{E1B8BC5D-3BD2-5C4C-97F5-1478EF20E419}" type="slidenum">
              <a:rPr lang="de-DE" smtClean="0"/>
              <a:t>‹#›</a:t>
            </a:fld>
            <a:endParaRPr lang="de-DE"/>
          </a:p>
        </p:txBody>
      </p:sp>
    </p:spTree>
    <p:extLst>
      <p:ext uri="{BB962C8B-B14F-4D97-AF65-F5344CB8AC3E}">
        <p14:creationId xmlns:p14="http://schemas.microsoft.com/office/powerpoint/2010/main" val="749301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A0E5-D29A-1D43-80D6-1940C58D7B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0C2DC539-832E-7144-898C-DEB0D96AE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EB9298D3-4C35-9D4A-A293-7C767775E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D3C13E-ADFB-5941-BB7B-85472145591E}"/>
              </a:ext>
            </a:extLst>
          </p:cNvPr>
          <p:cNvSpPr>
            <a:spLocks noGrp="1"/>
          </p:cNvSpPr>
          <p:nvPr>
            <p:ph type="dt" sz="half" idx="10"/>
          </p:nvPr>
        </p:nvSpPr>
        <p:spPr/>
        <p:txBody>
          <a:bodyPr/>
          <a:lstStyle/>
          <a:p>
            <a:fld id="{7E0CBD32-4C5A-E04F-B699-B82EE4967E41}" type="datetimeFigureOut">
              <a:rPr lang="de-DE" smtClean="0"/>
              <a:t>07.03.19</a:t>
            </a:fld>
            <a:endParaRPr lang="de-DE"/>
          </a:p>
        </p:txBody>
      </p:sp>
      <p:sp>
        <p:nvSpPr>
          <p:cNvPr id="6" name="Footer Placeholder 5">
            <a:extLst>
              <a:ext uri="{FF2B5EF4-FFF2-40B4-BE49-F238E27FC236}">
                <a16:creationId xmlns:a16="http://schemas.microsoft.com/office/drawing/2014/main" id="{4B9FB013-22AF-884F-B40B-488FF6B64B9A}"/>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E30AA26E-6D74-004C-9B7B-519146BEB3F5}"/>
              </a:ext>
            </a:extLst>
          </p:cNvPr>
          <p:cNvSpPr>
            <a:spLocks noGrp="1"/>
          </p:cNvSpPr>
          <p:nvPr>
            <p:ph type="sldNum" sz="quarter" idx="12"/>
          </p:nvPr>
        </p:nvSpPr>
        <p:spPr/>
        <p:txBody>
          <a:bodyPr/>
          <a:lstStyle/>
          <a:p>
            <a:fld id="{E1B8BC5D-3BD2-5C4C-97F5-1478EF20E419}" type="slidenum">
              <a:rPr lang="de-DE" smtClean="0"/>
              <a:t>‹#›</a:t>
            </a:fld>
            <a:endParaRPr lang="de-DE"/>
          </a:p>
        </p:txBody>
      </p:sp>
    </p:spTree>
    <p:extLst>
      <p:ext uri="{BB962C8B-B14F-4D97-AF65-F5344CB8AC3E}">
        <p14:creationId xmlns:p14="http://schemas.microsoft.com/office/powerpoint/2010/main" val="2651641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EC3ED-37B9-D04B-A50E-2E6E24FE0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a:extLst>
              <a:ext uri="{FF2B5EF4-FFF2-40B4-BE49-F238E27FC236}">
                <a16:creationId xmlns:a16="http://schemas.microsoft.com/office/drawing/2014/main" id="{A9DB10BE-C3EA-6C49-8CC7-A1E79FEF1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A4670B7F-85C7-D145-BCA7-89F1BC73E7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CBD32-4C5A-E04F-B699-B82EE4967E41}" type="datetimeFigureOut">
              <a:rPr lang="de-DE" smtClean="0"/>
              <a:t>07.03.19</a:t>
            </a:fld>
            <a:endParaRPr lang="de-DE"/>
          </a:p>
        </p:txBody>
      </p:sp>
      <p:sp>
        <p:nvSpPr>
          <p:cNvPr id="5" name="Footer Placeholder 4">
            <a:extLst>
              <a:ext uri="{FF2B5EF4-FFF2-40B4-BE49-F238E27FC236}">
                <a16:creationId xmlns:a16="http://schemas.microsoft.com/office/drawing/2014/main" id="{43691B45-81DD-EA40-B4C5-D451F54466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a:extLst>
              <a:ext uri="{FF2B5EF4-FFF2-40B4-BE49-F238E27FC236}">
                <a16:creationId xmlns:a16="http://schemas.microsoft.com/office/drawing/2014/main" id="{22DE7296-C904-F344-AF28-499DFDF257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8BC5D-3BD2-5C4C-97F5-1478EF20E419}" type="slidenum">
              <a:rPr lang="de-DE" smtClean="0"/>
              <a:t>‹#›</a:t>
            </a:fld>
            <a:endParaRPr lang="de-DE"/>
          </a:p>
        </p:txBody>
      </p:sp>
    </p:spTree>
    <p:extLst>
      <p:ext uri="{BB962C8B-B14F-4D97-AF65-F5344CB8AC3E}">
        <p14:creationId xmlns:p14="http://schemas.microsoft.com/office/powerpoint/2010/main" val="604537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time_continue=24&amp;v=VNe-jBVij-g" TargetMode="External"/><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6878" y="634640"/>
            <a:ext cx="11958451" cy="976173"/>
          </a:xfrm>
          <a:prstGeom prst="rect">
            <a:avLst/>
          </a:prstGeom>
          <a:ln w="28575">
            <a:solidFill>
              <a:srgbClr val="FFC00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u="sng" dirty="0">
                <a:latin typeface="Comic Sans MS" panose="030F0702030302020204" pitchFamily="66" charset="0"/>
              </a:rPr>
              <a:t>Learning Objective</a:t>
            </a:r>
            <a:r>
              <a:rPr lang="en-GB" sz="1800" dirty="0">
                <a:latin typeface="Comic Sans MS" panose="030F0702030302020204" pitchFamily="66" charset="0"/>
              </a:rPr>
              <a:t>: To be able to analyse how disparities in exposure to climate change risk and vulnerability differ ( including variations in people’s location, wealth, social differences (age, gender, education), risk perception).   </a:t>
            </a:r>
            <a:endParaRPr lang="en-GB" sz="1800" dirty="0"/>
          </a:p>
        </p:txBody>
      </p:sp>
      <p:sp>
        <p:nvSpPr>
          <p:cNvPr id="6" name="Title 1"/>
          <p:cNvSpPr txBox="1">
            <a:spLocks/>
          </p:cNvSpPr>
          <p:nvPr/>
        </p:nvSpPr>
        <p:spPr>
          <a:xfrm>
            <a:off x="106878" y="114542"/>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Responding to Climate Change </a:t>
            </a:r>
          </a:p>
        </p:txBody>
      </p:sp>
      <p:sp>
        <p:nvSpPr>
          <p:cNvPr id="7" name="Rectangle 6"/>
          <p:cNvSpPr/>
          <p:nvPr/>
        </p:nvSpPr>
        <p:spPr>
          <a:xfrm>
            <a:off x="106878" y="1730802"/>
            <a:ext cx="11958451" cy="400110"/>
          </a:xfrm>
          <a:prstGeom prst="rect">
            <a:avLst/>
          </a:prstGeom>
          <a:ln w="28575">
            <a:solidFill>
              <a:srgbClr val="00FF00"/>
            </a:solidFill>
          </a:ln>
        </p:spPr>
        <p:txBody>
          <a:bodyPr wrap="square">
            <a:spAutoFit/>
          </a:bodyPr>
          <a:lstStyle/>
          <a:p>
            <a:r>
              <a:rPr lang="en-GB" sz="2000" u="sng" dirty="0">
                <a:latin typeface="Comic Sans MS" panose="030F0702030302020204" pitchFamily="66" charset="0"/>
              </a:rPr>
              <a:t>Starter</a:t>
            </a:r>
            <a:r>
              <a:rPr lang="en-GB" sz="2000" dirty="0">
                <a:latin typeface="Comic Sans MS" panose="030F0702030302020204" pitchFamily="66" charset="0"/>
              </a:rPr>
              <a:t>: What is Vulnerability? </a:t>
            </a:r>
          </a:p>
        </p:txBody>
      </p:sp>
      <p:sp>
        <p:nvSpPr>
          <p:cNvPr id="9" name="Rectangle 8"/>
          <p:cNvSpPr/>
          <p:nvPr/>
        </p:nvSpPr>
        <p:spPr>
          <a:xfrm>
            <a:off x="7689200" y="2553032"/>
            <a:ext cx="4376128" cy="2862322"/>
          </a:xfrm>
          <a:prstGeom prst="rect">
            <a:avLst/>
          </a:prstGeom>
          <a:solidFill>
            <a:schemeClr val="bg1"/>
          </a:solidFill>
          <a:ln w="28575">
            <a:solidFill>
              <a:srgbClr val="7030A0"/>
            </a:solidFill>
          </a:ln>
        </p:spPr>
        <p:txBody>
          <a:bodyPr wrap="square">
            <a:spAutoFit/>
          </a:bodyPr>
          <a:lstStyle/>
          <a:p>
            <a:r>
              <a:rPr lang="en-GB" b="1" u="sng" dirty="0">
                <a:latin typeface="Comic Sans MS" panose="030F0702030302020204" pitchFamily="66" charset="0"/>
              </a:rPr>
              <a:t>Vulnerability</a:t>
            </a:r>
            <a:r>
              <a:rPr lang="en-GB" b="1" dirty="0">
                <a:latin typeface="Comic Sans MS" panose="030F0702030302020204" pitchFamily="66" charset="0"/>
              </a:rPr>
              <a:t>-</a:t>
            </a:r>
            <a:r>
              <a:rPr lang="en-GB" dirty="0">
                <a:latin typeface="Comic Sans MS" panose="030F0702030302020204" pitchFamily="66" charset="0"/>
              </a:rPr>
              <a:t>The susceptibility of a community to a hazard or to the impact of a hazard event.</a:t>
            </a:r>
          </a:p>
          <a:p>
            <a:endParaRPr lang="en-GB" b="1" u="sng" dirty="0">
              <a:latin typeface="Comic Sans MS" panose="030F0702030302020204" pitchFamily="66" charset="0"/>
            </a:endParaRPr>
          </a:p>
          <a:p>
            <a:r>
              <a:rPr lang="en-GB" b="1" u="sng" dirty="0">
                <a:latin typeface="Comic Sans MS" panose="030F0702030302020204" pitchFamily="66" charset="0"/>
              </a:rPr>
              <a:t>Resilience</a:t>
            </a:r>
            <a:r>
              <a:rPr lang="en-GB" dirty="0">
                <a:latin typeface="Comic Sans MS" panose="030F0702030302020204" pitchFamily="66" charset="0"/>
              </a:rPr>
              <a:t>-The capacity of individuals, societies, organisations or environments to recover and resume business as usual functions and operations following a hazard event or other system shock.</a:t>
            </a:r>
          </a:p>
        </p:txBody>
      </p:sp>
      <p:sp>
        <p:nvSpPr>
          <p:cNvPr id="11" name="Rectangle 10">
            <a:extLst>
              <a:ext uri="{FF2B5EF4-FFF2-40B4-BE49-F238E27FC236}">
                <a16:creationId xmlns:a16="http://schemas.microsoft.com/office/drawing/2014/main" id="{8792532E-1BA8-EE42-8A5A-3C946C530C23}"/>
              </a:ext>
            </a:extLst>
          </p:cNvPr>
          <p:cNvSpPr/>
          <p:nvPr/>
        </p:nvSpPr>
        <p:spPr>
          <a:xfrm>
            <a:off x="106877" y="6223360"/>
            <a:ext cx="11958451" cy="400110"/>
          </a:xfrm>
          <a:prstGeom prst="rect">
            <a:avLst/>
          </a:prstGeom>
          <a:ln w="28575">
            <a:solidFill>
              <a:srgbClr val="00B0F0"/>
            </a:solidFill>
          </a:ln>
        </p:spPr>
        <p:txBody>
          <a:bodyPr wrap="square">
            <a:spAutoFit/>
          </a:bodyPr>
          <a:lstStyle/>
          <a:p>
            <a:r>
              <a:rPr lang="en-GB" sz="2000" u="sng" dirty="0">
                <a:latin typeface="Comic Sans MS" panose="030F0702030302020204" pitchFamily="66" charset="0"/>
              </a:rPr>
              <a:t>Challenge</a:t>
            </a:r>
            <a:r>
              <a:rPr lang="en-GB" sz="2000" dirty="0">
                <a:latin typeface="Comic Sans MS" panose="030F0702030302020204" pitchFamily="66" charset="0"/>
              </a:rPr>
              <a:t>: Do you agree or disagree with these propositions?</a:t>
            </a:r>
          </a:p>
        </p:txBody>
      </p:sp>
      <p:pic>
        <p:nvPicPr>
          <p:cNvPr id="3" name="Picture 2">
            <a:extLst>
              <a:ext uri="{FF2B5EF4-FFF2-40B4-BE49-F238E27FC236}">
                <a16:creationId xmlns:a16="http://schemas.microsoft.com/office/drawing/2014/main" id="{5CC3ADDC-F043-4A4C-BE88-C78A8AB4B96D}"/>
              </a:ext>
            </a:extLst>
          </p:cNvPr>
          <p:cNvPicPr>
            <a:picLocks noChangeAspect="1"/>
          </p:cNvPicPr>
          <p:nvPr/>
        </p:nvPicPr>
        <p:blipFill>
          <a:blip r:embed="rId3"/>
          <a:stretch>
            <a:fillRect/>
          </a:stretch>
        </p:blipFill>
        <p:spPr>
          <a:xfrm>
            <a:off x="126671" y="2250901"/>
            <a:ext cx="7368637" cy="3768821"/>
          </a:xfrm>
          <a:prstGeom prst="rect">
            <a:avLst/>
          </a:prstGeom>
        </p:spPr>
      </p:pic>
      <p:sp>
        <p:nvSpPr>
          <p:cNvPr id="4" name="Rectangle 1">
            <a:extLst>
              <a:ext uri="{FF2B5EF4-FFF2-40B4-BE49-F238E27FC236}">
                <a16:creationId xmlns:a16="http://schemas.microsoft.com/office/drawing/2014/main" id="{D393D8BC-E542-3043-8F4A-BCC77382AEE6}"/>
              </a:ext>
            </a:extLst>
          </p:cNvPr>
          <p:cNvSpPr>
            <a:spLocks noChangeArrowheads="1"/>
          </p:cNvSpPr>
          <p:nvPr/>
        </p:nvSpPr>
        <p:spPr bwMode="auto">
          <a:xfrm>
            <a:off x="2675301" y="4541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0762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6632"/>
            <a:ext cx="11677650" cy="562074"/>
          </a:xfrm>
          <a:noFill/>
          <a:ln w="31750">
            <a:solidFill>
              <a:srgbClr val="FF0000"/>
            </a:solidFill>
          </a:ln>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n-GB" u="sng" dirty="0">
                <a:latin typeface="Comic Sans MS" panose="030F0902030302020204" pitchFamily="66" charset="0"/>
              </a:rPr>
              <a:t>Renewables</a:t>
            </a:r>
          </a:p>
        </p:txBody>
      </p:sp>
      <p:sp>
        <p:nvSpPr>
          <p:cNvPr id="3" name="Content Placeholder 2"/>
          <p:cNvSpPr>
            <a:spLocks noGrp="1"/>
          </p:cNvSpPr>
          <p:nvPr>
            <p:ph idx="1"/>
          </p:nvPr>
        </p:nvSpPr>
        <p:spPr>
          <a:xfrm>
            <a:off x="228600" y="725420"/>
            <a:ext cx="3669788" cy="3459545"/>
          </a:xfrm>
          <a:noFill/>
          <a:ln w="31750"/>
        </p:spPr>
        <p:style>
          <a:lnRef idx="2">
            <a:schemeClr val="accent4"/>
          </a:lnRef>
          <a:fillRef idx="1">
            <a:schemeClr val="lt1"/>
          </a:fillRef>
          <a:effectRef idx="0">
            <a:schemeClr val="accent4"/>
          </a:effectRef>
          <a:fontRef idx="minor">
            <a:schemeClr val="dk1"/>
          </a:fontRef>
        </p:style>
        <p:txBody>
          <a:bodyPr anchor="ctr">
            <a:normAutofit/>
          </a:bodyPr>
          <a:lstStyle/>
          <a:p>
            <a:pPr marL="0" indent="0" algn="ctr">
              <a:buNone/>
            </a:pPr>
            <a:r>
              <a:rPr lang="en-GB" b="1" dirty="0">
                <a:latin typeface="Comic Sans MS" panose="030F0902030302020204" pitchFamily="66" charset="0"/>
              </a:rPr>
              <a:t>Renewable energy</a:t>
            </a:r>
            <a:r>
              <a:rPr lang="en-GB" dirty="0">
                <a:latin typeface="Comic Sans MS" panose="030F0902030302020204" pitchFamily="66" charset="0"/>
              </a:rPr>
              <a:t> is energy that comes from resources which are </a:t>
            </a:r>
            <a:r>
              <a:rPr lang="en-GB" b="1" dirty="0">
                <a:latin typeface="Comic Sans MS" panose="030F0902030302020204" pitchFamily="66" charset="0"/>
              </a:rPr>
              <a:t>continually replenished</a:t>
            </a:r>
            <a:r>
              <a:rPr lang="en-GB" dirty="0">
                <a:latin typeface="Comic Sans MS" panose="030F0902030302020204" pitchFamily="66" charset="0"/>
              </a:rPr>
              <a:t> such as </a:t>
            </a:r>
            <a:r>
              <a:rPr lang="en-GB" b="1" dirty="0">
                <a:latin typeface="Comic Sans MS" panose="030F0902030302020204" pitchFamily="66" charset="0"/>
              </a:rPr>
              <a:t>sunlight</a:t>
            </a:r>
            <a:r>
              <a:rPr lang="en-GB" dirty="0">
                <a:latin typeface="Comic Sans MS" panose="030F0902030302020204" pitchFamily="66" charset="0"/>
              </a:rPr>
              <a:t>, </a:t>
            </a:r>
            <a:r>
              <a:rPr lang="en-GB" b="1" dirty="0">
                <a:latin typeface="Comic Sans MS" panose="030F0902030302020204" pitchFamily="66" charset="0"/>
              </a:rPr>
              <a:t>wind</a:t>
            </a:r>
            <a:r>
              <a:rPr lang="en-GB" dirty="0">
                <a:latin typeface="Comic Sans MS" panose="030F0902030302020204" pitchFamily="66" charset="0"/>
              </a:rPr>
              <a:t>, </a:t>
            </a:r>
            <a:r>
              <a:rPr lang="en-GB" b="1" dirty="0">
                <a:latin typeface="Comic Sans MS" panose="030F0902030302020204" pitchFamily="66" charset="0"/>
              </a:rPr>
              <a:t>rain</a:t>
            </a:r>
            <a:r>
              <a:rPr lang="en-GB" dirty="0">
                <a:latin typeface="Comic Sans MS" panose="030F0902030302020204" pitchFamily="66" charset="0"/>
              </a:rPr>
              <a:t>, </a:t>
            </a:r>
            <a:r>
              <a:rPr lang="en-GB" b="1" dirty="0">
                <a:latin typeface="Comic Sans MS" panose="030F0902030302020204" pitchFamily="66" charset="0"/>
              </a:rPr>
              <a:t>tides</a:t>
            </a:r>
            <a:r>
              <a:rPr lang="en-GB" dirty="0">
                <a:latin typeface="Comic Sans MS" panose="030F0902030302020204" pitchFamily="66" charset="0"/>
              </a:rPr>
              <a:t>, </a:t>
            </a:r>
            <a:r>
              <a:rPr lang="en-GB" b="1" dirty="0">
                <a:latin typeface="Comic Sans MS" panose="030F0902030302020204" pitchFamily="66" charset="0"/>
              </a:rPr>
              <a:t>waves</a:t>
            </a:r>
            <a:r>
              <a:rPr lang="en-GB" dirty="0">
                <a:latin typeface="Comic Sans MS" panose="030F0902030302020204" pitchFamily="66" charset="0"/>
              </a:rPr>
              <a:t>, and </a:t>
            </a:r>
            <a:r>
              <a:rPr lang="en-GB" b="1" dirty="0">
                <a:latin typeface="Comic Sans MS" panose="030F0902030302020204" pitchFamily="66" charset="0"/>
              </a:rPr>
              <a:t>geothermal</a:t>
            </a:r>
            <a:r>
              <a:rPr lang="en-GB" dirty="0">
                <a:latin typeface="Comic Sans MS" panose="030F0902030302020204" pitchFamily="66" charset="0"/>
              </a:rPr>
              <a:t> heat.</a:t>
            </a:r>
            <a:endParaRPr lang="en-GB" b="1" dirty="0">
              <a:latin typeface="Comic Sans MS" panose="030F0902030302020204"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229" y="897541"/>
            <a:ext cx="2270420" cy="1371600"/>
          </a:xfrm>
          <a:prstGeom prst="rect">
            <a:avLst/>
          </a:prstGeom>
          <a:ln/>
        </p:spPr>
        <p:style>
          <a:lnRef idx="2">
            <a:schemeClr val="accent4"/>
          </a:lnRef>
          <a:fillRef idx="1">
            <a:schemeClr val="lt1"/>
          </a:fillRef>
          <a:effectRef idx="0">
            <a:schemeClr val="accent4"/>
          </a:effectRef>
          <a:fontRef idx="minor">
            <a:schemeClr val="dk1"/>
          </a:fontRef>
        </p:style>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7875" y="1638564"/>
            <a:ext cx="2281255" cy="1914525"/>
          </a:xfrm>
          <a:prstGeom prst="rect">
            <a:avLst/>
          </a:prstGeom>
          <a:ln/>
        </p:spPr>
        <p:style>
          <a:lnRef idx="2">
            <a:schemeClr val="accent4"/>
          </a:lnRef>
          <a:fillRef idx="1">
            <a:schemeClr val="lt1"/>
          </a:fillRef>
          <a:effectRef idx="0">
            <a:schemeClr val="accent4"/>
          </a:effectRef>
          <a:fontRef idx="minor">
            <a:schemeClr val="dk1"/>
          </a:fontRef>
        </p:style>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171" y="4943365"/>
            <a:ext cx="2270421" cy="1743075"/>
          </a:xfrm>
          <a:prstGeom prst="rect">
            <a:avLst/>
          </a:prstGeom>
          <a:ln/>
        </p:spPr>
        <p:style>
          <a:lnRef idx="2">
            <a:schemeClr val="accent4"/>
          </a:lnRef>
          <a:fillRef idx="1">
            <a:schemeClr val="lt1"/>
          </a:fillRef>
          <a:effectRef idx="0">
            <a:schemeClr val="accent4"/>
          </a:effectRef>
          <a:fontRef idx="minor">
            <a:schemeClr val="dk1"/>
          </a:fontRef>
        </p:style>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1" y="2880850"/>
            <a:ext cx="2270421" cy="1668760"/>
          </a:xfrm>
          <a:prstGeom prst="rect">
            <a:avLst/>
          </a:prstGeom>
          <a:ln/>
        </p:spPr>
        <p:style>
          <a:lnRef idx="2">
            <a:schemeClr val="accent4"/>
          </a:lnRef>
          <a:fillRef idx="1">
            <a:schemeClr val="lt1"/>
          </a:fillRef>
          <a:effectRef idx="0">
            <a:schemeClr val="accent4"/>
          </a:effectRef>
          <a:fontRef idx="minor">
            <a:schemeClr val="dk1"/>
          </a:fontRef>
        </p:style>
      </p:pic>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380" t="9372" r="2380" b="3004"/>
          <a:stretch/>
        </p:blipFill>
        <p:spPr bwMode="auto">
          <a:xfrm>
            <a:off x="9037875" y="4038470"/>
            <a:ext cx="2281255" cy="2650046"/>
          </a:xfrm>
          <a:prstGeom prst="rect">
            <a:avLst/>
          </a:prstGeom>
          <a:ln/>
        </p:spPr>
        <p:style>
          <a:lnRef idx="2">
            <a:schemeClr val="accent4"/>
          </a:lnRef>
          <a:fillRef idx="1">
            <a:schemeClr val="lt1"/>
          </a:fillRef>
          <a:effectRef idx="0">
            <a:schemeClr val="accent4"/>
          </a:effectRef>
          <a:fontRef idx="minor">
            <a:schemeClr val="dk1"/>
          </a:fontRef>
        </p:style>
      </p:pic>
      <p:sp>
        <p:nvSpPr>
          <p:cNvPr id="4" name="TextBox 3"/>
          <p:cNvSpPr txBox="1"/>
          <p:nvPr/>
        </p:nvSpPr>
        <p:spPr>
          <a:xfrm>
            <a:off x="6145695" y="2223425"/>
            <a:ext cx="2286001" cy="369332"/>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latin typeface="Comic Sans MS" panose="030F0902030302020204" pitchFamily="66" charset="0"/>
              </a:rPr>
              <a:t>Solar Power</a:t>
            </a:r>
          </a:p>
        </p:txBody>
      </p:sp>
      <p:sp>
        <p:nvSpPr>
          <p:cNvPr id="10" name="TextBox 9"/>
          <p:cNvSpPr txBox="1"/>
          <p:nvPr/>
        </p:nvSpPr>
        <p:spPr>
          <a:xfrm>
            <a:off x="6112171" y="4405971"/>
            <a:ext cx="2286001" cy="369332"/>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latin typeface="Comic Sans MS" panose="030F0902030302020204" pitchFamily="66" charset="0"/>
              </a:rPr>
              <a:t>Tidal Barrage</a:t>
            </a:r>
          </a:p>
        </p:txBody>
      </p:sp>
      <p:sp>
        <p:nvSpPr>
          <p:cNvPr id="11" name="TextBox 10"/>
          <p:cNvSpPr txBox="1"/>
          <p:nvPr/>
        </p:nvSpPr>
        <p:spPr>
          <a:xfrm>
            <a:off x="6104380" y="6396112"/>
            <a:ext cx="2286001" cy="369332"/>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latin typeface="Comic Sans MS" panose="030F0902030302020204" pitchFamily="66" charset="0"/>
              </a:rPr>
              <a:t>Geothermal Plant</a:t>
            </a:r>
          </a:p>
        </p:txBody>
      </p:sp>
      <p:sp>
        <p:nvSpPr>
          <p:cNvPr id="12" name="TextBox 11"/>
          <p:cNvSpPr txBox="1"/>
          <p:nvPr/>
        </p:nvSpPr>
        <p:spPr>
          <a:xfrm>
            <a:off x="9033128" y="1369576"/>
            <a:ext cx="2286001" cy="369332"/>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latin typeface="Comic Sans MS" panose="030F0902030302020204" pitchFamily="66" charset="0"/>
              </a:rPr>
              <a:t>Wind Farm</a:t>
            </a:r>
          </a:p>
        </p:txBody>
      </p:sp>
      <p:sp>
        <p:nvSpPr>
          <p:cNvPr id="13" name="TextBox 12"/>
          <p:cNvSpPr txBox="1"/>
          <p:nvPr/>
        </p:nvSpPr>
        <p:spPr>
          <a:xfrm>
            <a:off x="9033129" y="3715230"/>
            <a:ext cx="2286001" cy="369332"/>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a:latin typeface="Comic Sans MS" panose="030F0902030302020204" pitchFamily="66" charset="0"/>
              </a:rPr>
              <a:t>Biomass</a:t>
            </a:r>
          </a:p>
        </p:txBody>
      </p:sp>
      <p:sp>
        <p:nvSpPr>
          <p:cNvPr id="14" name="Content Placeholder 2"/>
          <p:cNvSpPr txBox="1">
            <a:spLocks/>
          </p:cNvSpPr>
          <p:nvPr/>
        </p:nvSpPr>
        <p:spPr>
          <a:xfrm>
            <a:off x="249159" y="4263576"/>
            <a:ext cx="3682752" cy="1332311"/>
          </a:xfrm>
          <a:prstGeom prst="rect">
            <a:avLst/>
          </a:prstGeom>
          <a:noFill/>
          <a:ln w="31750">
            <a:solidFill>
              <a:srgbClr val="00FA00"/>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GB" b="1" u="sng" dirty="0">
                <a:latin typeface="Comic Sans MS" panose="030F0902030302020204" pitchFamily="66" charset="0"/>
              </a:rPr>
              <a:t>Demo</a:t>
            </a:r>
            <a:r>
              <a:rPr lang="en-GB" b="1" dirty="0">
                <a:latin typeface="Comic Sans MS" panose="030F0902030302020204" pitchFamily="66" charset="0"/>
              </a:rPr>
              <a:t>: Write </a:t>
            </a:r>
            <a:r>
              <a:rPr lang="en-GB" dirty="0">
                <a:latin typeface="Comic Sans MS" panose="030F0902030302020204" pitchFamily="66" charset="0"/>
              </a:rPr>
              <a:t>a definition of renewable energy in your own words.</a:t>
            </a:r>
          </a:p>
          <a:p>
            <a:pPr marL="0" indent="0" algn="ctr">
              <a:buNone/>
            </a:pPr>
            <a:r>
              <a:rPr lang="en-GB" b="1" dirty="0">
                <a:latin typeface="Comic Sans MS" panose="030F0902030302020204" pitchFamily="66" charset="0"/>
              </a:rPr>
              <a:t>Describe 3 main types</a:t>
            </a:r>
          </a:p>
        </p:txBody>
      </p:sp>
      <p:sp>
        <p:nvSpPr>
          <p:cNvPr id="15" name="Content Placeholder 2"/>
          <p:cNvSpPr txBox="1">
            <a:spLocks/>
          </p:cNvSpPr>
          <p:nvPr/>
        </p:nvSpPr>
        <p:spPr>
          <a:xfrm>
            <a:off x="222118" y="5670823"/>
            <a:ext cx="3682752" cy="952883"/>
          </a:xfrm>
          <a:prstGeom prst="rect">
            <a:avLst/>
          </a:prstGeom>
          <a:noFill/>
          <a:ln w="31750">
            <a:solidFill>
              <a:srgbClr val="00B0F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GB" b="1" u="sng" dirty="0">
                <a:latin typeface="Comic Sans MS" panose="030F0902030302020204" pitchFamily="66" charset="0"/>
              </a:rPr>
              <a:t>Challenge</a:t>
            </a:r>
            <a:r>
              <a:rPr lang="en-GB" b="1" dirty="0">
                <a:latin typeface="Comic Sans MS" panose="030F0902030302020204" pitchFamily="66" charset="0"/>
              </a:rPr>
              <a:t>: Explain </a:t>
            </a:r>
            <a:r>
              <a:rPr lang="en-GB" dirty="0">
                <a:latin typeface="Comic Sans MS" panose="030F0902030302020204" pitchFamily="66" charset="0"/>
              </a:rPr>
              <a:t>which energy source you think is best and why.</a:t>
            </a:r>
            <a:r>
              <a:rPr lang="en-GB" b="1" dirty="0">
                <a:latin typeface="Comic Sans MS" panose="030F0902030302020204" pitchFamily="66" charset="0"/>
              </a:rPr>
              <a:t> Use P.E.E.S</a:t>
            </a:r>
          </a:p>
        </p:txBody>
      </p:sp>
    </p:spTree>
    <p:extLst>
      <p:ext uri="{BB962C8B-B14F-4D97-AF65-F5344CB8AC3E}">
        <p14:creationId xmlns:p14="http://schemas.microsoft.com/office/powerpoint/2010/main" val="2757899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66" y="51317"/>
            <a:ext cx="11926388" cy="504056"/>
          </a:xfrm>
          <a:noFill/>
          <a:ln w="28575">
            <a:solidFill>
              <a:srgbClr val="FF0000"/>
            </a:solidFill>
          </a:ln>
        </p:spPr>
        <p:style>
          <a:lnRef idx="2">
            <a:schemeClr val="accent1"/>
          </a:lnRef>
          <a:fillRef idx="1">
            <a:schemeClr val="lt1"/>
          </a:fillRef>
          <a:effectRef idx="0">
            <a:schemeClr val="accent1"/>
          </a:effectRef>
          <a:fontRef idx="minor">
            <a:schemeClr val="dk1"/>
          </a:fontRef>
        </p:style>
        <p:txBody>
          <a:bodyPr>
            <a:noAutofit/>
          </a:bodyPr>
          <a:lstStyle/>
          <a:p>
            <a:pPr algn="ctr"/>
            <a:r>
              <a:rPr lang="en-GB" sz="2800" u="sng" dirty="0">
                <a:latin typeface="Comic Sans MS" panose="030F0902030302020204" pitchFamily="66" charset="0"/>
              </a:rPr>
              <a:t>Combating Climate Change</a:t>
            </a:r>
          </a:p>
        </p:txBody>
      </p:sp>
      <p:sp>
        <p:nvSpPr>
          <p:cNvPr id="3" name="Content Placeholder 2"/>
          <p:cNvSpPr>
            <a:spLocks noGrp="1"/>
          </p:cNvSpPr>
          <p:nvPr>
            <p:ph idx="1"/>
          </p:nvPr>
        </p:nvSpPr>
        <p:spPr>
          <a:xfrm>
            <a:off x="104503" y="620688"/>
            <a:ext cx="11926388" cy="1299552"/>
          </a:xfrm>
          <a:noFill/>
          <a:ln w="28575">
            <a:solidFill>
              <a:srgbClr val="00FA00"/>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buNone/>
            </a:pPr>
            <a:r>
              <a:rPr lang="en-GB" b="1" u="sng" dirty="0">
                <a:latin typeface="Comic Sans MS" panose="030F0902030302020204" pitchFamily="66" charset="0"/>
              </a:rPr>
              <a:t>Demo</a:t>
            </a:r>
            <a:r>
              <a:rPr lang="en-GB" dirty="0">
                <a:latin typeface="Comic Sans MS" panose="030F0902030302020204" pitchFamily="66" charset="0"/>
              </a:rPr>
              <a:t>: </a:t>
            </a:r>
          </a:p>
          <a:p>
            <a:pPr marL="0" indent="0">
              <a:buNone/>
            </a:pPr>
            <a:r>
              <a:rPr lang="en-GB" b="1" dirty="0">
                <a:latin typeface="Comic Sans MS" panose="030F0902030302020204" pitchFamily="66" charset="0"/>
              </a:rPr>
              <a:t>Study</a:t>
            </a:r>
            <a:r>
              <a:rPr lang="en-GB" dirty="0">
                <a:latin typeface="Comic Sans MS" panose="030F0902030302020204" pitchFamily="66" charset="0"/>
              </a:rPr>
              <a:t> the table. For each sector, choose </a:t>
            </a:r>
            <a:r>
              <a:rPr lang="en-GB" b="1" dirty="0">
                <a:latin typeface="Comic Sans MS" panose="030F0902030302020204" pitchFamily="66" charset="0"/>
              </a:rPr>
              <a:t>one current </a:t>
            </a:r>
            <a:r>
              <a:rPr lang="en-GB" dirty="0">
                <a:latin typeface="Comic Sans MS" panose="030F0902030302020204" pitchFamily="66" charset="0"/>
              </a:rPr>
              <a:t>and </a:t>
            </a:r>
            <a:r>
              <a:rPr lang="en-GB" b="1" dirty="0">
                <a:latin typeface="Comic Sans MS" panose="030F0902030302020204" pitchFamily="66" charset="0"/>
              </a:rPr>
              <a:t>one future</a:t>
            </a:r>
            <a:r>
              <a:rPr lang="en-GB" dirty="0">
                <a:latin typeface="Comic Sans MS" panose="030F0902030302020204" pitchFamily="66" charset="0"/>
              </a:rPr>
              <a:t> response and </a:t>
            </a:r>
            <a:r>
              <a:rPr lang="en-GB" b="1" dirty="0">
                <a:latin typeface="Comic Sans MS" panose="030F0902030302020204" pitchFamily="66" charset="0"/>
              </a:rPr>
              <a:t>explain</a:t>
            </a:r>
            <a:r>
              <a:rPr lang="en-GB" dirty="0">
                <a:latin typeface="Comic Sans MS" panose="030F0902030302020204" pitchFamily="66" charset="0"/>
              </a:rPr>
              <a:t> what the point of using it would be.</a:t>
            </a:r>
          </a:p>
        </p:txBody>
      </p:sp>
      <p:graphicFrame>
        <p:nvGraphicFramePr>
          <p:cNvPr id="5" name="Table 4"/>
          <p:cNvGraphicFramePr>
            <a:graphicFrameLocks noGrp="1"/>
          </p:cNvGraphicFramePr>
          <p:nvPr>
            <p:extLst>
              <p:ext uri="{D42A27DB-BD31-4B8C-83A1-F6EECF244321}">
                <p14:modId xmlns:p14="http://schemas.microsoft.com/office/powerpoint/2010/main" val="1412476432"/>
              </p:ext>
            </p:extLst>
          </p:nvPr>
        </p:nvGraphicFramePr>
        <p:xfrm>
          <a:off x="117566" y="2373707"/>
          <a:ext cx="11926388" cy="4119880"/>
        </p:xfrm>
        <a:graphic>
          <a:graphicData uri="http://schemas.openxmlformats.org/drawingml/2006/table">
            <a:tbl>
              <a:tblPr firstRow="1" bandRow="1">
                <a:tableStyleId>{00A15C55-8517-42AA-B614-E9B94910E393}</a:tableStyleId>
              </a:tblPr>
              <a:tblGrid>
                <a:gridCol w="1963192">
                  <a:extLst>
                    <a:ext uri="{9D8B030D-6E8A-4147-A177-3AD203B41FA5}">
                      <a16:colId xmlns:a16="http://schemas.microsoft.com/office/drawing/2014/main" val="20000"/>
                    </a:ext>
                  </a:extLst>
                </a:gridCol>
                <a:gridCol w="5987733">
                  <a:extLst>
                    <a:ext uri="{9D8B030D-6E8A-4147-A177-3AD203B41FA5}">
                      <a16:colId xmlns:a16="http://schemas.microsoft.com/office/drawing/2014/main" val="20001"/>
                    </a:ext>
                  </a:extLst>
                </a:gridCol>
                <a:gridCol w="3975463">
                  <a:extLst>
                    <a:ext uri="{9D8B030D-6E8A-4147-A177-3AD203B41FA5}">
                      <a16:colId xmlns:a16="http://schemas.microsoft.com/office/drawing/2014/main" val="20002"/>
                    </a:ext>
                  </a:extLst>
                </a:gridCol>
              </a:tblGrid>
              <a:tr h="370840">
                <a:tc>
                  <a:txBody>
                    <a:bodyPr/>
                    <a:lstStyle/>
                    <a:p>
                      <a:r>
                        <a:rPr lang="en-GB" dirty="0">
                          <a:solidFill>
                            <a:schemeClr val="tx1"/>
                          </a:solidFill>
                          <a:latin typeface="Comic Sans MS" panose="030F0902030302020204" pitchFamily="66" charset="0"/>
                        </a:rPr>
                        <a:t>Sector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solidFill>
                            <a:schemeClr val="tx1"/>
                          </a:solidFill>
                          <a:latin typeface="Comic Sans MS" panose="030F0902030302020204" pitchFamily="66" charset="0"/>
                        </a:rPr>
                        <a:t>Currently Available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solidFill>
                            <a:schemeClr val="tx1"/>
                          </a:solidFill>
                          <a:latin typeface="Comic Sans MS" panose="030F0902030302020204" pitchFamily="66" charset="0"/>
                        </a:rPr>
                        <a:t>Available by 2030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GB" b="1" dirty="0">
                          <a:solidFill>
                            <a:schemeClr val="tx1"/>
                          </a:solidFill>
                          <a:latin typeface="Comic Sans MS" panose="030F0902030302020204" pitchFamily="66" charset="0"/>
                        </a:rPr>
                        <a:t>Energy Supply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chemeClr val="tx1"/>
                          </a:solidFill>
                          <a:latin typeface="Comic Sans MS" panose="030F0902030302020204" pitchFamily="66" charset="0"/>
                        </a:rPr>
                        <a:t>Improved</a:t>
                      </a:r>
                      <a:r>
                        <a:rPr lang="en-GB" baseline="0" dirty="0">
                          <a:solidFill>
                            <a:schemeClr val="tx1"/>
                          </a:solidFill>
                          <a:latin typeface="Comic Sans MS" panose="030F0902030302020204" pitchFamily="66" charset="0"/>
                        </a:rPr>
                        <a:t> supply and distribution efficiency; switching from coal to gas; nuclear power; renewable energy</a:t>
                      </a:r>
                      <a:endParaRPr lang="en-GB" dirty="0">
                        <a:solidFill>
                          <a:schemeClr val="tx1"/>
                        </a:solidFill>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chemeClr val="tx1"/>
                          </a:solidFill>
                          <a:latin typeface="Comic Sans MS" panose="030F0902030302020204" pitchFamily="66" charset="0"/>
                        </a:rPr>
                        <a:t>Carbon Capture and storage</a:t>
                      </a:r>
                      <a:r>
                        <a:rPr lang="en-GB" baseline="0" dirty="0">
                          <a:solidFill>
                            <a:schemeClr val="tx1"/>
                          </a:solidFill>
                          <a:latin typeface="Comic Sans MS" panose="030F0902030302020204" pitchFamily="66" charset="0"/>
                        </a:rPr>
                        <a:t> (to replace fossil fuels); advanced nuclear energy</a:t>
                      </a:r>
                      <a:endParaRPr lang="en-GB" dirty="0">
                        <a:solidFill>
                          <a:schemeClr val="tx1"/>
                        </a:solidFill>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r>
                        <a:rPr lang="en-GB" b="1" dirty="0">
                          <a:latin typeface="Comic Sans MS" panose="030F0902030302020204" pitchFamily="66" charset="0"/>
                        </a:rPr>
                        <a:t>Transport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latin typeface="Comic Sans MS" panose="030F0902030302020204" pitchFamily="66" charset="0"/>
                        </a:rPr>
                        <a:t>Higher fuel efficiency;</a:t>
                      </a:r>
                      <a:r>
                        <a:rPr lang="en-GB" baseline="0" dirty="0">
                          <a:latin typeface="Comic Sans MS" panose="030F0902030302020204" pitchFamily="66" charset="0"/>
                        </a:rPr>
                        <a:t> Hybrid cars; biofuels; public transport; bicycles</a:t>
                      </a:r>
                      <a:endParaRPr lang="en-GB"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latin typeface="Comic Sans MS" panose="030F0902030302020204" pitchFamily="66" charset="0"/>
                        </a:rPr>
                        <a:t>More powerful</a:t>
                      </a:r>
                      <a:r>
                        <a:rPr lang="en-GB" baseline="0" dirty="0">
                          <a:latin typeface="Comic Sans MS" panose="030F0902030302020204" pitchFamily="66" charset="0"/>
                        </a:rPr>
                        <a:t> electric cars</a:t>
                      </a:r>
                      <a:endParaRPr lang="en-GB"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algn="ctr"/>
                      <a:r>
                        <a:rPr lang="en-GB" b="1" dirty="0">
                          <a:latin typeface="Comic Sans MS" panose="030F0902030302020204" pitchFamily="66" charset="0"/>
                        </a:rPr>
                        <a:t>Industry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latin typeface="Comic Sans MS" panose="030F0902030302020204" pitchFamily="66" charset="0"/>
                        </a:rPr>
                        <a:t>Heat and power recovery; recycling;</a:t>
                      </a:r>
                      <a:r>
                        <a:rPr lang="en-GB" baseline="0" dirty="0">
                          <a:latin typeface="Comic Sans MS" panose="030F0902030302020204" pitchFamily="66" charset="0"/>
                        </a:rPr>
                        <a:t> use of different materials; control of emissions (carbon quotas)</a:t>
                      </a:r>
                      <a:endParaRPr lang="en-GB"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latin typeface="Comic Sans MS" panose="030F0902030302020204" pitchFamily="66" charset="0"/>
                        </a:rPr>
                        <a:t>Technological changes</a:t>
                      </a:r>
                      <a:r>
                        <a:rPr lang="en-GB" baseline="0" dirty="0">
                          <a:latin typeface="Comic Sans MS" panose="030F0902030302020204" pitchFamily="66" charset="0"/>
                        </a:rPr>
                        <a:t> in manufacturing processes</a:t>
                      </a:r>
                      <a:endParaRPr lang="en-GB"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GB" b="1" dirty="0">
                          <a:latin typeface="Comic Sans MS" panose="030F0902030302020204" pitchFamily="66" charset="0"/>
                        </a:rPr>
                        <a:t>Agriculture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latin typeface="Comic Sans MS" panose="030F0902030302020204" pitchFamily="66" charset="0"/>
                        </a:rPr>
                        <a:t>Land</a:t>
                      </a:r>
                      <a:r>
                        <a:rPr lang="en-GB" baseline="0" dirty="0">
                          <a:latin typeface="Comic Sans MS" panose="030F0902030302020204" pitchFamily="66" charset="0"/>
                        </a:rPr>
                        <a:t> management to increase carbon storage; dedicated ‘energy’’ crops to replace fossil fuels</a:t>
                      </a:r>
                      <a:endParaRPr lang="en-GB"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latin typeface="Comic Sans MS" panose="030F0902030302020204" pitchFamily="66" charset="0"/>
                        </a:rPr>
                        <a:t>Improvement in</a:t>
                      </a:r>
                      <a:r>
                        <a:rPr lang="en-GB" baseline="0" dirty="0">
                          <a:latin typeface="Comic Sans MS" panose="030F0902030302020204" pitchFamily="66" charset="0"/>
                        </a:rPr>
                        <a:t> crop yields; reduction in emissions from agricultural practices</a:t>
                      </a:r>
                      <a:endParaRPr lang="en-GB"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algn="ctr"/>
                      <a:r>
                        <a:rPr lang="en-GB" b="1" dirty="0">
                          <a:latin typeface="Comic Sans MS" panose="030F0902030302020204" pitchFamily="66" charset="0"/>
                        </a:rPr>
                        <a:t>Forests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latin typeface="Comic Sans MS" panose="030F0902030302020204" pitchFamily="66" charset="0"/>
                        </a:rPr>
                        <a:t>Afforestation; forestry waste for</a:t>
                      </a:r>
                      <a:r>
                        <a:rPr lang="en-GB" baseline="0" dirty="0">
                          <a:latin typeface="Comic Sans MS" panose="030F0902030302020204" pitchFamily="66" charset="0"/>
                        </a:rPr>
                        <a:t> Bio-energy</a:t>
                      </a:r>
                      <a:endParaRPr lang="en-GB"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latin typeface="Comic Sans MS" panose="030F0902030302020204" pitchFamily="66" charset="0"/>
                        </a:rPr>
                        <a:t>Tree</a:t>
                      </a:r>
                      <a:r>
                        <a:rPr lang="en-GB" baseline="0" dirty="0">
                          <a:latin typeface="Comic Sans MS" panose="030F0902030302020204" pitchFamily="66" charset="0"/>
                        </a:rPr>
                        <a:t>-science to increase carbon capture</a:t>
                      </a:r>
                      <a:endParaRPr lang="en-GB" dirty="0">
                        <a:latin typeface="Comic Sans MS" panose="030F09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88095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013E3D-20CC-3F40-897E-8DCC0D789033}"/>
              </a:ext>
            </a:extLst>
          </p:cNvPr>
          <p:cNvSpPr txBox="1">
            <a:spLocks/>
          </p:cNvSpPr>
          <p:nvPr/>
        </p:nvSpPr>
        <p:spPr>
          <a:xfrm>
            <a:off x="106878" y="114542"/>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u="sng" dirty="0">
                <a:latin typeface="Comic Sans MS" panose="030F0702030302020204" pitchFamily="66" charset="0"/>
              </a:rPr>
              <a:t>Responding to Climate Change (Worksheet) </a:t>
            </a:r>
          </a:p>
        </p:txBody>
      </p:sp>
      <p:graphicFrame>
        <p:nvGraphicFramePr>
          <p:cNvPr id="6" name="Table 5">
            <a:extLst>
              <a:ext uri="{FF2B5EF4-FFF2-40B4-BE49-F238E27FC236}">
                <a16:creationId xmlns:a16="http://schemas.microsoft.com/office/drawing/2014/main" id="{ED37BE6E-7BBF-1647-B524-5E6F284FFE09}"/>
              </a:ext>
            </a:extLst>
          </p:cNvPr>
          <p:cNvGraphicFramePr>
            <a:graphicFrameLocks noGrp="1"/>
          </p:cNvGraphicFramePr>
          <p:nvPr>
            <p:extLst>
              <p:ext uri="{D42A27DB-BD31-4B8C-83A1-F6EECF244321}">
                <p14:modId xmlns:p14="http://schemas.microsoft.com/office/powerpoint/2010/main" val="1119073806"/>
              </p:ext>
            </p:extLst>
          </p:nvPr>
        </p:nvGraphicFramePr>
        <p:xfrm>
          <a:off x="106877" y="703997"/>
          <a:ext cx="11958451" cy="6034914"/>
        </p:xfrm>
        <a:graphic>
          <a:graphicData uri="http://schemas.openxmlformats.org/drawingml/2006/table">
            <a:tbl>
              <a:tblPr firstRow="1" bandRow="1">
                <a:tableStyleId>{5940675A-B579-460E-94D1-54222C63F5DA}</a:tableStyleId>
              </a:tblPr>
              <a:tblGrid>
                <a:gridCol w="1929741">
                  <a:extLst>
                    <a:ext uri="{9D8B030D-6E8A-4147-A177-3AD203B41FA5}">
                      <a16:colId xmlns:a16="http://schemas.microsoft.com/office/drawing/2014/main" val="341194818"/>
                    </a:ext>
                  </a:extLst>
                </a:gridCol>
                <a:gridCol w="3865418">
                  <a:extLst>
                    <a:ext uri="{9D8B030D-6E8A-4147-A177-3AD203B41FA5}">
                      <a16:colId xmlns:a16="http://schemas.microsoft.com/office/drawing/2014/main" val="1118613966"/>
                    </a:ext>
                  </a:extLst>
                </a:gridCol>
                <a:gridCol w="6163292">
                  <a:extLst>
                    <a:ext uri="{9D8B030D-6E8A-4147-A177-3AD203B41FA5}">
                      <a16:colId xmlns:a16="http://schemas.microsoft.com/office/drawing/2014/main" val="428012431"/>
                    </a:ext>
                  </a:extLst>
                </a:gridCol>
              </a:tblGrid>
              <a:tr h="220494">
                <a:tc gridSpan="2">
                  <a:txBody>
                    <a:bodyPr/>
                    <a:lstStyle/>
                    <a:p>
                      <a:r>
                        <a:rPr lang="de-DE" b="1" dirty="0" err="1">
                          <a:latin typeface="Comic Sans MS" panose="030F0902030302020204" pitchFamily="66" charset="0"/>
                        </a:rPr>
                        <a:t>Characterisitcs</a:t>
                      </a:r>
                      <a:r>
                        <a:rPr lang="de-DE" b="1" dirty="0">
                          <a:latin typeface="Comic Sans MS" panose="030F0902030302020204" pitchFamily="66" charset="0"/>
                        </a:rPr>
                        <a:t> </a:t>
                      </a:r>
                      <a:r>
                        <a:rPr lang="de-DE" b="1" dirty="0" err="1">
                          <a:latin typeface="Comic Sans MS" panose="030F0902030302020204" pitchFamily="66" charset="0"/>
                        </a:rPr>
                        <a:t>of</a:t>
                      </a:r>
                      <a:r>
                        <a:rPr lang="de-DE" b="1" dirty="0">
                          <a:latin typeface="Comic Sans MS" panose="030F0902030302020204" pitchFamily="66" charset="0"/>
                        </a:rPr>
                        <a:t> </a:t>
                      </a:r>
                      <a:r>
                        <a:rPr lang="de-DE" b="1" dirty="0" err="1">
                          <a:latin typeface="Comic Sans MS" panose="030F0902030302020204" pitchFamily="66" charset="0"/>
                        </a:rPr>
                        <a:t>people</a:t>
                      </a:r>
                      <a:r>
                        <a:rPr lang="de-DE" b="1" dirty="0">
                          <a:latin typeface="Comic Sans MS" panose="030F0902030302020204" pitchFamily="66" charset="0"/>
                        </a:rPr>
                        <a:t> </a:t>
                      </a:r>
                      <a:r>
                        <a:rPr lang="de-DE" b="1" dirty="0" err="1">
                          <a:latin typeface="Comic Sans MS" panose="030F0902030302020204" pitchFamily="66" charset="0"/>
                        </a:rPr>
                        <a:t>and</a:t>
                      </a:r>
                      <a:r>
                        <a:rPr lang="de-DE" b="1" dirty="0">
                          <a:latin typeface="Comic Sans MS" panose="030F0902030302020204" pitchFamily="66" charset="0"/>
                        </a:rPr>
                        <a:t> </a:t>
                      </a:r>
                      <a:r>
                        <a:rPr lang="de-DE" b="1" dirty="0" err="1">
                          <a:latin typeface="Comic Sans MS" panose="030F0902030302020204" pitchFamily="66" charset="0"/>
                        </a:rPr>
                        <a:t>places</a:t>
                      </a:r>
                      <a:r>
                        <a:rPr lang="de-DE" b="1" dirty="0">
                          <a:latin typeface="Comic Sans MS" panose="030F0902030302020204" pitchFamily="66" charset="0"/>
                        </a:rPr>
                        <a:t> </a:t>
                      </a:r>
                      <a:r>
                        <a:rPr lang="de-DE" b="1" dirty="0" err="1">
                          <a:latin typeface="Comic Sans MS" panose="030F0902030302020204" pitchFamily="66" charset="0"/>
                        </a:rPr>
                        <a:t>that</a:t>
                      </a:r>
                      <a:r>
                        <a:rPr lang="de-DE" b="1" dirty="0">
                          <a:latin typeface="Comic Sans MS" panose="030F0902030302020204" pitchFamily="66" charset="0"/>
                        </a:rPr>
                        <a:t> </a:t>
                      </a:r>
                      <a:r>
                        <a:rPr lang="de-DE" b="1" dirty="0" err="1">
                          <a:latin typeface="Comic Sans MS" panose="030F0902030302020204" pitchFamily="66" charset="0"/>
                        </a:rPr>
                        <a:t>may</a:t>
                      </a:r>
                      <a:r>
                        <a:rPr lang="de-DE" b="1" dirty="0">
                          <a:latin typeface="Comic Sans MS" panose="030F0902030302020204" pitchFamily="66" charset="0"/>
                        </a:rPr>
                        <a:t> </a:t>
                      </a:r>
                      <a:r>
                        <a:rPr lang="de-DE" b="1" dirty="0" err="1">
                          <a:latin typeface="Comic Sans MS" panose="030F0902030302020204" pitchFamily="66" charset="0"/>
                        </a:rPr>
                        <a:t>affect</a:t>
                      </a:r>
                      <a:r>
                        <a:rPr lang="de-DE" b="1" dirty="0">
                          <a:latin typeface="Comic Sans MS" panose="030F0902030302020204" pitchFamily="66" charset="0"/>
                        </a:rPr>
                        <a:t> </a:t>
                      </a:r>
                      <a:r>
                        <a:rPr lang="de-DE" b="1" dirty="0" err="1">
                          <a:latin typeface="Comic Sans MS" panose="030F0902030302020204" pitchFamily="66" charset="0"/>
                        </a:rPr>
                        <a:t>vulnerability</a:t>
                      </a:r>
                      <a:r>
                        <a:rPr lang="de-DE" b="1" dirty="0">
                          <a:latin typeface="Comic Sans MS" panose="030F0902030302020204" pitchFamily="66" charset="0"/>
                        </a:rPr>
                        <a:t> </a:t>
                      </a:r>
                    </a:p>
                  </a:txBody>
                  <a:tcPr/>
                </a:tc>
                <a:tc hMerge="1">
                  <a:txBody>
                    <a:bodyPr/>
                    <a:lstStyle/>
                    <a:p>
                      <a:endParaRPr lang="de-DE" b="1" dirty="0">
                        <a:latin typeface="Comic Sans MS" panose="030F0902030302020204" pitchFamily="66"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latin typeface="Comic Sans MS" panose="030F0902030302020204" pitchFamily="66" charset="0"/>
                        </a:rPr>
                        <a:t>How personal </a:t>
                      </a:r>
                      <a:r>
                        <a:rPr lang="de-DE" b="1" dirty="0" err="1">
                          <a:latin typeface="Comic Sans MS" panose="030F0902030302020204" pitchFamily="66" charset="0"/>
                        </a:rPr>
                        <a:t>and</a:t>
                      </a:r>
                      <a:r>
                        <a:rPr lang="de-DE" b="1" dirty="0">
                          <a:latin typeface="Comic Sans MS" panose="030F0902030302020204" pitchFamily="66" charset="0"/>
                        </a:rPr>
                        <a:t> </a:t>
                      </a:r>
                      <a:r>
                        <a:rPr lang="de-DE" b="1" dirty="0" err="1">
                          <a:latin typeface="Comic Sans MS" panose="030F0902030302020204" pitchFamily="66" charset="0"/>
                        </a:rPr>
                        <a:t>societal</a:t>
                      </a:r>
                      <a:r>
                        <a:rPr lang="de-DE" b="1" dirty="0">
                          <a:latin typeface="Comic Sans MS" panose="030F0902030302020204" pitchFamily="66" charset="0"/>
                        </a:rPr>
                        <a:t> </a:t>
                      </a:r>
                      <a:r>
                        <a:rPr lang="de-DE" b="1" dirty="0" err="1">
                          <a:latin typeface="Comic Sans MS" panose="030F0902030302020204" pitchFamily="66" charset="0"/>
                        </a:rPr>
                        <a:t>perspectives</a:t>
                      </a:r>
                      <a:r>
                        <a:rPr lang="de-DE" b="1" dirty="0">
                          <a:latin typeface="Comic Sans MS" panose="030F0902030302020204" pitchFamily="66" charset="0"/>
                        </a:rPr>
                        <a:t> </a:t>
                      </a:r>
                      <a:r>
                        <a:rPr lang="de-DE" b="1" dirty="0" err="1">
                          <a:latin typeface="Comic Sans MS" panose="030F0902030302020204" pitchFamily="66" charset="0"/>
                        </a:rPr>
                        <a:t>might</a:t>
                      </a:r>
                      <a:r>
                        <a:rPr lang="de-DE" b="1" dirty="0">
                          <a:latin typeface="Comic Sans MS" panose="030F0902030302020204" pitchFamily="66" charset="0"/>
                        </a:rPr>
                        <a:t> </a:t>
                      </a:r>
                      <a:r>
                        <a:rPr lang="de-DE" b="1" dirty="0" err="1">
                          <a:latin typeface="Comic Sans MS" panose="030F0902030302020204" pitchFamily="66" charset="0"/>
                        </a:rPr>
                        <a:t>vary</a:t>
                      </a:r>
                      <a:r>
                        <a:rPr lang="de-DE" b="1" dirty="0">
                          <a:latin typeface="Comic Sans MS" panose="030F0902030302020204" pitchFamily="66" charset="0"/>
                        </a:rPr>
                        <a:t> on </a:t>
                      </a:r>
                      <a:r>
                        <a:rPr lang="de-DE" b="1" dirty="0" err="1">
                          <a:latin typeface="Comic Sans MS" panose="030F0902030302020204" pitchFamily="66" charset="0"/>
                        </a:rPr>
                        <a:t>the</a:t>
                      </a:r>
                      <a:r>
                        <a:rPr lang="de-DE" b="1" dirty="0">
                          <a:latin typeface="Comic Sans MS" panose="030F0902030302020204" pitchFamily="66" charset="0"/>
                        </a:rPr>
                        <a:t> </a:t>
                      </a:r>
                      <a:r>
                        <a:rPr lang="de-DE" b="1" dirty="0" err="1">
                          <a:latin typeface="Comic Sans MS" panose="030F0902030302020204" pitchFamily="66" charset="0"/>
                        </a:rPr>
                        <a:t>need</a:t>
                      </a:r>
                      <a:r>
                        <a:rPr lang="de-DE" b="1" dirty="0">
                          <a:latin typeface="Comic Sans MS" panose="030F0902030302020204" pitchFamily="66" charset="0"/>
                        </a:rPr>
                        <a:t> </a:t>
                      </a:r>
                      <a:r>
                        <a:rPr lang="de-DE" b="1" dirty="0" err="1">
                          <a:latin typeface="Comic Sans MS" panose="030F0902030302020204" pitchFamily="66" charset="0"/>
                        </a:rPr>
                        <a:t>to</a:t>
                      </a:r>
                      <a:r>
                        <a:rPr lang="de-DE" b="1" dirty="0">
                          <a:latin typeface="Comic Sans MS" panose="030F0902030302020204" pitchFamily="66" charset="0"/>
                        </a:rPr>
                        <a:t> </a:t>
                      </a:r>
                      <a:r>
                        <a:rPr lang="de-DE" b="1" dirty="0" err="1">
                          <a:latin typeface="Comic Sans MS" panose="030F0902030302020204" pitchFamily="66" charset="0"/>
                        </a:rPr>
                        <a:t>respond</a:t>
                      </a:r>
                      <a:r>
                        <a:rPr lang="de-DE" b="1" dirty="0">
                          <a:latin typeface="Comic Sans MS" panose="030F0902030302020204" pitchFamily="66" charset="0"/>
                        </a:rPr>
                        <a:t> </a:t>
                      </a:r>
                      <a:r>
                        <a:rPr lang="de-DE" b="1" dirty="0" err="1">
                          <a:latin typeface="Comic Sans MS" panose="030F0902030302020204" pitchFamily="66" charset="0"/>
                        </a:rPr>
                        <a:t>to</a:t>
                      </a:r>
                      <a:r>
                        <a:rPr lang="de-DE" b="1" dirty="0">
                          <a:latin typeface="Comic Sans MS" panose="030F0902030302020204" pitchFamily="66" charset="0"/>
                        </a:rPr>
                        <a:t> </a:t>
                      </a:r>
                      <a:r>
                        <a:rPr lang="de-DE" b="1" dirty="0" err="1">
                          <a:latin typeface="Comic Sans MS" panose="030F0902030302020204" pitchFamily="66" charset="0"/>
                        </a:rPr>
                        <a:t>climate</a:t>
                      </a:r>
                      <a:r>
                        <a:rPr lang="de-DE" b="1" dirty="0">
                          <a:latin typeface="Comic Sans MS" panose="030F0902030302020204" pitchFamily="66" charset="0"/>
                        </a:rPr>
                        <a:t> </a:t>
                      </a:r>
                      <a:r>
                        <a:rPr lang="de-DE" b="1" dirty="0" err="1">
                          <a:latin typeface="Comic Sans MS" panose="030F0902030302020204" pitchFamily="66" charset="0"/>
                        </a:rPr>
                        <a:t>change</a:t>
                      </a:r>
                      <a:r>
                        <a:rPr lang="de-DE" b="1" dirty="0">
                          <a:latin typeface="Comic Sans MS" panose="030F0902030302020204" pitchFamily="66" charset="0"/>
                        </a:rPr>
                        <a:t> </a:t>
                      </a:r>
                    </a:p>
                    <a:p>
                      <a:endParaRPr lang="de-DE" dirty="0"/>
                    </a:p>
                  </a:txBody>
                  <a:tcPr/>
                </a:tc>
                <a:extLst>
                  <a:ext uri="{0D108BD9-81ED-4DB2-BD59-A6C34878D82A}">
                    <a16:rowId xmlns:a16="http://schemas.microsoft.com/office/drawing/2014/main" val="42642159"/>
                  </a:ext>
                </a:extLst>
              </a:tr>
              <a:tr h="1136760">
                <a:tc>
                  <a:txBody>
                    <a:bodyPr/>
                    <a:lstStyle/>
                    <a:p>
                      <a:r>
                        <a:rPr lang="de-DE" b="1" dirty="0">
                          <a:latin typeface="Comic Sans MS" panose="030F0902030302020204" pitchFamily="66" charset="0"/>
                        </a:rPr>
                        <a:t>Location </a:t>
                      </a:r>
                      <a:r>
                        <a:rPr lang="de-DE" b="1" dirty="0" err="1">
                          <a:latin typeface="Comic Sans MS" panose="030F0902030302020204" pitchFamily="66" charset="0"/>
                        </a:rPr>
                        <a:t>and</a:t>
                      </a:r>
                      <a:r>
                        <a:rPr lang="de-DE" b="1" dirty="0">
                          <a:latin typeface="Comic Sans MS" panose="030F0902030302020204" pitchFamily="66" charset="0"/>
                        </a:rPr>
                        <a:t> </a:t>
                      </a:r>
                      <a:r>
                        <a:rPr lang="de-DE" b="1" dirty="0" err="1">
                          <a:latin typeface="Comic Sans MS" panose="030F0902030302020204" pitchFamily="66" charset="0"/>
                        </a:rPr>
                        <a:t>Vulnerability</a:t>
                      </a:r>
                      <a:endParaRPr lang="de-DE" b="1" dirty="0">
                        <a:latin typeface="Comic Sans MS" panose="030F0902030302020204" pitchFamily="66" charset="0"/>
                      </a:endParaRPr>
                    </a:p>
                  </a:txBody>
                  <a:tcPr/>
                </a:tc>
                <a:tc>
                  <a:txBody>
                    <a:bodyPr/>
                    <a:lstStyle/>
                    <a:p>
                      <a:endParaRPr lang="de-DE" dirty="0">
                        <a:latin typeface="Comic Sans MS" panose="030F0902030302020204" pitchFamily="66" charset="0"/>
                      </a:endParaRPr>
                    </a:p>
                  </a:txBody>
                  <a:tcPr/>
                </a:tc>
                <a:tc>
                  <a:txBody>
                    <a:bodyPr/>
                    <a:lstStyle/>
                    <a:p>
                      <a:endParaRPr lang="de-DE" dirty="0">
                        <a:latin typeface="Comic Sans MS" panose="030F0902030302020204" pitchFamily="66" charset="0"/>
                      </a:endParaRPr>
                    </a:p>
                  </a:txBody>
                  <a:tcPr/>
                </a:tc>
                <a:extLst>
                  <a:ext uri="{0D108BD9-81ED-4DB2-BD59-A6C34878D82A}">
                    <a16:rowId xmlns:a16="http://schemas.microsoft.com/office/drawing/2014/main" val="1083221361"/>
                  </a:ext>
                </a:extLst>
              </a:tr>
              <a:tr h="1327918">
                <a:tc>
                  <a:txBody>
                    <a:bodyPr/>
                    <a:lstStyle/>
                    <a:p>
                      <a:r>
                        <a:rPr lang="de-DE" b="1" dirty="0" err="1">
                          <a:latin typeface="Comic Sans MS" panose="030F0902030302020204" pitchFamily="66" charset="0"/>
                        </a:rPr>
                        <a:t>Wealth</a:t>
                      </a:r>
                      <a:r>
                        <a:rPr lang="de-DE" b="1" dirty="0">
                          <a:latin typeface="Comic Sans MS" panose="030F0902030302020204" pitchFamily="66" charset="0"/>
                        </a:rPr>
                        <a:t>, </a:t>
                      </a:r>
                      <a:r>
                        <a:rPr lang="de-DE" b="1" dirty="0" err="1">
                          <a:latin typeface="Comic Sans MS" panose="030F0902030302020204" pitchFamily="66" charset="0"/>
                        </a:rPr>
                        <a:t>education</a:t>
                      </a:r>
                      <a:r>
                        <a:rPr lang="de-DE" b="1" dirty="0">
                          <a:latin typeface="Comic Sans MS" panose="030F0902030302020204" pitchFamily="66" charset="0"/>
                        </a:rPr>
                        <a:t> </a:t>
                      </a:r>
                      <a:r>
                        <a:rPr lang="de-DE" b="1" dirty="0" err="1">
                          <a:latin typeface="Comic Sans MS" panose="030F0902030302020204" pitchFamily="66" charset="0"/>
                        </a:rPr>
                        <a:t>and</a:t>
                      </a:r>
                      <a:r>
                        <a:rPr lang="de-DE" b="1" dirty="0">
                          <a:latin typeface="Comic Sans MS" panose="030F0902030302020204" pitchFamily="66" charset="0"/>
                        </a:rPr>
                        <a:t> </a:t>
                      </a:r>
                      <a:r>
                        <a:rPr lang="de-DE" b="1" dirty="0" err="1">
                          <a:latin typeface="Comic Sans MS" panose="030F0902030302020204" pitchFamily="66" charset="0"/>
                        </a:rPr>
                        <a:t>vulnerability</a:t>
                      </a:r>
                      <a:endParaRPr lang="de-DE" b="1" dirty="0">
                        <a:latin typeface="Comic Sans MS" panose="030F0902030302020204" pitchFamily="66" charset="0"/>
                      </a:endParaRPr>
                    </a:p>
                  </a:txBody>
                  <a:tcPr/>
                </a:tc>
                <a:tc>
                  <a:txBody>
                    <a:bodyPr/>
                    <a:lstStyle/>
                    <a:p>
                      <a:endParaRPr lang="de-DE" dirty="0">
                        <a:latin typeface="Comic Sans MS" panose="030F0902030302020204" pitchFamily="66" charset="0"/>
                      </a:endParaRPr>
                    </a:p>
                  </a:txBody>
                  <a:tcPr/>
                </a:tc>
                <a:tc>
                  <a:txBody>
                    <a:bodyPr/>
                    <a:lstStyle/>
                    <a:p>
                      <a:endParaRPr lang="de-DE" dirty="0">
                        <a:latin typeface="Comic Sans MS" panose="030F0902030302020204" pitchFamily="66" charset="0"/>
                      </a:endParaRPr>
                    </a:p>
                  </a:txBody>
                  <a:tcPr/>
                </a:tc>
                <a:extLst>
                  <a:ext uri="{0D108BD9-81ED-4DB2-BD59-A6C34878D82A}">
                    <a16:rowId xmlns:a16="http://schemas.microsoft.com/office/drawing/2014/main" val="1711471520"/>
                  </a:ext>
                </a:extLst>
              </a:tr>
              <a:tr h="1327918">
                <a:tc>
                  <a:txBody>
                    <a:bodyPr/>
                    <a:lstStyle/>
                    <a:p>
                      <a:r>
                        <a:rPr lang="de-DE" b="1" dirty="0">
                          <a:latin typeface="Comic Sans MS" panose="030F0902030302020204" pitchFamily="66" charset="0"/>
                        </a:rPr>
                        <a:t>Age, </a:t>
                      </a:r>
                      <a:r>
                        <a:rPr lang="de-DE" b="1" dirty="0" err="1">
                          <a:latin typeface="Comic Sans MS" panose="030F0902030302020204" pitchFamily="66" charset="0"/>
                        </a:rPr>
                        <a:t>gender</a:t>
                      </a:r>
                      <a:r>
                        <a:rPr lang="de-DE" b="1" dirty="0">
                          <a:latin typeface="Comic Sans MS" panose="030F0902030302020204" pitchFamily="66" charset="0"/>
                        </a:rPr>
                        <a:t> </a:t>
                      </a:r>
                      <a:r>
                        <a:rPr lang="de-DE" b="1" dirty="0" err="1">
                          <a:latin typeface="Comic Sans MS" panose="030F0902030302020204" pitchFamily="66" charset="0"/>
                        </a:rPr>
                        <a:t>and</a:t>
                      </a:r>
                      <a:r>
                        <a:rPr lang="de-DE" b="1" dirty="0">
                          <a:latin typeface="Comic Sans MS" panose="030F0902030302020204" pitchFamily="66" charset="0"/>
                        </a:rPr>
                        <a:t> </a:t>
                      </a:r>
                      <a:r>
                        <a:rPr lang="de-DE" b="1" dirty="0" err="1">
                          <a:latin typeface="Comic Sans MS" panose="030F0902030302020204" pitchFamily="66" charset="0"/>
                        </a:rPr>
                        <a:t>vulnerability</a:t>
                      </a:r>
                      <a:endParaRPr lang="de-DE" b="1" dirty="0">
                        <a:latin typeface="Comic Sans MS" panose="030F0902030302020204" pitchFamily="66" charset="0"/>
                      </a:endParaRPr>
                    </a:p>
                  </a:txBody>
                  <a:tcPr/>
                </a:tc>
                <a:tc>
                  <a:txBody>
                    <a:bodyPr/>
                    <a:lstStyle/>
                    <a:p>
                      <a:endParaRPr lang="de-DE" dirty="0">
                        <a:latin typeface="Comic Sans MS" panose="030F0902030302020204" pitchFamily="66" charset="0"/>
                      </a:endParaRPr>
                    </a:p>
                  </a:txBody>
                  <a:tcPr/>
                </a:tc>
                <a:tc>
                  <a:txBody>
                    <a:bodyPr/>
                    <a:lstStyle/>
                    <a:p>
                      <a:endParaRPr lang="de-DE">
                        <a:latin typeface="Comic Sans MS" panose="030F0902030302020204" pitchFamily="66" charset="0"/>
                      </a:endParaRPr>
                    </a:p>
                  </a:txBody>
                  <a:tcPr/>
                </a:tc>
                <a:extLst>
                  <a:ext uri="{0D108BD9-81ED-4DB2-BD59-A6C34878D82A}">
                    <a16:rowId xmlns:a16="http://schemas.microsoft.com/office/drawing/2014/main" val="1323549922"/>
                  </a:ext>
                </a:extLst>
              </a:tr>
              <a:tr h="1327918">
                <a:tc>
                  <a:txBody>
                    <a:bodyPr/>
                    <a:lstStyle/>
                    <a:p>
                      <a:r>
                        <a:rPr lang="de-DE" b="1" dirty="0" err="1">
                          <a:latin typeface="Comic Sans MS" panose="030F0902030302020204" pitchFamily="66" charset="0"/>
                        </a:rPr>
                        <a:t>Risk</a:t>
                      </a:r>
                      <a:r>
                        <a:rPr lang="de-DE" b="1" dirty="0">
                          <a:latin typeface="Comic Sans MS" panose="030F0902030302020204" pitchFamily="66" charset="0"/>
                        </a:rPr>
                        <a:t> </a:t>
                      </a:r>
                      <a:r>
                        <a:rPr lang="de-DE" b="1" dirty="0" err="1">
                          <a:latin typeface="Comic Sans MS" panose="030F0902030302020204" pitchFamily="66" charset="0"/>
                        </a:rPr>
                        <a:t>percepetions</a:t>
                      </a:r>
                      <a:r>
                        <a:rPr lang="de-DE" b="1" dirty="0">
                          <a:latin typeface="Comic Sans MS" panose="030F0902030302020204" pitchFamily="66" charset="0"/>
                        </a:rPr>
                        <a:t> </a:t>
                      </a:r>
                      <a:r>
                        <a:rPr lang="de-DE" b="1" dirty="0" err="1">
                          <a:latin typeface="Comic Sans MS" panose="030F0902030302020204" pitchFamily="66" charset="0"/>
                        </a:rPr>
                        <a:t>and</a:t>
                      </a:r>
                      <a:r>
                        <a:rPr lang="de-DE" b="1" dirty="0">
                          <a:latin typeface="Comic Sans MS" panose="030F0902030302020204" pitchFamily="66" charset="0"/>
                        </a:rPr>
                        <a:t> </a:t>
                      </a:r>
                      <a:r>
                        <a:rPr lang="de-DE" b="1" dirty="0" err="1">
                          <a:latin typeface="Comic Sans MS" panose="030F0902030302020204" pitchFamily="66" charset="0"/>
                        </a:rPr>
                        <a:t>vulnerability</a:t>
                      </a:r>
                      <a:endParaRPr lang="de-DE" b="1" dirty="0">
                        <a:latin typeface="Comic Sans MS" panose="030F0902030302020204" pitchFamily="66" charset="0"/>
                      </a:endParaRPr>
                    </a:p>
                  </a:txBody>
                  <a:tcPr/>
                </a:tc>
                <a:tc>
                  <a:txBody>
                    <a:bodyPr/>
                    <a:lstStyle/>
                    <a:p>
                      <a:endParaRPr lang="de-DE" dirty="0">
                        <a:latin typeface="Comic Sans MS" panose="030F0902030302020204" pitchFamily="66" charset="0"/>
                      </a:endParaRPr>
                    </a:p>
                  </a:txBody>
                  <a:tcPr/>
                </a:tc>
                <a:tc>
                  <a:txBody>
                    <a:bodyPr/>
                    <a:lstStyle/>
                    <a:p>
                      <a:endParaRPr lang="de-DE" dirty="0">
                        <a:latin typeface="Comic Sans MS" panose="030F0902030302020204" pitchFamily="66" charset="0"/>
                      </a:endParaRPr>
                    </a:p>
                  </a:txBody>
                  <a:tcPr/>
                </a:tc>
                <a:extLst>
                  <a:ext uri="{0D108BD9-81ED-4DB2-BD59-A6C34878D82A}">
                    <a16:rowId xmlns:a16="http://schemas.microsoft.com/office/drawing/2014/main" val="2671729063"/>
                  </a:ext>
                </a:extLst>
              </a:tr>
            </a:tbl>
          </a:graphicData>
        </a:graphic>
      </p:graphicFrame>
    </p:spTree>
    <p:extLst>
      <p:ext uri="{BB962C8B-B14F-4D97-AF65-F5344CB8AC3E}">
        <p14:creationId xmlns:p14="http://schemas.microsoft.com/office/powerpoint/2010/main" val="1309226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B455A-2007-9748-A7AD-3E3E46D0EEB8}"/>
              </a:ext>
            </a:extLst>
          </p:cNvPr>
          <p:cNvPicPr>
            <a:picLocks noChangeAspect="1"/>
          </p:cNvPicPr>
          <p:nvPr/>
        </p:nvPicPr>
        <p:blipFill>
          <a:blip r:embed="rId2"/>
          <a:stretch>
            <a:fillRect/>
          </a:stretch>
        </p:blipFill>
        <p:spPr>
          <a:xfrm>
            <a:off x="106878" y="791883"/>
            <a:ext cx="11958451" cy="5692044"/>
          </a:xfrm>
          <a:prstGeom prst="rect">
            <a:avLst/>
          </a:prstGeom>
          <a:ln w="28575">
            <a:solidFill>
              <a:srgbClr val="7030A0"/>
            </a:solidFill>
          </a:ln>
        </p:spPr>
      </p:pic>
      <p:sp>
        <p:nvSpPr>
          <p:cNvPr id="5" name="Title 1">
            <a:extLst>
              <a:ext uri="{FF2B5EF4-FFF2-40B4-BE49-F238E27FC236}">
                <a16:creationId xmlns:a16="http://schemas.microsoft.com/office/drawing/2014/main" id="{0F06174B-831B-A84E-9750-DA6B36416B06}"/>
              </a:ext>
            </a:extLst>
          </p:cNvPr>
          <p:cNvSpPr txBox="1">
            <a:spLocks/>
          </p:cNvSpPr>
          <p:nvPr/>
        </p:nvSpPr>
        <p:spPr>
          <a:xfrm>
            <a:off x="106878" y="114542"/>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a:t>
            </a:r>
            <a:r>
              <a:rPr lang="en-GB" sz="2000" u="sng" dirty="0" err="1">
                <a:latin typeface="Comic Sans MS" panose="030F0702030302020204" pitchFamily="66" charset="0"/>
              </a:rPr>
              <a:t>Markscheme</a:t>
            </a:r>
            <a:r>
              <a:rPr lang="en-GB" sz="2000" u="sng" dirty="0">
                <a:latin typeface="Comic Sans MS" panose="030F0702030302020204" pitchFamily="66" charset="0"/>
              </a:rPr>
              <a:t>) Responding to Climate Change (Worksheet) </a:t>
            </a:r>
          </a:p>
        </p:txBody>
      </p:sp>
    </p:spTree>
    <p:extLst>
      <p:ext uri="{BB962C8B-B14F-4D97-AF65-F5344CB8AC3E}">
        <p14:creationId xmlns:p14="http://schemas.microsoft.com/office/powerpoint/2010/main" val="1877183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5003" y="116632"/>
            <a:ext cx="11946575"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Comparative Case Study</a:t>
            </a:r>
          </a:p>
        </p:txBody>
      </p:sp>
      <p:sp>
        <p:nvSpPr>
          <p:cNvPr id="7" name="Rectangle 6"/>
          <p:cNvSpPr/>
          <p:nvPr/>
        </p:nvSpPr>
        <p:spPr>
          <a:xfrm>
            <a:off x="95004" y="652626"/>
            <a:ext cx="11946574" cy="400110"/>
          </a:xfrm>
          <a:prstGeom prst="rect">
            <a:avLst/>
          </a:prstGeom>
          <a:ln w="28575">
            <a:solidFill>
              <a:srgbClr val="00FF00"/>
            </a:solidFill>
          </a:ln>
        </p:spPr>
        <p:txBody>
          <a:bodyPr wrap="square">
            <a:spAutoFit/>
          </a:bodyPr>
          <a:lstStyle/>
          <a:p>
            <a:r>
              <a:rPr lang="en-GB" sz="2000" u="sng" dirty="0">
                <a:latin typeface="Comic Sans MS" panose="030F0702030302020204" pitchFamily="66" charset="0"/>
              </a:rPr>
              <a:t>Demo</a:t>
            </a:r>
            <a:r>
              <a:rPr lang="en-GB" sz="2000" dirty="0">
                <a:latin typeface="Comic Sans MS" panose="030F0702030302020204" pitchFamily="66" charset="0"/>
              </a:rPr>
              <a:t>: Run a comparative review of the case studies, focusing specifically on </a:t>
            </a:r>
            <a:r>
              <a:rPr lang="en-GB" sz="2000" dirty="0" err="1">
                <a:latin typeface="Comic Sans MS" panose="030F0702030302020204" pitchFamily="66" charset="0"/>
              </a:rPr>
              <a:t>Vunerability</a:t>
            </a:r>
            <a:r>
              <a:rPr lang="en-GB" sz="2000" dirty="0">
                <a:latin typeface="Comic Sans MS" panose="030F0702030302020204" pitchFamily="66" charset="0"/>
              </a:rPr>
              <a:t>.  </a:t>
            </a:r>
          </a:p>
        </p:txBody>
      </p:sp>
      <p:pic>
        <p:nvPicPr>
          <p:cNvPr id="3" name="Picture 2">
            <a:extLst>
              <a:ext uri="{FF2B5EF4-FFF2-40B4-BE49-F238E27FC236}">
                <a16:creationId xmlns:a16="http://schemas.microsoft.com/office/drawing/2014/main" id="{8C8D1020-19F6-1942-A04A-E1D9C847E0CE}"/>
              </a:ext>
            </a:extLst>
          </p:cNvPr>
          <p:cNvPicPr>
            <a:picLocks noChangeAspect="1"/>
          </p:cNvPicPr>
          <p:nvPr/>
        </p:nvPicPr>
        <p:blipFill>
          <a:blip r:embed="rId2"/>
          <a:stretch>
            <a:fillRect/>
          </a:stretch>
        </p:blipFill>
        <p:spPr>
          <a:xfrm>
            <a:off x="6784338" y="2778603"/>
            <a:ext cx="4800026" cy="3962765"/>
          </a:xfrm>
          <a:prstGeom prst="rect">
            <a:avLst/>
          </a:prstGeom>
          <a:ln w="28575">
            <a:solidFill>
              <a:srgbClr val="7030A0"/>
            </a:solidFill>
          </a:ln>
        </p:spPr>
      </p:pic>
      <p:pic>
        <p:nvPicPr>
          <p:cNvPr id="4" name="Picture 3">
            <a:extLst>
              <a:ext uri="{FF2B5EF4-FFF2-40B4-BE49-F238E27FC236}">
                <a16:creationId xmlns:a16="http://schemas.microsoft.com/office/drawing/2014/main" id="{5E92CB89-9262-DC4B-AE7F-88BAD0A5D6D9}"/>
              </a:ext>
            </a:extLst>
          </p:cNvPr>
          <p:cNvPicPr>
            <a:picLocks noChangeAspect="1"/>
          </p:cNvPicPr>
          <p:nvPr/>
        </p:nvPicPr>
        <p:blipFill>
          <a:blip r:embed="rId3"/>
          <a:stretch>
            <a:fillRect/>
          </a:stretch>
        </p:blipFill>
        <p:spPr>
          <a:xfrm>
            <a:off x="414536" y="2778603"/>
            <a:ext cx="5133652" cy="3962765"/>
          </a:xfrm>
          <a:prstGeom prst="rect">
            <a:avLst/>
          </a:prstGeom>
          <a:ln w="28575">
            <a:solidFill>
              <a:srgbClr val="7030A0"/>
            </a:solidFill>
          </a:ln>
        </p:spPr>
      </p:pic>
      <p:cxnSp>
        <p:nvCxnSpPr>
          <p:cNvPr id="8" name="Straight Connector 7">
            <a:extLst>
              <a:ext uri="{FF2B5EF4-FFF2-40B4-BE49-F238E27FC236}">
                <a16:creationId xmlns:a16="http://schemas.microsoft.com/office/drawing/2014/main" id="{89986E5C-13A7-9946-85C9-2E9520981B57}"/>
              </a:ext>
            </a:extLst>
          </p:cNvPr>
          <p:cNvCxnSpPr>
            <a:cxnSpLocks/>
          </p:cNvCxnSpPr>
          <p:nvPr/>
        </p:nvCxnSpPr>
        <p:spPr>
          <a:xfrm>
            <a:off x="6086103" y="2272145"/>
            <a:ext cx="9897" cy="4469223"/>
          </a:xfrm>
          <a:prstGeom prst="line">
            <a:avLst/>
          </a:prstGeom>
          <a:ln w="3175">
            <a:prstDash val="sys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4534AE6-2FF7-AC40-BE61-DCBBB0FFC246}"/>
              </a:ext>
            </a:extLst>
          </p:cNvPr>
          <p:cNvSpPr txBox="1">
            <a:spLocks/>
          </p:cNvSpPr>
          <p:nvPr/>
        </p:nvSpPr>
        <p:spPr>
          <a:xfrm>
            <a:off x="83127" y="1104391"/>
            <a:ext cx="11958451" cy="976173"/>
          </a:xfrm>
          <a:prstGeom prst="rect">
            <a:avLst/>
          </a:prstGeom>
          <a:ln w="28575">
            <a:solidFill>
              <a:srgbClr val="FFC00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u="sng" dirty="0">
                <a:latin typeface="Comic Sans MS" panose="030F0702030302020204" pitchFamily="66" charset="0"/>
              </a:rPr>
              <a:t>Learning Objective</a:t>
            </a:r>
            <a:r>
              <a:rPr lang="en-GB" sz="1800" dirty="0">
                <a:latin typeface="Comic Sans MS" panose="030F0702030302020204" pitchFamily="66" charset="0"/>
              </a:rPr>
              <a:t>: To be able to analyse how disparities in exposure to climate change risk and vulnerability differ ( including variations in people’s location, wealth, social differences (age, gender, education), risk perception).   </a:t>
            </a:r>
            <a:endParaRPr lang="en-GB" sz="1800" dirty="0"/>
          </a:p>
        </p:txBody>
      </p:sp>
      <p:sp>
        <p:nvSpPr>
          <p:cNvPr id="12" name="Title 1">
            <a:extLst>
              <a:ext uri="{FF2B5EF4-FFF2-40B4-BE49-F238E27FC236}">
                <a16:creationId xmlns:a16="http://schemas.microsoft.com/office/drawing/2014/main" id="{781A8E71-AC6A-E14C-8F3B-3C483D2D773C}"/>
              </a:ext>
            </a:extLst>
          </p:cNvPr>
          <p:cNvSpPr txBox="1">
            <a:spLocks/>
          </p:cNvSpPr>
          <p:nvPr/>
        </p:nvSpPr>
        <p:spPr>
          <a:xfrm>
            <a:off x="83128" y="2213559"/>
            <a:ext cx="5809012"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USA</a:t>
            </a:r>
          </a:p>
        </p:txBody>
      </p:sp>
      <p:sp>
        <p:nvSpPr>
          <p:cNvPr id="13" name="Title 1">
            <a:extLst>
              <a:ext uri="{FF2B5EF4-FFF2-40B4-BE49-F238E27FC236}">
                <a16:creationId xmlns:a16="http://schemas.microsoft.com/office/drawing/2014/main" id="{D1CB8B25-6CB6-7544-AB34-449636D3BE9B}"/>
              </a:ext>
            </a:extLst>
          </p:cNvPr>
          <p:cNvSpPr txBox="1">
            <a:spLocks/>
          </p:cNvSpPr>
          <p:nvPr/>
        </p:nvSpPr>
        <p:spPr>
          <a:xfrm>
            <a:off x="6289963" y="2213559"/>
            <a:ext cx="5809012"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Ethiopia</a:t>
            </a:r>
          </a:p>
        </p:txBody>
      </p:sp>
    </p:spTree>
    <p:extLst>
      <p:ext uri="{BB962C8B-B14F-4D97-AF65-F5344CB8AC3E}">
        <p14:creationId xmlns:p14="http://schemas.microsoft.com/office/powerpoint/2010/main" val="706766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8960AE-74D3-644D-9F41-84236CFE8EB5}"/>
              </a:ext>
            </a:extLst>
          </p:cNvPr>
          <p:cNvSpPr txBox="1">
            <a:spLocks/>
          </p:cNvSpPr>
          <p:nvPr/>
        </p:nvSpPr>
        <p:spPr>
          <a:xfrm>
            <a:off x="106878" y="114542"/>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(Worksheet)Government-led adaption and mitigation strategies for global climate change </a:t>
            </a:r>
          </a:p>
        </p:txBody>
      </p:sp>
      <p:sp>
        <p:nvSpPr>
          <p:cNvPr id="6" name="Oval 5">
            <a:extLst>
              <a:ext uri="{FF2B5EF4-FFF2-40B4-BE49-F238E27FC236}">
                <a16:creationId xmlns:a16="http://schemas.microsoft.com/office/drawing/2014/main" id="{3AF4DEB6-3945-764F-BADC-027B49857704}"/>
              </a:ext>
            </a:extLst>
          </p:cNvPr>
          <p:cNvSpPr/>
          <p:nvPr/>
        </p:nvSpPr>
        <p:spPr>
          <a:xfrm>
            <a:off x="1177635" y="858981"/>
            <a:ext cx="6123709" cy="5680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364D149E-F64C-D440-951E-F36DB3A9B4E0}"/>
              </a:ext>
            </a:extLst>
          </p:cNvPr>
          <p:cNvSpPr/>
          <p:nvPr/>
        </p:nvSpPr>
        <p:spPr>
          <a:xfrm>
            <a:off x="5098471" y="858981"/>
            <a:ext cx="6123709" cy="5680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le 1">
            <a:extLst>
              <a:ext uri="{FF2B5EF4-FFF2-40B4-BE49-F238E27FC236}">
                <a16:creationId xmlns:a16="http://schemas.microsoft.com/office/drawing/2014/main" id="{1297E213-F1F7-AF48-A0F0-FB8BBDA28173}"/>
              </a:ext>
            </a:extLst>
          </p:cNvPr>
          <p:cNvSpPr txBox="1">
            <a:spLocks/>
          </p:cNvSpPr>
          <p:nvPr/>
        </p:nvSpPr>
        <p:spPr>
          <a:xfrm>
            <a:off x="7501245" y="1001233"/>
            <a:ext cx="1318160" cy="432048"/>
          </a:xfrm>
          <a:prstGeom prst="rect">
            <a:avLst/>
          </a:prstGeom>
          <a:ln w="28575">
            <a:solidFill>
              <a:srgbClr val="FF0000"/>
            </a:solidFill>
          </a:ln>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Mitigation</a:t>
            </a:r>
          </a:p>
        </p:txBody>
      </p:sp>
      <p:sp>
        <p:nvSpPr>
          <p:cNvPr id="9" name="Title 1">
            <a:extLst>
              <a:ext uri="{FF2B5EF4-FFF2-40B4-BE49-F238E27FC236}">
                <a16:creationId xmlns:a16="http://schemas.microsoft.com/office/drawing/2014/main" id="{39E3A71C-85CD-8B4B-AA27-57B85C425874}"/>
              </a:ext>
            </a:extLst>
          </p:cNvPr>
          <p:cNvSpPr txBox="1">
            <a:spLocks/>
          </p:cNvSpPr>
          <p:nvPr/>
        </p:nvSpPr>
        <p:spPr>
          <a:xfrm>
            <a:off x="3580409" y="1001233"/>
            <a:ext cx="1318160" cy="432048"/>
          </a:xfrm>
          <a:prstGeom prst="rect">
            <a:avLst/>
          </a:prstGeom>
          <a:ln w="28575">
            <a:solidFill>
              <a:srgbClr val="FF0000"/>
            </a:solidFill>
          </a:ln>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Adaptation</a:t>
            </a:r>
          </a:p>
        </p:txBody>
      </p:sp>
    </p:spTree>
    <p:extLst>
      <p:ext uri="{BB962C8B-B14F-4D97-AF65-F5344CB8AC3E}">
        <p14:creationId xmlns:p14="http://schemas.microsoft.com/office/powerpoint/2010/main" val="2346820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8B7209-DED5-C94B-9153-BC61F2151A15}"/>
              </a:ext>
            </a:extLst>
          </p:cNvPr>
          <p:cNvPicPr>
            <a:picLocks noChangeAspect="1"/>
          </p:cNvPicPr>
          <p:nvPr/>
        </p:nvPicPr>
        <p:blipFill rotWithShape="1">
          <a:blip r:embed="rId2"/>
          <a:srcRect b="10944"/>
          <a:stretch/>
        </p:blipFill>
        <p:spPr>
          <a:xfrm>
            <a:off x="245424" y="577718"/>
            <a:ext cx="11378540" cy="5733692"/>
          </a:xfrm>
          <a:prstGeom prst="rect">
            <a:avLst/>
          </a:prstGeom>
        </p:spPr>
      </p:pic>
      <p:sp>
        <p:nvSpPr>
          <p:cNvPr id="5" name="Title 1">
            <a:extLst>
              <a:ext uri="{FF2B5EF4-FFF2-40B4-BE49-F238E27FC236}">
                <a16:creationId xmlns:a16="http://schemas.microsoft.com/office/drawing/2014/main" id="{BA8960AE-74D3-644D-9F41-84236CFE8EB5}"/>
              </a:ext>
            </a:extLst>
          </p:cNvPr>
          <p:cNvSpPr txBox="1">
            <a:spLocks/>
          </p:cNvSpPr>
          <p:nvPr/>
        </p:nvSpPr>
        <p:spPr>
          <a:xfrm>
            <a:off x="106878" y="114542"/>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a:t>
            </a:r>
            <a:r>
              <a:rPr lang="en-GB" sz="2000" u="sng" dirty="0" err="1">
                <a:latin typeface="Comic Sans MS" panose="030F0702030302020204" pitchFamily="66" charset="0"/>
              </a:rPr>
              <a:t>Markscheme</a:t>
            </a:r>
            <a:r>
              <a:rPr lang="en-GB" sz="2000" u="sng" dirty="0">
                <a:latin typeface="Comic Sans MS" panose="030F0702030302020204" pitchFamily="66" charset="0"/>
              </a:rPr>
              <a:t>) Government-led adaption and mitigation strategies for global climate change </a:t>
            </a:r>
          </a:p>
        </p:txBody>
      </p:sp>
      <p:sp>
        <p:nvSpPr>
          <p:cNvPr id="6" name="Title 1">
            <a:extLst>
              <a:ext uri="{FF2B5EF4-FFF2-40B4-BE49-F238E27FC236}">
                <a16:creationId xmlns:a16="http://schemas.microsoft.com/office/drawing/2014/main" id="{E798B93A-BCAF-8741-8545-7C36DA3E56A3}"/>
              </a:ext>
            </a:extLst>
          </p:cNvPr>
          <p:cNvSpPr txBox="1">
            <a:spLocks/>
          </p:cNvSpPr>
          <p:nvPr/>
        </p:nvSpPr>
        <p:spPr>
          <a:xfrm>
            <a:off x="106877" y="6311410"/>
            <a:ext cx="11958451" cy="432048"/>
          </a:xfrm>
          <a:prstGeom prst="rect">
            <a:avLst/>
          </a:prstGeom>
          <a:ln w="28575">
            <a:solidFill>
              <a:srgbClr val="00B0F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u="sng" dirty="0">
                <a:latin typeface="Comic Sans MS" panose="030F0702030302020204" pitchFamily="66" charset="0"/>
              </a:rPr>
              <a:t>Challenge</a:t>
            </a:r>
            <a:r>
              <a:rPr lang="en-GB" sz="2000" dirty="0">
                <a:latin typeface="Comic Sans MS" panose="030F0702030302020204" pitchFamily="66" charset="0"/>
              </a:rPr>
              <a:t>: What other mitigation or adaptation strategies do you know?</a:t>
            </a:r>
          </a:p>
        </p:txBody>
      </p:sp>
    </p:spTree>
    <p:extLst>
      <p:ext uri="{BB962C8B-B14F-4D97-AF65-F5344CB8AC3E}">
        <p14:creationId xmlns:p14="http://schemas.microsoft.com/office/powerpoint/2010/main" val="2809094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0C950F-BA84-F647-B821-A91CE3DBBF51}"/>
              </a:ext>
            </a:extLst>
          </p:cNvPr>
          <p:cNvPicPr>
            <a:picLocks noChangeAspect="1"/>
          </p:cNvPicPr>
          <p:nvPr/>
        </p:nvPicPr>
        <p:blipFill>
          <a:blip r:embed="rId2"/>
          <a:stretch>
            <a:fillRect/>
          </a:stretch>
        </p:blipFill>
        <p:spPr>
          <a:xfrm>
            <a:off x="602634" y="1598315"/>
            <a:ext cx="10966938" cy="3265988"/>
          </a:xfrm>
          <a:prstGeom prst="rect">
            <a:avLst/>
          </a:prstGeom>
          <a:ln w="31750">
            <a:solidFill>
              <a:srgbClr val="7030A0"/>
            </a:solidFill>
          </a:ln>
        </p:spPr>
      </p:pic>
      <p:sp>
        <p:nvSpPr>
          <p:cNvPr id="5" name="Title 1">
            <a:extLst>
              <a:ext uri="{FF2B5EF4-FFF2-40B4-BE49-F238E27FC236}">
                <a16:creationId xmlns:a16="http://schemas.microsoft.com/office/drawing/2014/main" id="{0ADFD003-4049-3543-8D46-A4054304D9B0}"/>
              </a:ext>
            </a:extLst>
          </p:cNvPr>
          <p:cNvSpPr txBox="1">
            <a:spLocks/>
          </p:cNvSpPr>
          <p:nvPr/>
        </p:nvSpPr>
        <p:spPr>
          <a:xfrm>
            <a:off x="106878" y="114542"/>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Mitigation</a:t>
            </a:r>
          </a:p>
        </p:txBody>
      </p:sp>
    </p:spTree>
    <p:extLst>
      <p:ext uri="{BB962C8B-B14F-4D97-AF65-F5344CB8AC3E}">
        <p14:creationId xmlns:p14="http://schemas.microsoft.com/office/powerpoint/2010/main" val="684527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02B879-4B87-E04E-A42E-9115A2406D43}"/>
              </a:ext>
            </a:extLst>
          </p:cNvPr>
          <p:cNvSpPr txBox="1">
            <a:spLocks/>
          </p:cNvSpPr>
          <p:nvPr/>
        </p:nvSpPr>
        <p:spPr>
          <a:xfrm>
            <a:off x="106878" y="114542"/>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Government-led adaption and mitigation strategies for global climate change </a:t>
            </a:r>
          </a:p>
        </p:txBody>
      </p:sp>
      <p:pic>
        <p:nvPicPr>
          <p:cNvPr id="5" name="Picture 4">
            <a:extLst>
              <a:ext uri="{FF2B5EF4-FFF2-40B4-BE49-F238E27FC236}">
                <a16:creationId xmlns:a16="http://schemas.microsoft.com/office/drawing/2014/main" id="{A1B39696-5785-1C42-A963-D2F0682CCE02}"/>
              </a:ext>
            </a:extLst>
          </p:cNvPr>
          <p:cNvPicPr>
            <a:picLocks noChangeAspect="1"/>
          </p:cNvPicPr>
          <p:nvPr/>
        </p:nvPicPr>
        <p:blipFill>
          <a:blip r:embed="rId2"/>
          <a:stretch>
            <a:fillRect/>
          </a:stretch>
        </p:blipFill>
        <p:spPr>
          <a:xfrm>
            <a:off x="5735782" y="678873"/>
            <a:ext cx="6329546" cy="1654875"/>
          </a:xfrm>
          <a:prstGeom prst="rect">
            <a:avLst/>
          </a:prstGeom>
        </p:spPr>
      </p:pic>
      <p:sp>
        <p:nvSpPr>
          <p:cNvPr id="6" name="Rectangle 5">
            <a:extLst>
              <a:ext uri="{FF2B5EF4-FFF2-40B4-BE49-F238E27FC236}">
                <a16:creationId xmlns:a16="http://schemas.microsoft.com/office/drawing/2014/main" id="{6FA73290-AC78-5044-A3C0-3C5151683D65}"/>
              </a:ext>
            </a:extLst>
          </p:cNvPr>
          <p:cNvSpPr/>
          <p:nvPr/>
        </p:nvSpPr>
        <p:spPr>
          <a:xfrm>
            <a:off x="5971308" y="744817"/>
            <a:ext cx="918359" cy="13927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600" dirty="0">
                <a:solidFill>
                  <a:schemeClr val="tx1"/>
                </a:solidFill>
              </a:rPr>
              <a:t>?</a:t>
            </a:r>
          </a:p>
        </p:txBody>
      </p:sp>
      <p:sp>
        <p:nvSpPr>
          <p:cNvPr id="7" name="Action Button: Movie 6">
            <a:hlinkClick r:id="rId3" highlightClick="1"/>
            <a:extLst>
              <a:ext uri="{FF2B5EF4-FFF2-40B4-BE49-F238E27FC236}">
                <a16:creationId xmlns:a16="http://schemas.microsoft.com/office/drawing/2014/main" id="{AB4A81A6-AD29-3A42-936C-1E42B4B78C05}"/>
              </a:ext>
            </a:extLst>
          </p:cNvPr>
          <p:cNvSpPr/>
          <p:nvPr/>
        </p:nvSpPr>
        <p:spPr>
          <a:xfrm>
            <a:off x="11596260" y="142251"/>
            <a:ext cx="443345" cy="362773"/>
          </a:xfrm>
          <a:prstGeom prst="actionButtonMovi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rgbClr val="FF0000"/>
                </a:solidFill>
              </a:ln>
            </a:endParaRPr>
          </a:p>
        </p:txBody>
      </p:sp>
      <p:sp>
        <p:nvSpPr>
          <p:cNvPr id="8" name="Rectangle 7">
            <a:extLst>
              <a:ext uri="{FF2B5EF4-FFF2-40B4-BE49-F238E27FC236}">
                <a16:creationId xmlns:a16="http://schemas.microsoft.com/office/drawing/2014/main" id="{57416962-8AF3-4E44-8E15-1349B703F5B4}"/>
              </a:ext>
            </a:extLst>
          </p:cNvPr>
          <p:cNvSpPr/>
          <p:nvPr/>
        </p:nvSpPr>
        <p:spPr>
          <a:xfrm>
            <a:off x="127661" y="1519042"/>
            <a:ext cx="5490358" cy="5355312"/>
          </a:xfrm>
          <a:prstGeom prst="rect">
            <a:avLst/>
          </a:prstGeom>
          <a:ln w="28575">
            <a:solidFill>
              <a:srgbClr val="7030A0"/>
            </a:solidFill>
          </a:ln>
        </p:spPr>
        <p:txBody>
          <a:bodyPr wrap="square">
            <a:spAutoFit/>
          </a:bodyPr>
          <a:lstStyle/>
          <a:p>
            <a:r>
              <a:rPr lang="en" b="1" i="0" dirty="0">
                <a:effectLst/>
                <a:latin typeface="Comic Sans MS" panose="030F0902030302020204" pitchFamily="66" charset="0"/>
              </a:rPr>
              <a:t>13.1 </a:t>
            </a:r>
            <a:r>
              <a:rPr lang="en" b="0" i="0" dirty="0">
                <a:effectLst/>
                <a:latin typeface="Comic Sans MS" panose="030F0902030302020204" pitchFamily="66" charset="0"/>
              </a:rPr>
              <a:t>Strengthen resilience and adaptive capacity to climate-related hazards and natural disasters in all countries</a:t>
            </a:r>
          </a:p>
          <a:p>
            <a:r>
              <a:rPr lang="en" b="1" i="0" dirty="0">
                <a:effectLst/>
                <a:latin typeface="Comic Sans MS" panose="030F0902030302020204" pitchFamily="66" charset="0"/>
              </a:rPr>
              <a:t>13.2 </a:t>
            </a:r>
            <a:r>
              <a:rPr lang="en" b="0" i="0" dirty="0">
                <a:effectLst/>
                <a:latin typeface="Comic Sans MS" panose="030F0902030302020204" pitchFamily="66" charset="0"/>
              </a:rPr>
              <a:t>Integrate climate change measures into national policies, strategies and planning</a:t>
            </a:r>
          </a:p>
          <a:p>
            <a:r>
              <a:rPr lang="en" b="1" i="0" dirty="0">
                <a:effectLst/>
                <a:latin typeface="Comic Sans MS" panose="030F0902030302020204" pitchFamily="66" charset="0"/>
              </a:rPr>
              <a:t>13.3 </a:t>
            </a:r>
            <a:r>
              <a:rPr lang="en" b="0" i="0" dirty="0">
                <a:effectLst/>
                <a:latin typeface="Comic Sans MS" panose="030F0902030302020204" pitchFamily="66" charset="0"/>
              </a:rPr>
              <a:t>Improve education, awareness-raising and human and institutional capacity on climate change mitigation, adaptation, impact reduction and early warning</a:t>
            </a:r>
          </a:p>
          <a:p>
            <a:r>
              <a:rPr lang="en" b="1" i="0" dirty="0">
                <a:effectLst/>
                <a:latin typeface="Comic Sans MS" panose="030F0902030302020204" pitchFamily="66" charset="0"/>
              </a:rPr>
              <a:t>13.A </a:t>
            </a:r>
            <a:r>
              <a:rPr lang="en" b="0" i="0" dirty="0">
                <a:effectLst/>
                <a:latin typeface="Comic Sans MS" panose="030F0902030302020204" pitchFamily="66" charset="0"/>
              </a:rPr>
              <a:t>Implement the commitment undertaken by developed-country parties to the United Nations Framework Convention on Climate Change to a goal of mobilizing jointly $100 billion annually by 2020 from all sources to address the needs of developing countries in the context of meaningful mitigation actions and transparency on implementation and fully operationalize the Green Climate Fund through its capitalization as soon as possible</a:t>
            </a:r>
          </a:p>
        </p:txBody>
      </p:sp>
      <p:sp>
        <p:nvSpPr>
          <p:cNvPr id="9" name="Rectangle 8">
            <a:extLst>
              <a:ext uri="{FF2B5EF4-FFF2-40B4-BE49-F238E27FC236}">
                <a16:creationId xmlns:a16="http://schemas.microsoft.com/office/drawing/2014/main" id="{38B1EB25-9333-3244-B0AD-CA0B5E1B2EA0}"/>
              </a:ext>
            </a:extLst>
          </p:cNvPr>
          <p:cNvSpPr/>
          <p:nvPr/>
        </p:nvSpPr>
        <p:spPr>
          <a:xfrm>
            <a:off x="81154" y="678873"/>
            <a:ext cx="5490359" cy="707886"/>
          </a:xfrm>
          <a:prstGeom prst="rect">
            <a:avLst/>
          </a:prstGeom>
          <a:ln w="28575">
            <a:solidFill>
              <a:srgbClr val="00FF00"/>
            </a:solidFill>
          </a:ln>
        </p:spPr>
        <p:txBody>
          <a:bodyPr wrap="square">
            <a:spAutoFit/>
          </a:bodyPr>
          <a:lstStyle/>
          <a:p>
            <a:r>
              <a:rPr lang="en-GB" sz="2000" u="sng" dirty="0">
                <a:latin typeface="Comic Sans MS" panose="030F0702030302020204" pitchFamily="66" charset="0"/>
              </a:rPr>
              <a:t>Demo</a:t>
            </a:r>
            <a:r>
              <a:rPr lang="en-GB" sz="2000" dirty="0">
                <a:latin typeface="Comic Sans MS" panose="030F0702030302020204" pitchFamily="66" charset="0"/>
              </a:rPr>
              <a:t>: What mitigation strategies do you know? Make a list. </a:t>
            </a:r>
          </a:p>
        </p:txBody>
      </p:sp>
      <p:sp>
        <p:nvSpPr>
          <p:cNvPr id="10" name="Rectangle 9">
            <a:extLst>
              <a:ext uri="{FF2B5EF4-FFF2-40B4-BE49-F238E27FC236}">
                <a16:creationId xmlns:a16="http://schemas.microsoft.com/office/drawing/2014/main" id="{DF4AE64A-671D-104B-B664-8C92B9903246}"/>
              </a:ext>
            </a:extLst>
          </p:cNvPr>
          <p:cNvSpPr/>
          <p:nvPr/>
        </p:nvSpPr>
        <p:spPr>
          <a:xfrm>
            <a:off x="5711048" y="2479886"/>
            <a:ext cx="6328557" cy="2585323"/>
          </a:xfrm>
          <a:prstGeom prst="rect">
            <a:avLst/>
          </a:prstGeom>
          <a:ln w="28575">
            <a:solidFill>
              <a:srgbClr val="7030A0"/>
            </a:solidFill>
          </a:ln>
        </p:spPr>
        <p:txBody>
          <a:bodyPr wrap="square">
            <a:spAutoFit/>
          </a:bodyPr>
          <a:lstStyle/>
          <a:p>
            <a:r>
              <a:rPr lang="en" b="1" i="0" dirty="0">
                <a:effectLst/>
                <a:latin typeface="Comic Sans MS" panose="030F0902030302020204" pitchFamily="66" charset="0"/>
              </a:rPr>
              <a:t>13.B </a:t>
            </a:r>
            <a:r>
              <a:rPr lang="en" b="0" i="0" dirty="0">
                <a:effectLst/>
                <a:latin typeface="Comic Sans MS" panose="030F0902030302020204" pitchFamily="66" charset="0"/>
              </a:rPr>
              <a:t>Promote mechanisms for raising capacity for effective climate change-related planning and management in least developed countries and small island developing States, including focusing on women, youth and local and marginalized communities</a:t>
            </a:r>
          </a:p>
          <a:p>
            <a:r>
              <a:rPr lang="en" b="0" i="0" dirty="0">
                <a:effectLst/>
                <a:latin typeface="Comic Sans MS" panose="030F0902030302020204" pitchFamily="66" charset="0"/>
              </a:rPr>
              <a:t>*Acknowledging that the United Nations Framework Convention on Climate Change is the primary international, intergovernmental forum for negotiating the global response to climate change.</a:t>
            </a:r>
          </a:p>
        </p:txBody>
      </p:sp>
    </p:spTree>
    <p:extLst>
      <p:ext uri="{BB962C8B-B14F-4D97-AF65-F5344CB8AC3E}">
        <p14:creationId xmlns:p14="http://schemas.microsoft.com/office/powerpoint/2010/main" val="398405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B1349A-D5A1-0A47-B5AF-5799E2592FE9}"/>
              </a:ext>
            </a:extLst>
          </p:cNvPr>
          <p:cNvSpPr txBox="1">
            <a:spLocks/>
          </p:cNvSpPr>
          <p:nvPr/>
        </p:nvSpPr>
        <p:spPr>
          <a:xfrm>
            <a:off x="106878" y="114542"/>
            <a:ext cx="11958451" cy="432048"/>
          </a:xfrm>
          <a:prstGeom prst="rect">
            <a:avLst/>
          </a:prstGeom>
          <a:ln w="28575">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Plenary </a:t>
            </a:r>
          </a:p>
        </p:txBody>
      </p:sp>
      <p:sp>
        <p:nvSpPr>
          <p:cNvPr id="7" name="Title 1">
            <a:extLst>
              <a:ext uri="{FF2B5EF4-FFF2-40B4-BE49-F238E27FC236}">
                <a16:creationId xmlns:a16="http://schemas.microsoft.com/office/drawing/2014/main" id="{DB820A60-1BEE-AF40-8CCB-FEDAC6AD28C5}"/>
              </a:ext>
            </a:extLst>
          </p:cNvPr>
          <p:cNvSpPr txBox="1">
            <a:spLocks/>
          </p:cNvSpPr>
          <p:nvPr/>
        </p:nvSpPr>
        <p:spPr>
          <a:xfrm>
            <a:off x="106878" y="634640"/>
            <a:ext cx="11958451" cy="976173"/>
          </a:xfrm>
          <a:prstGeom prst="rect">
            <a:avLst/>
          </a:prstGeom>
          <a:ln w="28575">
            <a:solidFill>
              <a:srgbClr val="FFC00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u="sng" dirty="0">
                <a:latin typeface="Comic Sans MS" panose="030F0702030302020204" pitchFamily="66" charset="0"/>
              </a:rPr>
              <a:t>Learning Objective</a:t>
            </a:r>
            <a:r>
              <a:rPr lang="en-GB" sz="1800" dirty="0">
                <a:latin typeface="Comic Sans MS" panose="030F0702030302020204" pitchFamily="66" charset="0"/>
              </a:rPr>
              <a:t>: To be able to analyse how disparities in exposure to climate change risk and vulnerability differ ( including variations in people’s location, wealth, social differences (age, gender, education), risk perception).   </a:t>
            </a:r>
            <a:endParaRPr lang="en-GB" sz="1800" dirty="0"/>
          </a:p>
        </p:txBody>
      </p:sp>
      <p:sp>
        <p:nvSpPr>
          <p:cNvPr id="8" name="Rectangle 7">
            <a:extLst>
              <a:ext uri="{FF2B5EF4-FFF2-40B4-BE49-F238E27FC236}">
                <a16:creationId xmlns:a16="http://schemas.microsoft.com/office/drawing/2014/main" id="{EA6EB448-3103-9D4B-8493-10EB5612E9D1}"/>
              </a:ext>
            </a:extLst>
          </p:cNvPr>
          <p:cNvSpPr/>
          <p:nvPr/>
        </p:nvSpPr>
        <p:spPr>
          <a:xfrm>
            <a:off x="106877" y="1730802"/>
            <a:ext cx="11958452" cy="707886"/>
          </a:xfrm>
          <a:prstGeom prst="rect">
            <a:avLst/>
          </a:prstGeom>
          <a:ln w="28575">
            <a:solidFill>
              <a:srgbClr val="00FF00"/>
            </a:solidFill>
          </a:ln>
        </p:spPr>
        <p:txBody>
          <a:bodyPr wrap="square">
            <a:spAutoFit/>
          </a:bodyPr>
          <a:lstStyle/>
          <a:p>
            <a:r>
              <a:rPr lang="en-GB" sz="2000" u="sng" dirty="0">
                <a:latin typeface="Comic Sans MS" panose="030F0702030302020204" pitchFamily="66" charset="0"/>
              </a:rPr>
              <a:t>Plenary: </a:t>
            </a:r>
            <a:r>
              <a:rPr lang="en-GB" sz="2000" dirty="0">
                <a:latin typeface="Comic Sans MS" panose="030F0702030302020204" pitchFamily="66" charset="0"/>
              </a:rPr>
              <a:t>Have we been able to complete the learning objective above? Review the progress that we have made. </a:t>
            </a:r>
          </a:p>
        </p:txBody>
      </p:sp>
      <p:sp>
        <p:nvSpPr>
          <p:cNvPr id="9" name="Rectangle 8">
            <a:extLst>
              <a:ext uri="{FF2B5EF4-FFF2-40B4-BE49-F238E27FC236}">
                <a16:creationId xmlns:a16="http://schemas.microsoft.com/office/drawing/2014/main" id="{53E7D2B3-BBC1-CB4F-BC1A-68037C520F62}"/>
              </a:ext>
            </a:extLst>
          </p:cNvPr>
          <p:cNvSpPr/>
          <p:nvPr/>
        </p:nvSpPr>
        <p:spPr>
          <a:xfrm>
            <a:off x="106877" y="2721114"/>
            <a:ext cx="11958451" cy="707886"/>
          </a:xfrm>
          <a:prstGeom prst="rect">
            <a:avLst/>
          </a:prstGeom>
          <a:ln w="28575">
            <a:solidFill>
              <a:srgbClr val="FFFF00"/>
            </a:solidFill>
          </a:ln>
        </p:spPr>
        <p:txBody>
          <a:bodyPr wrap="square">
            <a:spAutoFit/>
          </a:bodyPr>
          <a:lstStyle/>
          <a:p>
            <a:r>
              <a:rPr lang="en-GB" sz="2000" u="sng" dirty="0">
                <a:latin typeface="Comic Sans MS" panose="030F0702030302020204" pitchFamily="66" charset="0"/>
              </a:rPr>
              <a:t>Homework</a:t>
            </a:r>
            <a:r>
              <a:rPr lang="en-GB" sz="2000" dirty="0">
                <a:latin typeface="Comic Sans MS" panose="030F0702030302020204" pitchFamily="66" charset="0"/>
              </a:rPr>
              <a:t>: Note down the link below and create a timeline with what you believe to be significant. This is important for your essay work that you might receive in paper 2.   </a:t>
            </a:r>
            <a:r>
              <a:rPr lang="en-GB" sz="2000" b="1" u="sng" dirty="0">
                <a:latin typeface="Comic Sans MS" panose="030F0702030302020204" pitchFamily="66" charset="0"/>
              </a:rPr>
              <a:t>Due 12</a:t>
            </a:r>
            <a:r>
              <a:rPr lang="en-GB" sz="2000" b="1" u="sng" baseline="30000" dirty="0">
                <a:latin typeface="Comic Sans MS" panose="030F0702030302020204" pitchFamily="66" charset="0"/>
              </a:rPr>
              <a:t>th</a:t>
            </a:r>
            <a:r>
              <a:rPr lang="en-GB" sz="2000" b="1" u="sng" dirty="0">
                <a:latin typeface="Comic Sans MS" panose="030F0702030302020204" pitchFamily="66" charset="0"/>
              </a:rPr>
              <a:t> March 2018 </a:t>
            </a:r>
          </a:p>
        </p:txBody>
      </p:sp>
      <p:grpSp>
        <p:nvGrpSpPr>
          <p:cNvPr id="19" name="Group 18">
            <a:extLst>
              <a:ext uri="{FF2B5EF4-FFF2-40B4-BE49-F238E27FC236}">
                <a16:creationId xmlns:a16="http://schemas.microsoft.com/office/drawing/2014/main" id="{602D58B4-2B24-8046-8213-C6E08E7FDC2D}"/>
              </a:ext>
            </a:extLst>
          </p:cNvPr>
          <p:cNvGrpSpPr/>
          <p:nvPr/>
        </p:nvGrpSpPr>
        <p:grpSpPr>
          <a:xfrm>
            <a:off x="831272" y="4350328"/>
            <a:ext cx="10529455" cy="1443532"/>
            <a:chOff x="969818" y="5278582"/>
            <a:chExt cx="10529455" cy="1443532"/>
          </a:xfrm>
        </p:grpSpPr>
        <p:sp>
          <p:nvSpPr>
            <p:cNvPr id="5" name="Title 1">
              <a:extLst>
                <a:ext uri="{FF2B5EF4-FFF2-40B4-BE49-F238E27FC236}">
                  <a16:creationId xmlns:a16="http://schemas.microsoft.com/office/drawing/2014/main" id="{8C85785E-15F9-754E-92CA-2FC472696021}"/>
                </a:ext>
              </a:extLst>
            </p:cNvPr>
            <p:cNvSpPr txBox="1">
              <a:spLocks/>
            </p:cNvSpPr>
            <p:nvPr/>
          </p:nvSpPr>
          <p:spPr>
            <a:xfrm>
              <a:off x="1489364" y="5940942"/>
              <a:ext cx="3020291" cy="781172"/>
            </a:xfrm>
            <a:prstGeom prst="rect">
              <a:avLst/>
            </a:prstGeom>
            <a:ln w="28575">
              <a:solidFill>
                <a:srgbClr val="FF0000"/>
              </a:solidFill>
            </a:ln>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u="sng" dirty="0">
                  <a:latin typeface="Comic Sans MS" panose="030F0702030302020204" pitchFamily="66" charset="0"/>
                </a:rPr>
                <a:t>Homework </a:t>
              </a:r>
            </a:p>
            <a:p>
              <a:r>
                <a:rPr lang="en-GB" sz="2000" dirty="0">
                  <a:latin typeface="Comic Sans MS" panose="030F0702030302020204" pitchFamily="66" charset="0"/>
                </a:rPr>
                <a:t>http://</a:t>
              </a:r>
              <a:r>
                <a:rPr lang="en-GB" sz="2000" dirty="0" err="1">
                  <a:latin typeface="Comic Sans MS" panose="030F0702030302020204" pitchFamily="66" charset="0"/>
                </a:rPr>
                <a:t>unfccc.int</a:t>
              </a:r>
              <a:r>
                <a:rPr lang="en-GB" sz="2000" dirty="0">
                  <a:latin typeface="Comic Sans MS" panose="030F0702030302020204" pitchFamily="66" charset="0"/>
                </a:rPr>
                <a:t>/timeline</a:t>
              </a:r>
            </a:p>
            <a:p>
              <a:endParaRPr lang="en-GB" sz="2000" u="sng" dirty="0">
                <a:latin typeface="Comic Sans MS" panose="030F0702030302020204" pitchFamily="66" charset="0"/>
              </a:endParaRPr>
            </a:p>
          </p:txBody>
        </p:sp>
        <p:cxnSp>
          <p:nvCxnSpPr>
            <p:cNvPr id="11" name="Straight Connector 10">
              <a:extLst>
                <a:ext uri="{FF2B5EF4-FFF2-40B4-BE49-F238E27FC236}">
                  <a16:creationId xmlns:a16="http://schemas.microsoft.com/office/drawing/2014/main" id="{3FFFCA2E-A354-3B4E-A588-560E6A5EF339}"/>
                </a:ext>
              </a:extLst>
            </p:cNvPr>
            <p:cNvCxnSpPr/>
            <p:nvPr/>
          </p:nvCxnSpPr>
          <p:spPr>
            <a:xfrm>
              <a:off x="983673" y="5805055"/>
              <a:ext cx="10515600"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D9474E1-0998-094B-94B8-B5DF0B17EF5F}"/>
                </a:ext>
              </a:extLst>
            </p:cNvPr>
            <p:cNvCxnSpPr/>
            <p:nvPr/>
          </p:nvCxnSpPr>
          <p:spPr>
            <a:xfrm>
              <a:off x="969818" y="5818909"/>
              <a:ext cx="0" cy="526473"/>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6F82BA9-192D-364D-8818-E11CC12B2EB5}"/>
                </a:ext>
              </a:extLst>
            </p:cNvPr>
            <p:cNvCxnSpPr/>
            <p:nvPr/>
          </p:nvCxnSpPr>
          <p:spPr>
            <a:xfrm>
              <a:off x="3560618" y="5278582"/>
              <a:ext cx="0" cy="52647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2B79A3B-E0A9-5A45-B726-B03FDB5CEE30}"/>
                </a:ext>
              </a:extLst>
            </p:cNvPr>
            <p:cNvCxnSpPr/>
            <p:nvPr/>
          </p:nvCxnSpPr>
          <p:spPr>
            <a:xfrm>
              <a:off x="5458691" y="5805055"/>
              <a:ext cx="0" cy="526473"/>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465FF89-046E-494A-8698-A2C5B44E97C4}"/>
                </a:ext>
              </a:extLst>
            </p:cNvPr>
            <p:cNvCxnSpPr/>
            <p:nvPr/>
          </p:nvCxnSpPr>
          <p:spPr>
            <a:xfrm>
              <a:off x="7370619" y="5292437"/>
              <a:ext cx="0" cy="526473"/>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5363C41-D47A-E14F-89B0-580CE2FBBC33}"/>
                </a:ext>
              </a:extLst>
            </p:cNvPr>
            <p:cNvCxnSpPr/>
            <p:nvPr/>
          </p:nvCxnSpPr>
          <p:spPr>
            <a:xfrm>
              <a:off x="9157856" y="5791201"/>
              <a:ext cx="0" cy="526473"/>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8E9A772-0784-FF40-8A12-6338DC42FA68}"/>
                </a:ext>
              </a:extLst>
            </p:cNvPr>
            <p:cNvCxnSpPr/>
            <p:nvPr/>
          </p:nvCxnSpPr>
          <p:spPr>
            <a:xfrm>
              <a:off x="11499273" y="5278582"/>
              <a:ext cx="0" cy="526473"/>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734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630</Words>
  <Application>Microsoft Macintosh PowerPoint</Application>
  <PresentationFormat>Widescreen</PresentationFormat>
  <Paragraphs>75</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Renewables</vt:lpstr>
      <vt:lpstr>Combating Climate Change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Roberts</dc:creator>
  <cp:lastModifiedBy>Martin Roberts</cp:lastModifiedBy>
  <cp:revision>11</cp:revision>
  <cp:lastPrinted>2019-03-07T09:50:24Z</cp:lastPrinted>
  <dcterms:created xsi:type="dcterms:W3CDTF">2019-03-06T16:11:17Z</dcterms:created>
  <dcterms:modified xsi:type="dcterms:W3CDTF">2019-03-07T10:29:47Z</dcterms:modified>
</cp:coreProperties>
</file>