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50" d="100"/>
          <a:sy n="50" d="100"/>
        </p:scale>
        <p:origin x="1212"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0C7A78C-79C1-4E0E-9D29-B1AF48B38027}" type="datetimeFigureOut">
              <a:rPr lang="en-GB" smtClean="0"/>
              <a:t>08/03/2016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170021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0C7A78C-79C1-4E0E-9D29-B1AF48B38027}" type="datetimeFigureOut">
              <a:rPr lang="en-GB" smtClean="0"/>
              <a:t>08/03/2016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156777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0C7A78C-79C1-4E0E-9D29-B1AF48B38027}" type="datetimeFigureOut">
              <a:rPr lang="en-GB" smtClean="0"/>
              <a:t>08/03/2016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2214336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0C7A78C-79C1-4E0E-9D29-B1AF48B38027}" type="datetimeFigureOut">
              <a:rPr lang="en-GB" smtClean="0"/>
              <a:t>08/03/2016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16515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C7A78C-79C1-4E0E-9D29-B1AF48B38027}" type="datetimeFigureOut">
              <a:rPr lang="en-GB" smtClean="0"/>
              <a:t>08/03/2016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3983092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0C7A78C-79C1-4E0E-9D29-B1AF48B38027}" type="datetimeFigureOut">
              <a:rPr lang="en-GB" smtClean="0"/>
              <a:t>08/03/2016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322177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0C7A78C-79C1-4E0E-9D29-B1AF48B38027}" type="datetimeFigureOut">
              <a:rPr lang="en-GB" smtClean="0"/>
              <a:t>08/03/2016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80965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0C7A78C-79C1-4E0E-9D29-B1AF48B38027}" type="datetimeFigureOut">
              <a:rPr lang="en-GB" smtClean="0"/>
              <a:t>08/03/2016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388070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7A78C-79C1-4E0E-9D29-B1AF48B38027}" type="datetimeFigureOut">
              <a:rPr lang="en-GB" smtClean="0"/>
              <a:t>08/03/2016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420141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7A78C-79C1-4E0E-9D29-B1AF48B38027}" type="datetimeFigureOut">
              <a:rPr lang="en-GB" smtClean="0"/>
              <a:t>08/03/2016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162146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7A78C-79C1-4E0E-9D29-B1AF48B38027}" type="datetimeFigureOut">
              <a:rPr lang="en-GB" smtClean="0"/>
              <a:t>08/03/2016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C01C86-C8BE-4FA6-A71B-330665C100D8}" type="slidenum">
              <a:rPr lang="en-GB" smtClean="0"/>
              <a:t>‹#›</a:t>
            </a:fld>
            <a:endParaRPr lang="en-GB"/>
          </a:p>
        </p:txBody>
      </p:sp>
    </p:spTree>
    <p:extLst>
      <p:ext uri="{BB962C8B-B14F-4D97-AF65-F5344CB8AC3E}">
        <p14:creationId xmlns:p14="http://schemas.microsoft.com/office/powerpoint/2010/main" val="2401176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7A78C-79C1-4E0E-9D29-B1AF48B38027}" type="datetimeFigureOut">
              <a:rPr lang="en-GB" smtClean="0"/>
              <a:t>08/03/2016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01C86-C8BE-4FA6-A71B-330665C100D8}" type="slidenum">
              <a:rPr lang="en-GB" smtClean="0"/>
              <a:t>‹#›</a:t>
            </a:fld>
            <a:endParaRPr lang="en-GB"/>
          </a:p>
        </p:txBody>
      </p:sp>
    </p:spTree>
    <p:extLst>
      <p:ext uri="{BB962C8B-B14F-4D97-AF65-F5344CB8AC3E}">
        <p14:creationId xmlns:p14="http://schemas.microsoft.com/office/powerpoint/2010/main" val="159846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YZxHrxNRC3o"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www.sln.org.uk/geography/geoweb/blowmedown/shanty05.sw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avelatourismworkshop.co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hyperlink" Target="http://www.sln.org.uk/geography/geoweb/blowmedown/shanty05.swf" TargetMode="Externa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218" y="196333"/>
            <a:ext cx="11594132" cy="369332"/>
          </a:xfrm>
          <a:prstGeom prst="rect">
            <a:avLst/>
          </a:prstGeom>
          <a:ln w="28575">
            <a:solidFill>
              <a:srgbClr val="FF0000"/>
            </a:solidFill>
          </a:ln>
        </p:spPr>
        <p:txBody>
          <a:bodyPr wrap="square">
            <a:spAutoFit/>
          </a:bodyPr>
          <a:lstStyle/>
          <a:p>
            <a:pPr algn="ctr"/>
            <a:r>
              <a:rPr lang="pt-BR" b="1" u="sng" dirty="0" smtClean="0">
                <a:latin typeface="Comic Sans MS" panose="030F0702030302020204" pitchFamily="66" charset="0"/>
              </a:rPr>
              <a:t>URBANISATION IN BRAZIL - RIO DE JANEIRO</a:t>
            </a:r>
            <a:endParaRPr lang="pt-BR" b="1" u="sng" dirty="0">
              <a:latin typeface="Comic Sans MS" panose="030F0702030302020204" pitchFamily="66" charset="0"/>
            </a:endParaRPr>
          </a:p>
        </p:txBody>
      </p:sp>
      <p:sp>
        <p:nvSpPr>
          <p:cNvPr id="5" name="Rectangle 4"/>
          <p:cNvSpPr/>
          <p:nvPr/>
        </p:nvSpPr>
        <p:spPr>
          <a:xfrm>
            <a:off x="350218" y="644008"/>
            <a:ext cx="11594132" cy="646331"/>
          </a:xfrm>
          <a:prstGeom prst="rect">
            <a:avLst/>
          </a:prstGeom>
          <a:ln w="28575">
            <a:solidFill>
              <a:srgbClr val="FFC000"/>
            </a:solidFill>
          </a:ln>
        </p:spPr>
        <p:txBody>
          <a:bodyPr wrap="square">
            <a:spAutoFit/>
          </a:bodyPr>
          <a:lstStyle/>
          <a:p>
            <a:r>
              <a:rPr lang="pt-BR" b="1" u="sng" dirty="0" smtClean="0">
                <a:latin typeface="Comic Sans MS" panose="030F0702030302020204" pitchFamily="66" charset="0"/>
              </a:rPr>
              <a:t>Learning Objective:</a:t>
            </a:r>
            <a:r>
              <a:rPr lang="en-GB" dirty="0" smtClean="0">
                <a:latin typeface="Comic Sans MS" panose="030F0702030302020204" pitchFamily="66" charset="0"/>
              </a:rPr>
              <a:t>To </a:t>
            </a:r>
            <a:r>
              <a:rPr lang="en-GB" dirty="0">
                <a:latin typeface="Comic Sans MS" panose="030F0702030302020204" pitchFamily="66" charset="0"/>
              </a:rPr>
              <a:t>find out why people move to Rio de Janeiro in huge numbers and the impacts that this has on the megacity</a:t>
            </a:r>
            <a:r>
              <a:rPr lang="en-GB" dirty="0" smtClean="0">
                <a:latin typeface="Comic Sans MS" panose="030F0702030302020204" pitchFamily="66" charset="0"/>
              </a:rPr>
              <a:t>.</a:t>
            </a:r>
            <a:endParaRPr lang="pt-BR" b="1" u="sng" dirty="0">
              <a:latin typeface="Comic Sans MS" panose="030F0702030302020204" pitchFamily="66" charset="0"/>
            </a:endParaRPr>
          </a:p>
        </p:txBody>
      </p:sp>
      <p:sp>
        <p:nvSpPr>
          <p:cNvPr id="6" name="Rectangle 5"/>
          <p:cNvSpPr/>
          <p:nvPr/>
        </p:nvSpPr>
        <p:spPr>
          <a:xfrm>
            <a:off x="350218" y="1368682"/>
            <a:ext cx="11594132" cy="707886"/>
          </a:xfrm>
          <a:prstGeom prst="rect">
            <a:avLst/>
          </a:prstGeom>
          <a:ln w="28575">
            <a:solidFill>
              <a:srgbClr val="00FF00"/>
            </a:solidFill>
          </a:ln>
        </p:spPr>
        <p:txBody>
          <a:bodyPr wrap="square">
            <a:spAutoFit/>
          </a:bodyPr>
          <a:lstStyle/>
          <a:p>
            <a:r>
              <a:rPr lang="en-GB" sz="2000" b="1" u="sng" dirty="0" smtClean="0">
                <a:latin typeface="Comic Sans MS" panose="030F0702030302020204" pitchFamily="66" charset="0"/>
              </a:rPr>
              <a:t>Starter</a:t>
            </a:r>
            <a:r>
              <a:rPr lang="en-GB" sz="2000" dirty="0" smtClean="0">
                <a:latin typeface="Comic Sans MS" panose="030F0702030302020204" pitchFamily="66" charset="0"/>
              </a:rPr>
              <a:t>: Read the sheet and </a:t>
            </a:r>
            <a:r>
              <a:rPr lang="en-GB" sz="2000" u="sng" dirty="0" smtClean="0">
                <a:latin typeface="Comic Sans MS" panose="030F0702030302020204" pitchFamily="66" charset="0"/>
              </a:rPr>
              <a:t>define </a:t>
            </a:r>
            <a:r>
              <a:rPr lang="en-GB" sz="2000" dirty="0" smtClean="0">
                <a:latin typeface="Comic Sans MS" panose="030F0702030302020204" pitchFamily="66" charset="0"/>
              </a:rPr>
              <a:t>a shanty town and explain the two different types that exist</a:t>
            </a:r>
            <a:endParaRPr lang="en-GB" sz="2000"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892221" y="2228849"/>
            <a:ext cx="3816258" cy="4362450"/>
          </a:xfrm>
          <a:prstGeom prst="rect">
            <a:avLst/>
          </a:prstGeom>
          <a:ln w="28575">
            <a:solidFill>
              <a:srgbClr val="7030A0"/>
            </a:solidFill>
          </a:ln>
        </p:spPr>
      </p:pic>
      <p:sp>
        <p:nvSpPr>
          <p:cNvPr id="8" name="Rectangle 7"/>
          <p:cNvSpPr/>
          <p:nvPr/>
        </p:nvSpPr>
        <p:spPr>
          <a:xfrm rot="16200000">
            <a:off x="-1604937" y="4221709"/>
            <a:ext cx="4287042" cy="376731"/>
          </a:xfrm>
          <a:prstGeom prst="rect">
            <a:avLst/>
          </a:prstGeom>
          <a:ln w="28575">
            <a:solidFill>
              <a:srgbClr val="00FF00"/>
            </a:solidFill>
          </a:ln>
        </p:spPr>
        <p:txBody>
          <a:bodyPr wrap="square">
            <a:spAutoFit/>
          </a:bodyPr>
          <a:lstStyle/>
          <a:p>
            <a:pPr algn="ctr"/>
            <a:r>
              <a:rPr lang="pt-BR" b="1" u="sng" dirty="0" smtClean="0">
                <a:latin typeface="Comic Sans MS" panose="030F0702030302020204" pitchFamily="66" charset="0"/>
              </a:rPr>
              <a:t>Reading </a:t>
            </a:r>
          </a:p>
        </p:txBody>
      </p:sp>
      <p:pic>
        <p:nvPicPr>
          <p:cNvPr id="9" name="Picture 8"/>
          <p:cNvPicPr>
            <a:picLocks noChangeAspect="1"/>
          </p:cNvPicPr>
          <p:nvPr/>
        </p:nvPicPr>
        <p:blipFill>
          <a:blip r:embed="rId3"/>
          <a:stretch>
            <a:fillRect/>
          </a:stretch>
        </p:blipFill>
        <p:spPr>
          <a:xfrm rot="10800000" flipV="1">
            <a:off x="5343651" y="2266552"/>
            <a:ext cx="6454649" cy="4287043"/>
          </a:xfrm>
          <a:prstGeom prst="rect">
            <a:avLst/>
          </a:prstGeom>
        </p:spPr>
      </p:pic>
      <p:sp>
        <p:nvSpPr>
          <p:cNvPr id="10" name="Action Button: Movie 9">
            <a:hlinkClick r:id="rId4" highlightClick="1"/>
          </p:cNvPr>
          <p:cNvSpPr/>
          <p:nvPr/>
        </p:nvSpPr>
        <p:spPr>
          <a:xfrm>
            <a:off x="11468100" y="304800"/>
            <a:ext cx="330200" cy="1651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384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550" y="339527"/>
            <a:ext cx="11518900" cy="646331"/>
          </a:xfrm>
          <a:prstGeom prst="rect">
            <a:avLst/>
          </a:prstGeom>
          <a:ln w="28575">
            <a:solidFill>
              <a:srgbClr val="7030A0"/>
            </a:solidFill>
          </a:ln>
        </p:spPr>
        <p:txBody>
          <a:bodyPr wrap="square">
            <a:spAutoFit/>
          </a:bodyPr>
          <a:lstStyle/>
          <a:p>
            <a:r>
              <a:rPr lang="en-GB" u="sng" dirty="0" smtClean="0">
                <a:latin typeface="Comic Sans MS" panose="030F0702030302020204" pitchFamily="66" charset="0"/>
              </a:rPr>
              <a:t>Exam Question</a:t>
            </a:r>
            <a:r>
              <a:rPr lang="en-GB" dirty="0" smtClean="0">
                <a:latin typeface="Comic Sans MS" panose="030F0702030302020204" pitchFamily="66" charset="0"/>
              </a:rPr>
              <a:t>: You are going to answer the following IGCSE question: “For a named city in an NIC that you have studied, </a:t>
            </a:r>
            <a:r>
              <a:rPr lang="en-GB" u="sng" dirty="0" smtClean="0">
                <a:latin typeface="Comic Sans MS" panose="030F0702030302020204" pitchFamily="66" charset="0"/>
              </a:rPr>
              <a:t>describe</a:t>
            </a:r>
            <a:r>
              <a:rPr lang="en-GB" dirty="0" smtClean="0">
                <a:latin typeface="Comic Sans MS" panose="030F0702030302020204" pitchFamily="66" charset="0"/>
              </a:rPr>
              <a:t> attempts to improve the quality of life there” (7)</a:t>
            </a:r>
            <a:endParaRPr lang="en-GB" dirty="0">
              <a:latin typeface="Comic Sans MS" panose="030F0702030302020204" pitchFamily="66" charset="0"/>
            </a:endParaRPr>
          </a:p>
        </p:txBody>
      </p:sp>
      <p:sp>
        <p:nvSpPr>
          <p:cNvPr id="5" name="Action Button: Information 4">
            <a:hlinkClick r:id="rId2" highlightClick="1"/>
          </p:cNvPr>
          <p:cNvSpPr/>
          <p:nvPr/>
        </p:nvSpPr>
        <p:spPr>
          <a:xfrm>
            <a:off x="11442700" y="660400"/>
            <a:ext cx="254000" cy="24925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extLst>
              <p:ext uri="{D42A27DB-BD31-4B8C-83A1-F6EECF244321}">
                <p14:modId xmlns:p14="http://schemas.microsoft.com/office/powerpoint/2010/main" val="668367026"/>
              </p:ext>
            </p:extLst>
          </p:nvPr>
        </p:nvGraphicFramePr>
        <p:xfrm>
          <a:off x="876300" y="1625600"/>
          <a:ext cx="10439400" cy="4559300"/>
        </p:xfrm>
        <a:graphic>
          <a:graphicData uri="http://schemas.openxmlformats.org/drawingml/2006/table">
            <a:tbl>
              <a:tblPr firstRow="1" bandRow="1">
                <a:tableStyleId>{5940675A-B579-460E-94D1-54222C63F5DA}</a:tableStyleId>
              </a:tblPr>
              <a:tblGrid>
                <a:gridCol w="5219700"/>
                <a:gridCol w="5219700"/>
              </a:tblGrid>
              <a:tr h="520771">
                <a:tc>
                  <a:txBody>
                    <a:bodyPr/>
                    <a:lstStyle/>
                    <a:p>
                      <a:pPr algn="ctr"/>
                      <a:r>
                        <a:rPr lang="en-GB" u="sng" dirty="0" smtClean="0">
                          <a:latin typeface="Comic Sans MS" panose="030F0702030302020204" pitchFamily="66" charset="0"/>
                        </a:rPr>
                        <a:t>Problems found for</a:t>
                      </a:r>
                      <a:r>
                        <a:rPr lang="en-GB" u="sng" baseline="0" dirty="0" smtClean="0">
                          <a:latin typeface="Comic Sans MS" panose="030F0702030302020204" pitchFamily="66" charset="0"/>
                        </a:rPr>
                        <a:t> </a:t>
                      </a:r>
                      <a:r>
                        <a:rPr lang="en-GB" u="sng" dirty="0" smtClean="0">
                          <a:latin typeface="Comic Sans MS" panose="030F0702030302020204" pitchFamily="66" charset="0"/>
                        </a:rPr>
                        <a:t> Rocinha </a:t>
                      </a:r>
                      <a:endParaRPr lang="en-GB" u="sng" dirty="0">
                        <a:latin typeface="Comic Sans MS" panose="030F0702030302020204" pitchFamily="66" charset="0"/>
                      </a:endParaRPr>
                    </a:p>
                  </a:txBody>
                  <a:tcPr/>
                </a:tc>
                <a:tc>
                  <a:txBody>
                    <a:bodyPr/>
                    <a:lstStyle/>
                    <a:p>
                      <a:pPr algn="ctr"/>
                      <a:r>
                        <a:rPr lang="en-GB" u="sng" dirty="0" smtClean="0">
                          <a:latin typeface="Comic Sans MS" panose="030F0702030302020204" pitchFamily="66" charset="0"/>
                        </a:rPr>
                        <a:t>Solutions found for</a:t>
                      </a:r>
                      <a:r>
                        <a:rPr lang="en-GB" u="sng" baseline="0" dirty="0" smtClean="0">
                          <a:latin typeface="Comic Sans MS" panose="030F0702030302020204" pitchFamily="66" charset="0"/>
                        </a:rPr>
                        <a:t> Rocinha </a:t>
                      </a:r>
                      <a:endParaRPr lang="en-GB" u="sng" dirty="0">
                        <a:latin typeface="Comic Sans MS" panose="030F0702030302020204" pitchFamily="66" charset="0"/>
                      </a:endParaRPr>
                    </a:p>
                  </a:txBody>
                  <a:tcPr/>
                </a:tc>
              </a:tr>
              <a:tr h="4038529">
                <a:tc>
                  <a:txBody>
                    <a:bodyPr/>
                    <a:lstStyle/>
                    <a:p>
                      <a:endParaRPr lang="en-GB">
                        <a:latin typeface="Comic Sans MS" panose="030F0702030302020204" pitchFamily="66" charset="0"/>
                      </a:endParaRPr>
                    </a:p>
                  </a:txBody>
                  <a:tcPr/>
                </a:tc>
                <a:tc>
                  <a:txBody>
                    <a:bodyPr/>
                    <a:lstStyle/>
                    <a:p>
                      <a:endParaRPr lang="en-GB" dirty="0">
                        <a:latin typeface="Comic Sans MS" panose="030F0702030302020204" pitchFamily="66" charset="0"/>
                      </a:endParaRPr>
                    </a:p>
                  </a:txBody>
                  <a:tcPr/>
                </a:tc>
              </a:tr>
            </a:tbl>
          </a:graphicData>
        </a:graphic>
      </p:graphicFrame>
    </p:spTree>
    <p:extLst>
      <p:ext uri="{BB962C8B-B14F-4D97-AF65-F5344CB8AC3E}">
        <p14:creationId xmlns:p14="http://schemas.microsoft.com/office/powerpoint/2010/main" val="2564921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218" y="196333"/>
            <a:ext cx="11594132" cy="369332"/>
          </a:xfrm>
          <a:prstGeom prst="rect">
            <a:avLst/>
          </a:prstGeom>
          <a:ln w="28575">
            <a:solidFill>
              <a:srgbClr val="FF0000"/>
            </a:solidFill>
          </a:ln>
        </p:spPr>
        <p:txBody>
          <a:bodyPr wrap="square">
            <a:spAutoFit/>
          </a:bodyPr>
          <a:lstStyle/>
          <a:p>
            <a:pPr algn="ctr"/>
            <a:r>
              <a:rPr lang="pt-BR" b="1" u="sng" dirty="0" smtClean="0">
                <a:latin typeface="Comic Sans MS" panose="030F0702030302020204" pitchFamily="66" charset="0"/>
              </a:rPr>
              <a:t>Urban Managment-Solutions</a:t>
            </a:r>
            <a:endParaRPr lang="pt-BR" b="1" u="sng"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682061" y="1689100"/>
            <a:ext cx="10930446" cy="4089400"/>
          </a:xfrm>
          <a:prstGeom prst="rect">
            <a:avLst/>
          </a:prstGeom>
          <a:ln w="28575">
            <a:solidFill>
              <a:srgbClr val="7030A0"/>
            </a:solidFill>
          </a:ln>
        </p:spPr>
      </p:pic>
      <p:sp>
        <p:nvSpPr>
          <p:cNvPr id="8" name="Action Button: Movie 7">
            <a:hlinkClick r:id="rId3" highlightClick="1"/>
          </p:cNvPr>
          <p:cNvSpPr/>
          <p:nvPr/>
        </p:nvSpPr>
        <p:spPr>
          <a:xfrm>
            <a:off x="11391900" y="317500"/>
            <a:ext cx="342900" cy="1524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006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85135" y="896938"/>
            <a:ext cx="11670891" cy="1323439"/>
          </a:xfrm>
          <a:prstGeom prst="rect">
            <a:avLst/>
          </a:prstGeom>
          <a:solidFill>
            <a:schemeClr val="bg1"/>
          </a:soli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000" b="1" u="sng" dirty="0" smtClean="0">
                <a:latin typeface="Comic Sans MS" pitchFamily="66" charset="0"/>
              </a:rPr>
              <a:t>Plenary: </a:t>
            </a:r>
            <a:r>
              <a:rPr lang="en-GB" sz="2000" b="1" dirty="0" smtClean="0">
                <a:latin typeface="Comic Sans MS" pitchFamily="66" charset="0"/>
              </a:rPr>
              <a:t>Solving </a:t>
            </a:r>
            <a:r>
              <a:rPr lang="en-GB" sz="2000" b="1" dirty="0">
                <a:latin typeface="Comic Sans MS" pitchFamily="66" charset="0"/>
              </a:rPr>
              <a:t>the Problems: </a:t>
            </a:r>
            <a:r>
              <a:rPr lang="en-GB" sz="2000" dirty="0">
                <a:latin typeface="Comic Sans MS" pitchFamily="66" charset="0"/>
              </a:rPr>
              <a:t>Now you have ranked the problems in </a:t>
            </a:r>
            <a:r>
              <a:rPr lang="en-GB" sz="2000" dirty="0" smtClean="0">
                <a:latin typeface="Comic Sans MS" pitchFamily="66" charset="0"/>
              </a:rPr>
              <a:t>shanty </a:t>
            </a:r>
            <a:r>
              <a:rPr lang="en-GB" sz="2000" dirty="0">
                <a:latin typeface="Comic Sans MS" pitchFamily="66" charset="0"/>
              </a:rPr>
              <a:t>towns you are going to create a plan to improve them.  You have 200 STP (Shanty Town Pounds) to spend in your first year and another 200 in your second year. Complete the sheet using the information below.</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806" y="2230264"/>
            <a:ext cx="14509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173" y="2231721"/>
            <a:ext cx="1457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849" y="2302272"/>
            <a:ext cx="1457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4517" y="2337486"/>
            <a:ext cx="1457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3011" y="2313926"/>
            <a:ext cx="14509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5176" y="2347683"/>
            <a:ext cx="1457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451" y="3674174"/>
            <a:ext cx="14700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8157" y="5234713"/>
            <a:ext cx="14747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0199" y="3744559"/>
            <a:ext cx="14509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2221" y="3759870"/>
            <a:ext cx="1457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6349" y="3759871"/>
            <a:ext cx="14573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88157" y="3757411"/>
            <a:ext cx="14509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5339" y="5116461"/>
            <a:ext cx="148113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18172" y="5178978"/>
            <a:ext cx="1457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23206" y="5178978"/>
            <a:ext cx="1457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87375" y="5188819"/>
            <a:ext cx="14509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45496" y="5196324"/>
            <a:ext cx="14509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0479" y="5228363"/>
            <a:ext cx="145732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25823" y="2394863"/>
            <a:ext cx="1500187" cy="126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Document 1">
            <a:hlinkClick r:id="rId21" highlightClick="1"/>
          </p:cNvPr>
          <p:cNvSpPr/>
          <p:nvPr/>
        </p:nvSpPr>
        <p:spPr>
          <a:xfrm>
            <a:off x="11426010" y="274970"/>
            <a:ext cx="419100" cy="21590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50218" y="196333"/>
            <a:ext cx="11594132" cy="369332"/>
          </a:xfrm>
          <a:prstGeom prst="rect">
            <a:avLst/>
          </a:prstGeom>
          <a:ln w="28575">
            <a:solidFill>
              <a:srgbClr val="FF0000"/>
            </a:solidFill>
          </a:ln>
        </p:spPr>
        <p:txBody>
          <a:bodyPr wrap="square">
            <a:spAutoFit/>
          </a:bodyPr>
          <a:lstStyle/>
          <a:p>
            <a:pPr algn="ctr"/>
            <a:r>
              <a:rPr lang="pt-BR" b="1" u="sng" dirty="0" smtClean="0">
                <a:latin typeface="Comic Sans MS" panose="030F0702030302020204" pitchFamily="66" charset="0"/>
              </a:rPr>
              <a:t>Decision Making Activity</a:t>
            </a:r>
            <a:endParaRPr lang="pt-BR" b="1" u="sng" dirty="0">
              <a:latin typeface="Comic Sans MS" panose="030F0702030302020204" pitchFamily="66" charset="0"/>
            </a:endParaRPr>
          </a:p>
        </p:txBody>
      </p:sp>
    </p:spTree>
    <p:extLst>
      <p:ext uri="{BB962C8B-B14F-4D97-AF65-F5344CB8AC3E}">
        <p14:creationId xmlns:p14="http://schemas.microsoft.com/office/powerpoint/2010/main" val="386690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TotalTime>
  <Words>160</Words>
  <Application>Microsoft Office PowerPoint</Application>
  <PresentationFormat>Widescreen</PresentationFormat>
  <Paragraphs>10</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8</cp:revision>
  <dcterms:created xsi:type="dcterms:W3CDTF">2016-03-08T20:02:08Z</dcterms:created>
  <dcterms:modified xsi:type="dcterms:W3CDTF">2016-03-09T07:49:49Z</dcterms:modified>
</cp:coreProperties>
</file>