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70" r:id="rId3"/>
    <p:sldId id="268" r:id="rId4"/>
    <p:sldId id="258" r:id="rId5"/>
    <p:sldId id="259" r:id="rId6"/>
    <p:sldId id="269" r:id="rId7"/>
    <p:sldId id="264" r:id="rId8"/>
    <p:sldId id="262" r:id="rId9"/>
    <p:sldId id="263" r:id="rId10"/>
    <p:sldId id="260" r:id="rId11"/>
    <p:sldId id="265" r:id="rId12"/>
    <p:sldId id="261" r:id="rId13"/>
    <p:sldId id="266"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42B94B-9D66-4557-BE2B-991396D4FEC4}">
          <p14:sldIdLst>
            <p14:sldId id="267"/>
            <p14:sldId id="270"/>
            <p14:sldId id="268"/>
            <p14:sldId id="258"/>
            <p14:sldId id="259"/>
            <p14:sldId id="269"/>
            <p14:sldId id="264"/>
            <p14:sldId id="262"/>
            <p14:sldId id="263"/>
            <p14:sldId id="260"/>
            <p14:sldId id="265"/>
            <p14:sldId id="261"/>
            <p14:sldId id="266"/>
          </p14:sldIdLst>
        </p14:section>
        <p14:section name="Plenary" id="{2F66EFCE-DB1C-4F6D-B687-2C3F0D271B50}">
          <p14:sldIdLst>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p:cViewPr varScale="1">
        <p:scale>
          <a:sx n="106" d="100"/>
          <a:sy n="106" d="100"/>
        </p:scale>
        <p:origin x="126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56DF1-77AF-4EEF-A4ED-0C0176298E34}" type="datetimeFigureOut">
              <a:rPr lang="en-GB" smtClean="0"/>
              <a:t>15/11/2021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F3008-D6EF-4BEF-86DB-68FFE57BC9E0}" type="slidenum">
              <a:rPr lang="en-GB" smtClean="0"/>
              <a:t>‹#›</a:t>
            </a:fld>
            <a:endParaRPr lang="en-GB"/>
          </a:p>
        </p:txBody>
      </p:sp>
    </p:spTree>
    <p:extLst>
      <p:ext uri="{BB962C8B-B14F-4D97-AF65-F5344CB8AC3E}">
        <p14:creationId xmlns:p14="http://schemas.microsoft.com/office/powerpoint/2010/main" val="258449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7F3008-D6EF-4BEF-86DB-68FFE57BC9E0}" type="slidenum">
              <a:rPr lang="en-GB" smtClean="0"/>
              <a:t>5</a:t>
            </a:fld>
            <a:endParaRPr lang="en-GB"/>
          </a:p>
        </p:txBody>
      </p:sp>
    </p:spTree>
    <p:extLst>
      <p:ext uri="{BB962C8B-B14F-4D97-AF65-F5344CB8AC3E}">
        <p14:creationId xmlns:p14="http://schemas.microsoft.com/office/powerpoint/2010/main" val="35959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7F3008-D6EF-4BEF-86DB-68FFE57BC9E0}" type="slidenum">
              <a:rPr lang="en-GB" smtClean="0"/>
              <a:t>6</a:t>
            </a:fld>
            <a:endParaRPr lang="en-GB"/>
          </a:p>
        </p:txBody>
      </p:sp>
    </p:spTree>
    <p:extLst>
      <p:ext uri="{BB962C8B-B14F-4D97-AF65-F5344CB8AC3E}">
        <p14:creationId xmlns:p14="http://schemas.microsoft.com/office/powerpoint/2010/main" val="176206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4562C9-F93D-401C-B3B4-753284E29E7F}"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4657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4562C9-F93D-401C-B3B4-753284E29E7F}"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211164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4562C9-F93D-401C-B3B4-753284E29E7F}"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57817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4562C9-F93D-401C-B3B4-753284E29E7F}"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7081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562C9-F93D-401C-B3B4-753284E29E7F}"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371725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4562C9-F93D-401C-B3B4-753284E29E7F}"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333334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04562C9-F93D-401C-B3B4-753284E29E7F}" type="datetimeFigureOut">
              <a:rPr lang="en-GB" smtClean="0"/>
              <a:t>15/11/2021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88416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4562C9-F93D-401C-B3B4-753284E29E7F}" type="datetimeFigureOut">
              <a:rPr lang="en-GB" smtClean="0"/>
              <a:t>15/11/2021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85659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562C9-F93D-401C-B3B4-753284E29E7F}" type="datetimeFigureOut">
              <a:rPr lang="en-GB" smtClean="0"/>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180887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562C9-F93D-401C-B3B4-753284E29E7F}"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282410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562C9-F93D-401C-B3B4-753284E29E7F}"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013B8-A278-4421-B31A-9E54B68E5151}" type="slidenum">
              <a:rPr lang="en-GB" smtClean="0"/>
              <a:t>‹#›</a:t>
            </a:fld>
            <a:endParaRPr lang="en-GB"/>
          </a:p>
        </p:txBody>
      </p:sp>
    </p:spTree>
    <p:extLst>
      <p:ext uri="{BB962C8B-B14F-4D97-AF65-F5344CB8AC3E}">
        <p14:creationId xmlns:p14="http://schemas.microsoft.com/office/powerpoint/2010/main" val="29219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562C9-F93D-401C-B3B4-753284E29E7F}" type="datetimeFigureOut">
              <a:rPr lang="en-GB" smtClean="0"/>
              <a:t>15/11/2021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013B8-A278-4421-B31A-9E54B68E5151}" type="slidenum">
              <a:rPr lang="en-GB" smtClean="0"/>
              <a:t>‹#›</a:t>
            </a:fld>
            <a:endParaRPr lang="en-GB"/>
          </a:p>
        </p:txBody>
      </p:sp>
    </p:spTree>
    <p:extLst>
      <p:ext uri="{BB962C8B-B14F-4D97-AF65-F5344CB8AC3E}">
        <p14:creationId xmlns:p14="http://schemas.microsoft.com/office/powerpoint/2010/main" val="152197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vPA6-E0b15k"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de/imgres?imgurl=http://myweb.rollins.edu/jsiry/fg10_02.gif&amp;imgrefurl=http://myweb.rollins.edu/jsiry/cultheart.html&amp;h=419&amp;w=800&amp;tbnid=8epx_gYI7j9pIM:&amp;zoom=1&amp;docid=W6TTeW62v5pY8M&amp;ei=oEkJVYD_KInwUPyog6AD&amp;tbm=isch&amp;iac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TE0G9amZNk&amp;t=9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vPA6-E0b15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D2108-528D-A746-9B75-E3BBE9B2CCF0}"/>
              </a:ext>
            </a:extLst>
          </p:cNvPr>
          <p:cNvPicPr>
            <a:picLocks noChangeAspect="1"/>
          </p:cNvPicPr>
          <p:nvPr/>
        </p:nvPicPr>
        <p:blipFill>
          <a:blip r:embed="rId2"/>
          <a:stretch>
            <a:fillRect/>
          </a:stretch>
        </p:blipFill>
        <p:spPr>
          <a:xfrm>
            <a:off x="406400" y="476672"/>
            <a:ext cx="8331200" cy="5544616"/>
          </a:xfrm>
          <a:prstGeom prst="rect">
            <a:avLst/>
          </a:prstGeom>
          <a:ln w="28575">
            <a:solidFill>
              <a:srgbClr val="7030A0"/>
            </a:solidFill>
          </a:ln>
        </p:spPr>
      </p:pic>
    </p:spTree>
    <p:extLst>
      <p:ext uri="{BB962C8B-B14F-4D97-AF65-F5344CB8AC3E}">
        <p14:creationId xmlns:p14="http://schemas.microsoft.com/office/powerpoint/2010/main" val="191165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381" y="109810"/>
            <a:ext cx="8925237" cy="44660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Cultural Traits </a:t>
            </a:r>
          </a:p>
        </p:txBody>
      </p:sp>
      <p:sp>
        <p:nvSpPr>
          <p:cNvPr id="5" name="Action Button: End 4">
            <a:hlinkClick r:id="rId2" highlightClick="1"/>
          </p:cNvPr>
          <p:cNvSpPr/>
          <p:nvPr/>
        </p:nvSpPr>
        <p:spPr>
          <a:xfrm flipV="1">
            <a:off x="202918" y="241144"/>
            <a:ext cx="480650" cy="16352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5732" y="1323352"/>
            <a:ext cx="8959357" cy="400110"/>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In what way could culture be diffused here? </a:t>
            </a:r>
          </a:p>
        </p:txBody>
      </p:sp>
      <p:sp>
        <p:nvSpPr>
          <p:cNvPr id="7" name="Rectangle 6"/>
          <p:cNvSpPr/>
          <p:nvPr/>
        </p:nvSpPr>
        <p:spPr>
          <a:xfrm>
            <a:off x="95732" y="612736"/>
            <a:ext cx="8925237" cy="646331"/>
          </a:xfrm>
          <a:prstGeom prst="rect">
            <a:avLst/>
          </a:prstGeom>
          <a:ln w="28575">
            <a:solidFill>
              <a:srgbClr val="FFC000"/>
            </a:solidFill>
          </a:ln>
        </p:spPr>
        <p:txBody>
          <a:bodyPr wrap="square">
            <a:spAutoFit/>
          </a:bodyPr>
          <a:lstStyle/>
          <a:p>
            <a:r>
              <a:rPr lang="en-GB" u="sng" dirty="0">
                <a:latin typeface="Comic Sans MS" panose="030F0702030302020204" pitchFamily="66" charset="0"/>
              </a:rPr>
              <a:t>Learning Objective:</a:t>
            </a:r>
            <a:r>
              <a:rPr lang="en-GB" dirty="0">
                <a:latin typeface="Comic Sans MS" panose="030F0702030302020204" pitchFamily="66" charset="0"/>
              </a:rPr>
              <a:t> To examine the diffusion of cultural traits resulting from the international movement of workers and tourists and commodities.</a:t>
            </a: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02" y="1839199"/>
            <a:ext cx="4276725" cy="432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736"/>
          <a:stretch/>
        </p:blipFill>
        <p:spPr bwMode="auto">
          <a:xfrm>
            <a:off x="4932040" y="1839199"/>
            <a:ext cx="4147611" cy="282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60" y="4704888"/>
            <a:ext cx="4431010" cy="196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3726" y="6158943"/>
            <a:ext cx="8959357" cy="646331"/>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Cultural Diffusion </a:t>
            </a:r>
            <a:r>
              <a:rPr lang="en-GB" sz="1600" dirty="0">
                <a:latin typeface="Comic Sans MS" panose="030F0702030302020204" pitchFamily="66" charset="0"/>
              </a:rPr>
              <a:t>is the process of the spreading of cultural traits from one place to another. </a:t>
            </a:r>
          </a:p>
        </p:txBody>
      </p:sp>
    </p:spTree>
    <p:extLst>
      <p:ext uri="{BB962C8B-B14F-4D97-AF65-F5344CB8AC3E}">
        <p14:creationId xmlns:p14="http://schemas.microsoft.com/office/powerpoint/2010/main" val="384629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381" y="44624"/>
            <a:ext cx="8963876" cy="36777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u="sng" dirty="0">
                <a:latin typeface="Comic Sans MS" panose="030F0702030302020204" pitchFamily="66" charset="0"/>
              </a:rPr>
              <a:t>Cultural Traits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50" y="2348880"/>
            <a:ext cx="5861498" cy="2448272"/>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13900" y="476672"/>
            <a:ext cx="8959357" cy="261610"/>
          </a:xfrm>
          <a:prstGeom prst="rect">
            <a:avLst/>
          </a:prstGeom>
          <a:ln w="28575">
            <a:solidFill>
              <a:srgbClr val="00FF00"/>
            </a:solidFill>
          </a:ln>
        </p:spPr>
        <p:txBody>
          <a:bodyPr wrap="square">
            <a:spAutoFit/>
          </a:bodyPr>
          <a:lstStyle/>
          <a:p>
            <a:r>
              <a:rPr lang="en-GB" sz="1100" u="sng" dirty="0">
                <a:latin typeface="Comic Sans MS" panose="030F0702030302020204" pitchFamily="66" charset="0"/>
              </a:rPr>
              <a:t>Demo</a:t>
            </a:r>
            <a:r>
              <a:rPr lang="en-GB" sz="1100" dirty="0">
                <a:latin typeface="Comic Sans MS" panose="030F0702030302020204" pitchFamily="66" charset="0"/>
              </a:rPr>
              <a:t>: What does the diagram infer about cultural diffusion?</a:t>
            </a:r>
          </a:p>
        </p:txBody>
      </p:sp>
      <p:sp>
        <p:nvSpPr>
          <p:cNvPr id="2" name="Rectangle 1"/>
          <p:cNvSpPr/>
          <p:nvPr/>
        </p:nvSpPr>
        <p:spPr>
          <a:xfrm>
            <a:off x="109381" y="908720"/>
            <a:ext cx="8963876" cy="5690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43608" y="1844824"/>
            <a:ext cx="7128792" cy="3600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1144981" y="1938732"/>
            <a:ext cx="992537" cy="226699"/>
          </a:xfrm>
          <a:prstGeom prst="rect">
            <a:avLst/>
          </a:prstGeom>
          <a:ln w="28575">
            <a:solidFill>
              <a:srgbClr val="FF0000"/>
            </a:solidFill>
          </a:ln>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What can I see?</a:t>
            </a:r>
          </a:p>
        </p:txBody>
      </p:sp>
      <p:sp>
        <p:nvSpPr>
          <p:cNvPr id="8" name="Title 1"/>
          <p:cNvSpPr txBox="1">
            <a:spLocks/>
          </p:cNvSpPr>
          <p:nvPr/>
        </p:nvSpPr>
        <p:spPr>
          <a:xfrm>
            <a:off x="179512" y="1148620"/>
            <a:ext cx="1152128" cy="264156"/>
          </a:xfrm>
          <a:prstGeom prst="rect">
            <a:avLst/>
          </a:prstGeom>
          <a:ln w="28575">
            <a:solidFill>
              <a:srgbClr val="FF0000"/>
            </a:solidFill>
          </a:ln>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Why might this be? </a:t>
            </a:r>
          </a:p>
        </p:txBody>
      </p:sp>
    </p:spTree>
    <p:extLst>
      <p:ext uri="{BB962C8B-B14F-4D97-AF65-F5344CB8AC3E}">
        <p14:creationId xmlns:p14="http://schemas.microsoft.com/office/powerpoint/2010/main" val="395224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381" y="109810"/>
            <a:ext cx="8925237" cy="44660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Where have we come from? </a:t>
            </a:r>
            <a:endParaRPr lang="en-GB" sz="2000" dirty="0">
              <a:latin typeface="Comic Sans MS" panose="030F0702030302020204" pitchFamily="66" charset="0"/>
            </a:endParaRPr>
          </a:p>
        </p:txBody>
      </p:sp>
      <p:sp>
        <p:nvSpPr>
          <p:cNvPr id="7" name="AutoShape 2" descr="http://www.geographypods.com/uploads/7/6/2/2/7622863/2749050_orig.gif?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ction Button: End 7">
            <a:hlinkClick r:id="rId2" highlightClick="1"/>
          </p:cNvPr>
          <p:cNvSpPr/>
          <p:nvPr/>
        </p:nvSpPr>
        <p:spPr>
          <a:xfrm>
            <a:off x="292953" y="251147"/>
            <a:ext cx="519609" cy="16393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5" descr="http://facweb.bhc.edu/academics/science/harwoodr/GEOG105/study/IMAGES/hearths.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16" y="1123448"/>
            <a:ext cx="7435700" cy="5401896"/>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2" name="Title 1"/>
          <p:cNvSpPr txBox="1">
            <a:spLocks/>
          </p:cNvSpPr>
          <p:nvPr/>
        </p:nvSpPr>
        <p:spPr>
          <a:xfrm>
            <a:off x="109382" y="624456"/>
            <a:ext cx="8896240" cy="360040"/>
          </a:xfrm>
          <a:prstGeom prst="rect">
            <a:avLst/>
          </a:prstGeom>
          <a:ln w="28575">
            <a:solidFill>
              <a:srgbClr val="00FF00"/>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u="sng" dirty="0">
                <a:latin typeface="Comic Sans MS" panose="030F0702030302020204" pitchFamily="66" charset="0"/>
              </a:rPr>
              <a:t>Demo</a:t>
            </a:r>
            <a:r>
              <a:rPr lang="en-GB" sz="2400" dirty="0">
                <a:latin typeface="Comic Sans MS" panose="030F0702030302020204" pitchFamily="66" charset="0"/>
              </a:rPr>
              <a:t>: Why are these the places where settlements thrived?</a:t>
            </a:r>
          </a:p>
        </p:txBody>
      </p:sp>
      <p:sp>
        <p:nvSpPr>
          <p:cNvPr id="14" name="Title 1"/>
          <p:cNvSpPr txBox="1">
            <a:spLocks/>
          </p:cNvSpPr>
          <p:nvPr/>
        </p:nvSpPr>
        <p:spPr>
          <a:xfrm>
            <a:off x="7524328" y="251147"/>
            <a:ext cx="1360983" cy="223304"/>
          </a:xfrm>
          <a:prstGeom prst="rect">
            <a:avLst/>
          </a:prstGeom>
          <a:ln w="28575">
            <a:solidFill>
              <a:srgbClr val="FF0000"/>
            </a:solidFill>
          </a:ln>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Extra Reading  </a:t>
            </a:r>
            <a:endParaRPr lang="en-GB" sz="2000" dirty="0">
              <a:latin typeface="Comic Sans MS" panose="030F0702030302020204" pitchFamily="66" charset="0"/>
            </a:endParaRPr>
          </a:p>
        </p:txBody>
      </p:sp>
    </p:spTree>
    <p:extLst>
      <p:ext uri="{BB962C8B-B14F-4D97-AF65-F5344CB8AC3E}">
        <p14:creationId xmlns:p14="http://schemas.microsoft.com/office/powerpoint/2010/main" val="78240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380" y="476672"/>
            <a:ext cx="8925237" cy="523220"/>
          </a:xfrm>
          <a:prstGeom prst="rect">
            <a:avLst/>
          </a:prstGeom>
          <a:ln w="28575">
            <a:solidFill>
              <a:srgbClr val="FFC000"/>
            </a:solidFill>
          </a:ln>
        </p:spPr>
        <p:txBody>
          <a:bodyPr wrap="square">
            <a:spAutoFit/>
          </a:bodyPr>
          <a:lstStyle/>
          <a:p>
            <a:r>
              <a:rPr lang="en-GB" sz="1400" u="sng" dirty="0">
                <a:latin typeface="Comic Sans MS" panose="030F0702030302020204" pitchFamily="66" charset="0"/>
              </a:rPr>
              <a:t>Learning Objectives:</a:t>
            </a:r>
            <a:r>
              <a:rPr lang="en-GB" sz="1400" dirty="0">
                <a:latin typeface="Comic Sans MS" panose="030F0702030302020204" pitchFamily="66" charset="0"/>
              </a:rPr>
              <a:t> To examine the diffusion of cultural traits resulting from the international movement of workers and tourists and commodities.</a:t>
            </a:r>
          </a:p>
        </p:txBody>
      </p:sp>
      <p:sp>
        <p:nvSpPr>
          <p:cNvPr id="5" name="Title 1"/>
          <p:cNvSpPr txBox="1">
            <a:spLocks/>
          </p:cNvSpPr>
          <p:nvPr/>
        </p:nvSpPr>
        <p:spPr>
          <a:xfrm>
            <a:off x="109381" y="109810"/>
            <a:ext cx="8925237" cy="293113"/>
          </a:xfrm>
          <a:prstGeom prst="rect">
            <a:avLst/>
          </a:prstGeom>
          <a:ln w="28575">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u="sng" dirty="0">
                <a:latin typeface="Comic Sans MS" panose="030F0702030302020204" pitchFamily="66" charset="0"/>
              </a:rPr>
              <a:t>International Tourism</a:t>
            </a:r>
          </a:p>
        </p:txBody>
      </p:sp>
      <p:sp>
        <p:nvSpPr>
          <p:cNvPr id="6" name="Title 1"/>
          <p:cNvSpPr txBox="1">
            <a:spLocks/>
          </p:cNvSpPr>
          <p:nvPr/>
        </p:nvSpPr>
        <p:spPr>
          <a:xfrm>
            <a:off x="6815135" y="1470764"/>
            <a:ext cx="1776548" cy="44660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u="sng" dirty="0">
                <a:latin typeface="Comic Sans MS" panose="030F0702030302020204" pitchFamily="66" charset="0"/>
              </a:rPr>
              <a:t>International Tourism</a:t>
            </a:r>
          </a:p>
        </p:txBody>
      </p:sp>
      <p:sp>
        <p:nvSpPr>
          <p:cNvPr id="7" name="Title 1"/>
          <p:cNvSpPr txBox="1">
            <a:spLocks/>
          </p:cNvSpPr>
          <p:nvPr/>
        </p:nvSpPr>
        <p:spPr>
          <a:xfrm>
            <a:off x="380143" y="1470764"/>
            <a:ext cx="1870332" cy="446608"/>
          </a:xfrm>
          <a:prstGeom prst="rect">
            <a:avLst/>
          </a:prstGeom>
          <a:ln w="28575">
            <a:solidFill>
              <a:srgbClr val="FF0000"/>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u="sng" dirty="0">
                <a:latin typeface="Comic Sans MS" panose="030F0702030302020204" pitchFamily="66" charset="0"/>
              </a:rPr>
              <a:t>International Movement</a:t>
            </a:r>
          </a:p>
        </p:txBody>
      </p:sp>
      <p:sp>
        <p:nvSpPr>
          <p:cNvPr id="8" name="Title 1"/>
          <p:cNvSpPr txBox="1">
            <a:spLocks/>
          </p:cNvSpPr>
          <p:nvPr/>
        </p:nvSpPr>
        <p:spPr>
          <a:xfrm>
            <a:off x="3851920" y="1475305"/>
            <a:ext cx="1776548" cy="44660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100" u="sng" dirty="0">
                <a:latin typeface="Comic Sans MS" panose="030F0702030302020204" pitchFamily="66" charset="0"/>
              </a:rPr>
              <a:t>International Commodities </a:t>
            </a:r>
          </a:p>
        </p:txBody>
      </p:sp>
      <p:cxnSp>
        <p:nvCxnSpPr>
          <p:cNvPr id="10" name="Straight Connector 9"/>
          <p:cNvCxnSpPr/>
          <p:nvPr/>
        </p:nvCxnSpPr>
        <p:spPr>
          <a:xfrm>
            <a:off x="2843808" y="1628800"/>
            <a:ext cx="0" cy="52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72200" y="1475305"/>
            <a:ext cx="0" cy="538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9380" y="2132856"/>
            <a:ext cx="892523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109381" y="1108723"/>
            <a:ext cx="8925237" cy="293113"/>
          </a:xfrm>
          <a:prstGeom prst="rect">
            <a:avLst/>
          </a:prstGeom>
          <a:ln w="28575">
            <a:solidFill>
              <a:srgbClr val="00FF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u="sng" dirty="0">
                <a:latin typeface="Comic Sans MS" panose="030F0702030302020204" pitchFamily="66" charset="0"/>
              </a:rPr>
              <a:t>Demo</a:t>
            </a:r>
            <a:r>
              <a:rPr lang="en-GB" sz="1600" dirty="0">
                <a:latin typeface="Comic Sans MS" panose="030F0702030302020204" pitchFamily="66" charset="0"/>
              </a:rPr>
              <a:t>: Ensure to be able to apply a detailed case study to each of the given areas.</a:t>
            </a:r>
          </a:p>
        </p:txBody>
      </p:sp>
    </p:spTree>
    <p:extLst>
      <p:ext uri="{BB962C8B-B14F-4D97-AF65-F5344CB8AC3E}">
        <p14:creationId xmlns:p14="http://schemas.microsoft.com/office/powerpoint/2010/main" val="10889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3643" y="116632"/>
            <a:ext cx="8912875" cy="43204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The effect of Transnational Manufacturing and services </a:t>
            </a:r>
          </a:p>
        </p:txBody>
      </p:sp>
      <p:graphicFrame>
        <p:nvGraphicFramePr>
          <p:cNvPr id="6" name="Table 5"/>
          <p:cNvGraphicFramePr>
            <a:graphicFrameLocks noGrp="1"/>
          </p:cNvGraphicFramePr>
          <p:nvPr>
            <p:extLst>
              <p:ext uri="{D42A27DB-BD31-4B8C-83A1-F6EECF244321}">
                <p14:modId xmlns:p14="http://schemas.microsoft.com/office/powerpoint/2010/main" val="1706515291"/>
              </p:ext>
            </p:extLst>
          </p:nvPr>
        </p:nvGraphicFramePr>
        <p:xfrm>
          <a:off x="113643" y="1916832"/>
          <a:ext cx="8877922" cy="4824536"/>
        </p:xfrm>
        <a:graphic>
          <a:graphicData uri="http://schemas.openxmlformats.org/drawingml/2006/table">
            <a:tbl>
              <a:tblPr firstRow="1" bandRow="1">
                <a:tableStyleId>{5940675A-B579-460E-94D1-54222C63F5DA}</a:tableStyleId>
              </a:tblPr>
              <a:tblGrid>
                <a:gridCol w="4438961">
                  <a:extLst>
                    <a:ext uri="{9D8B030D-6E8A-4147-A177-3AD203B41FA5}">
                      <a16:colId xmlns:a16="http://schemas.microsoft.com/office/drawing/2014/main" val="20000"/>
                    </a:ext>
                  </a:extLst>
                </a:gridCol>
                <a:gridCol w="4438961">
                  <a:extLst>
                    <a:ext uri="{9D8B030D-6E8A-4147-A177-3AD203B41FA5}">
                      <a16:colId xmlns:a16="http://schemas.microsoft.com/office/drawing/2014/main" val="20001"/>
                    </a:ext>
                  </a:extLst>
                </a:gridCol>
              </a:tblGrid>
              <a:tr h="2315778">
                <a:tc>
                  <a:txBody>
                    <a:bodyPr/>
                    <a:lstStyle/>
                    <a:p>
                      <a:r>
                        <a:rPr lang="en-GB" sz="1400" b="0" dirty="0">
                          <a:latin typeface="Comic Sans MS" panose="030F0702030302020204" pitchFamily="66" charset="0"/>
                        </a:rPr>
                        <a:t>[A01] </a:t>
                      </a:r>
                      <a:r>
                        <a:rPr lang="en-US" sz="1400" b="0" dirty="0">
                          <a:latin typeface="Comic Sans MS" panose="030F0702030302020204" pitchFamily="66" charset="0"/>
                        </a:rPr>
                        <a:t>Describe/State</a:t>
                      </a:r>
                      <a:r>
                        <a:rPr lang="en-US" sz="1400" b="0" baseline="0" dirty="0">
                          <a:latin typeface="Comic Sans MS" panose="030F0702030302020204" pitchFamily="66" charset="0"/>
                        </a:rPr>
                        <a:t>/</a:t>
                      </a:r>
                      <a:r>
                        <a:rPr lang="en-US" sz="1400" b="0" dirty="0">
                          <a:latin typeface="Comic Sans MS" panose="030F0702030302020204" pitchFamily="66" charset="0"/>
                        </a:rPr>
                        <a:t>outline/Identify  Estimate/Determine/Define</a:t>
                      </a:r>
                      <a:endParaRPr lang="en-GB" sz="1400" b="0" dirty="0">
                        <a:latin typeface="Comic Sans MS" panose="030F0702030302020204" pitchFamily="66" charset="0"/>
                      </a:endParaRPr>
                    </a:p>
                  </a:txBody>
                  <a:tcPr/>
                </a:tc>
                <a:tc>
                  <a:txBody>
                    <a:bodyPr/>
                    <a:lstStyle/>
                    <a:p>
                      <a:r>
                        <a:rPr lang="en-GB" sz="1400" b="0" dirty="0">
                          <a:latin typeface="Comic Sans MS" panose="030F0702030302020204" pitchFamily="66" charset="0"/>
                        </a:rPr>
                        <a:t>[A02] </a:t>
                      </a:r>
                      <a:r>
                        <a:rPr lang="en-US" sz="1400" b="0" dirty="0">
                          <a:latin typeface="Comic Sans MS" panose="030F0702030302020204" pitchFamily="66" charset="0"/>
                        </a:rPr>
                        <a:t>Distinguish/Explain/Suggest/Classify/</a:t>
                      </a:r>
                      <a:r>
                        <a:rPr lang="en-GB" sz="1400" b="0" dirty="0">
                          <a:latin typeface="Comic Sans MS" panose="030F0702030302020204" pitchFamily="66" charset="0"/>
                        </a:rPr>
                        <a:t>Analyse </a:t>
                      </a:r>
                    </a:p>
                  </a:txBody>
                  <a:tcPr/>
                </a:tc>
                <a:extLst>
                  <a:ext uri="{0D108BD9-81ED-4DB2-BD59-A6C34878D82A}">
                    <a16:rowId xmlns:a16="http://schemas.microsoft.com/office/drawing/2014/main" val="10000"/>
                  </a:ext>
                </a:extLst>
              </a:tr>
              <a:tr h="2508758">
                <a:tc>
                  <a:txBody>
                    <a:bodyPr/>
                    <a:lstStyle/>
                    <a:p>
                      <a:r>
                        <a:rPr lang="en-GB" sz="1400" b="0" dirty="0">
                          <a:latin typeface="Comic Sans MS" panose="030F0702030302020204" pitchFamily="66" charset="0"/>
                        </a:rPr>
                        <a:t>[A03] </a:t>
                      </a:r>
                      <a:r>
                        <a:rPr lang="en-US" sz="1400" b="0" dirty="0">
                          <a:latin typeface="Comic Sans MS" panose="030F0702030302020204" pitchFamily="66" charset="0"/>
                        </a:rPr>
                        <a:t>Compare and contrast/Evaluate/To</a:t>
                      </a:r>
                      <a:r>
                        <a:rPr lang="en-US" sz="1400" b="0" baseline="0" dirty="0">
                          <a:latin typeface="Comic Sans MS" panose="030F0702030302020204" pitchFamily="66" charset="0"/>
                        </a:rPr>
                        <a:t> what extent/</a:t>
                      </a:r>
                      <a:r>
                        <a:rPr lang="en-US" sz="1400" b="0" dirty="0">
                          <a:latin typeface="Comic Sans MS" panose="030F0702030302020204" pitchFamily="66" charset="0"/>
                        </a:rPr>
                        <a:t>Justify</a:t>
                      </a:r>
                      <a:r>
                        <a:rPr lang="en-US" sz="1400" b="0" baseline="0" dirty="0">
                          <a:latin typeface="Comic Sans MS" panose="030F0702030302020204" pitchFamily="66" charset="0"/>
                        </a:rPr>
                        <a:t>/</a:t>
                      </a:r>
                      <a:r>
                        <a:rPr lang="en-US" sz="1400" b="0" dirty="0">
                          <a:latin typeface="Comic Sans MS" panose="030F0702030302020204" pitchFamily="66" charset="0"/>
                        </a:rPr>
                        <a:t>Examine/Contrast/Discuss/Compare</a:t>
                      </a:r>
                      <a:endParaRPr lang="en-GB" sz="1400" b="0" dirty="0">
                        <a:latin typeface="Comic Sans MS" panose="030F0702030302020204" pitchFamily="66" charset="0"/>
                      </a:endParaRPr>
                    </a:p>
                  </a:txBody>
                  <a:tcPr/>
                </a:tc>
                <a:tc>
                  <a:txBody>
                    <a:bodyPr/>
                    <a:lstStyle/>
                    <a:p>
                      <a:r>
                        <a:rPr lang="en-GB" sz="1400" b="0" dirty="0">
                          <a:latin typeface="Comic Sans MS" panose="030F0702030302020204" pitchFamily="66" charset="0"/>
                        </a:rPr>
                        <a:t>[A04] </a:t>
                      </a:r>
                      <a:r>
                        <a:rPr lang="en-US" sz="1400" b="0" dirty="0">
                          <a:latin typeface="Comic Sans MS" panose="030F0702030302020204" pitchFamily="66" charset="0"/>
                        </a:rPr>
                        <a:t>Construct/Draw/Label/Annotate </a:t>
                      </a:r>
                      <a:endParaRPr lang="en-GB" sz="1400" b="0" dirty="0">
                        <a:latin typeface="Comic Sans MS" panose="030F0702030302020204" pitchFamily="66" charset="0"/>
                      </a:endParaRPr>
                    </a:p>
                  </a:txBody>
                  <a:tcPr/>
                </a:tc>
                <a:extLst>
                  <a:ext uri="{0D108BD9-81ED-4DB2-BD59-A6C34878D82A}">
                    <a16:rowId xmlns:a16="http://schemas.microsoft.com/office/drawing/2014/main" val="10001"/>
                  </a:ext>
                </a:extLst>
              </a:tr>
            </a:tbl>
          </a:graphicData>
        </a:graphic>
      </p:graphicFrame>
      <p:sp>
        <p:nvSpPr>
          <p:cNvPr id="7" name="Title 1"/>
          <p:cNvSpPr txBox="1">
            <a:spLocks/>
          </p:cNvSpPr>
          <p:nvPr/>
        </p:nvSpPr>
        <p:spPr>
          <a:xfrm>
            <a:off x="113643" y="635546"/>
            <a:ext cx="8912875" cy="1152128"/>
          </a:xfrm>
          <a:prstGeom prst="rect">
            <a:avLst/>
          </a:prstGeom>
          <a:ln w="28575">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u="sng" dirty="0">
                <a:latin typeface="Comic Sans MS" panose="030F0702030302020204" pitchFamily="66" charset="0"/>
              </a:rPr>
              <a:t>Learning Objective </a:t>
            </a:r>
            <a:r>
              <a:rPr lang="en-GB" sz="1800" dirty="0">
                <a:latin typeface="Comic Sans MS" panose="030F0702030302020204" pitchFamily="66" charset="0"/>
              </a:rPr>
              <a:t>: Describe cultural traits in terms of language, customs, beliefs, dress, images, music, food and technology.  To examine the diffusion of cultural traits resulting from the international movement of workers and tourists and commodities.</a:t>
            </a:r>
          </a:p>
        </p:txBody>
      </p:sp>
    </p:spTree>
    <p:extLst>
      <p:ext uri="{BB962C8B-B14F-4D97-AF65-F5344CB8AC3E}">
        <p14:creationId xmlns:p14="http://schemas.microsoft.com/office/powerpoint/2010/main" val="311587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18F3EC-3A81-C64C-825A-5605DB282755}"/>
              </a:ext>
            </a:extLst>
          </p:cNvPr>
          <p:cNvPicPr>
            <a:picLocks noChangeAspect="1"/>
          </p:cNvPicPr>
          <p:nvPr/>
        </p:nvPicPr>
        <p:blipFill rotWithShape="1">
          <a:blip r:embed="rId2"/>
          <a:srcRect l="2353" t="2750" r="2353" b="1701"/>
          <a:stretch/>
        </p:blipFill>
        <p:spPr>
          <a:xfrm>
            <a:off x="179512" y="116632"/>
            <a:ext cx="6294203" cy="6364139"/>
          </a:xfrm>
          <a:prstGeom prst="rect">
            <a:avLst/>
          </a:prstGeom>
          <a:ln w="28575">
            <a:solidFill>
              <a:srgbClr val="7030A0"/>
            </a:solidFill>
          </a:ln>
        </p:spPr>
      </p:pic>
    </p:spTree>
    <p:extLst>
      <p:ext uri="{BB962C8B-B14F-4D97-AF65-F5344CB8AC3E}">
        <p14:creationId xmlns:p14="http://schemas.microsoft.com/office/powerpoint/2010/main" val="424010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DB18A4-3DE0-AF4B-982F-AD5B59200195}"/>
              </a:ext>
            </a:extLst>
          </p:cNvPr>
          <p:cNvSpPr txBox="1">
            <a:spLocks noChangeArrowheads="1"/>
          </p:cNvSpPr>
          <p:nvPr/>
        </p:nvSpPr>
        <p:spPr>
          <a:xfrm>
            <a:off x="135632" y="116632"/>
            <a:ext cx="8900864" cy="504056"/>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dirty="0">
                <a:latin typeface="Comic Sans MS" panose="030F0702030302020204" pitchFamily="66" charset="0"/>
              </a:rPr>
              <a:t>Changing Identities and Culture</a:t>
            </a:r>
          </a:p>
        </p:txBody>
      </p:sp>
      <p:pic>
        <p:nvPicPr>
          <p:cNvPr id="8" name="Picture 7">
            <a:extLst>
              <a:ext uri="{FF2B5EF4-FFF2-40B4-BE49-F238E27FC236}">
                <a16:creationId xmlns:a16="http://schemas.microsoft.com/office/drawing/2014/main" id="{30B88F95-4738-7846-9196-0B7DA08A8F5E}"/>
              </a:ext>
            </a:extLst>
          </p:cNvPr>
          <p:cNvPicPr>
            <a:picLocks noChangeAspect="1"/>
          </p:cNvPicPr>
          <p:nvPr/>
        </p:nvPicPr>
        <p:blipFill rotWithShape="1">
          <a:blip r:embed="rId2"/>
          <a:srcRect l="2353" t="2750" r="2353" b="1701"/>
          <a:stretch/>
        </p:blipFill>
        <p:spPr>
          <a:xfrm>
            <a:off x="160800" y="2136304"/>
            <a:ext cx="4436368" cy="4485661"/>
          </a:xfrm>
          <a:prstGeom prst="rect">
            <a:avLst/>
          </a:prstGeom>
          <a:ln w="28575">
            <a:solidFill>
              <a:srgbClr val="7030A0"/>
            </a:solidFill>
          </a:ln>
        </p:spPr>
      </p:pic>
      <p:sp>
        <p:nvSpPr>
          <p:cNvPr id="9" name="Rectangle 2">
            <a:extLst>
              <a:ext uri="{FF2B5EF4-FFF2-40B4-BE49-F238E27FC236}">
                <a16:creationId xmlns:a16="http://schemas.microsoft.com/office/drawing/2014/main" id="{CAB65E64-1863-E14B-A343-48FCEB180519}"/>
              </a:ext>
            </a:extLst>
          </p:cNvPr>
          <p:cNvSpPr txBox="1">
            <a:spLocks noChangeArrowheads="1"/>
          </p:cNvSpPr>
          <p:nvPr/>
        </p:nvSpPr>
        <p:spPr>
          <a:xfrm>
            <a:off x="4716016" y="2136304"/>
            <a:ext cx="4320480" cy="1724744"/>
          </a:xfrm>
          <a:prstGeom prst="rect">
            <a:avLst/>
          </a:prstGeom>
          <a:ln w="28575">
            <a:solidFill>
              <a:srgbClr val="00FA00"/>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u="sng" dirty="0">
                <a:latin typeface="Comic Sans MS" panose="030F0702030302020204" pitchFamily="66" charset="0"/>
              </a:rPr>
              <a:t>Starter</a:t>
            </a:r>
            <a:r>
              <a:rPr lang="en-US" sz="2400" dirty="0">
                <a:latin typeface="Comic Sans MS" panose="030F0702030302020204" pitchFamily="66" charset="0"/>
              </a:rPr>
              <a:t>: Read the Sheet and decide which of the definitions is most appropriate for you. Ensure to be able to justify your answer. </a:t>
            </a:r>
          </a:p>
        </p:txBody>
      </p:sp>
      <p:pic>
        <p:nvPicPr>
          <p:cNvPr id="10" name="Picture 2">
            <a:extLst>
              <a:ext uri="{FF2B5EF4-FFF2-40B4-BE49-F238E27FC236}">
                <a16:creationId xmlns:a16="http://schemas.microsoft.com/office/drawing/2014/main" id="{F361691C-AC30-E84C-AEB6-87313521D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572" y="692696"/>
            <a:ext cx="7198924" cy="1371600"/>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Title 1">
            <a:extLst>
              <a:ext uri="{FF2B5EF4-FFF2-40B4-BE49-F238E27FC236}">
                <a16:creationId xmlns:a16="http://schemas.microsoft.com/office/drawing/2014/main" id="{FF0CFA79-6CB8-3842-8688-E6DCA731A291}"/>
              </a:ext>
            </a:extLst>
          </p:cNvPr>
          <p:cNvSpPr txBox="1">
            <a:spLocks/>
          </p:cNvSpPr>
          <p:nvPr/>
        </p:nvSpPr>
        <p:spPr>
          <a:xfrm>
            <a:off x="128282" y="692696"/>
            <a:ext cx="1582299" cy="1371600"/>
          </a:xfrm>
          <a:prstGeom prst="rect">
            <a:avLst/>
          </a:prstGeom>
          <a:ln w="28575">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u="sng" dirty="0">
                <a:latin typeface="Comic Sans MS" panose="030F0702030302020204" pitchFamily="66" charset="0"/>
              </a:rPr>
              <a:t>Learning Objective:</a:t>
            </a:r>
            <a:endParaRPr lang="en-GB" sz="2200" dirty="0">
              <a:latin typeface="Comic Sans MS" panose="030F0702030302020204" pitchFamily="66" charset="0"/>
            </a:endParaRPr>
          </a:p>
        </p:txBody>
      </p:sp>
      <p:sp>
        <p:nvSpPr>
          <p:cNvPr id="113" name="Rectangle 2">
            <a:extLst>
              <a:ext uri="{FF2B5EF4-FFF2-40B4-BE49-F238E27FC236}">
                <a16:creationId xmlns:a16="http://schemas.microsoft.com/office/drawing/2014/main" id="{8BECE9D6-BAED-0844-81C6-47F15957EB71}"/>
              </a:ext>
            </a:extLst>
          </p:cNvPr>
          <p:cNvSpPr txBox="1">
            <a:spLocks noChangeArrowheads="1"/>
          </p:cNvSpPr>
          <p:nvPr/>
        </p:nvSpPr>
        <p:spPr>
          <a:xfrm>
            <a:off x="4735040" y="3950192"/>
            <a:ext cx="4320480" cy="1724744"/>
          </a:xfrm>
          <a:prstGeom prst="rect">
            <a:avLst/>
          </a:prstGeom>
          <a:ln w="28575">
            <a:solidFill>
              <a:srgbClr val="7030A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u="sng" dirty="0">
                <a:latin typeface="Comic Sans MS" panose="030F0702030302020204" pitchFamily="66" charset="0"/>
              </a:rPr>
              <a:t>Past Exam Question</a:t>
            </a:r>
            <a:r>
              <a:rPr lang="en-US" sz="2400" dirty="0">
                <a:latin typeface="Comic Sans MS" panose="030F0702030302020204" pitchFamily="66" charset="0"/>
              </a:rPr>
              <a:t>:</a:t>
            </a:r>
          </a:p>
          <a:p>
            <a:pPr algn="l"/>
            <a:r>
              <a:rPr lang="en-US" sz="2400" dirty="0">
                <a:latin typeface="Comic Sans MS" panose="030F0702030302020204" pitchFamily="66" charset="0"/>
              </a:rPr>
              <a:t>To what extent does global culture exist? Discuss this statement.</a:t>
            </a:r>
          </a:p>
        </p:txBody>
      </p:sp>
    </p:spTree>
    <p:extLst>
      <p:ext uri="{BB962C8B-B14F-4D97-AF65-F5344CB8AC3E}">
        <p14:creationId xmlns:p14="http://schemas.microsoft.com/office/powerpoint/2010/main" val="126471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381" y="109810"/>
            <a:ext cx="8925237" cy="44660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Cultural diffusion: the process</a:t>
            </a:r>
          </a:p>
        </p:txBody>
      </p:sp>
      <p:sp>
        <p:nvSpPr>
          <p:cNvPr id="5" name="AutoShape 2" descr="http://upload.wikimedia.org/wikipedia/commons/c/cd/Environmntal_Kuznets_Curv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itle 1"/>
          <p:cNvSpPr txBox="1">
            <a:spLocks/>
          </p:cNvSpPr>
          <p:nvPr/>
        </p:nvSpPr>
        <p:spPr>
          <a:xfrm>
            <a:off x="109380" y="2132856"/>
            <a:ext cx="8925238" cy="648072"/>
          </a:xfrm>
          <a:prstGeom prst="rect">
            <a:avLst/>
          </a:prstGeom>
          <a:ln w="28575">
            <a:solidFill>
              <a:srgbClr val="00FF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u="sng" dirty="0">
                <a:latin typeface="Comic Sans MS" panose="030F0702030302020204" pitchFamily="66" charset="0"/>
              </a:rPr>
              <a:t>Starter</a:t>
            </a:r>
            <a:r>
              <a:rPr lang="en-GB" sz="2000" dirty="0">
                <a:latin typeface="Comic Sans MS" panose="030F0702030302020204" pitchFamily="66" charset="0"/>
              </a:rPr>
              <a:t>: What is Culture?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670" y="662900"/>
            <a:ext cx="7198924" cy="1371600"/>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4" name="Title 1"/>
          <p:cNvSpPr txBox="1">
            <a:spLocks/>
          </p:cNvSpPr>
          <p:nvPr/>
        </p:nvSpPr>
        <p:spPr>
          <a:xfrm>
            <a:off x="109380" y="662900"/>
            <a:ext cx="1582299" cy="1371600"/>
          </a:xfrm>
          <a:prstGeom prst="rect">
            <a:avLst/>
          </a:prstGeom>
          <a:ln w="28575">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u="sng" dirty="0">
                <a:latin typeface="Comic Sans MS" panose="030F0702030302020204" pitchFamily="66" charset="0"/>
              </a:rPr>
              <a:t>Learning Objective:</a:t>
            </a:r>
            <a:endParaRPr lang="en-GB" sz="2200" dirty="0">
              <a:latin typeface="Comic Sans MS" panose="030F0702030302020204" pitchFamily="66" charset="0"/>
            </a:endParaRPr>
          </a:p>
        </p:txBody>
      </p:sp>
      <p:sp>
        <p:nvSpPr>
          <p:cNvPr id="18" name="Title 1"/>
          <p:cNvSpPr txBox="1">
            <a:spLocks/>
          </p:cNvSpPr>
          <p:nvPr/>
        </p:nvSpPr>
        <p:spPr>
          <a:xfrm>
            <a:off x="155575" y="6381328"/>
            <a:ext cx="3552329" cy="416806"/>
          </a:xfrm>
          <a:prstGeom prst="rect">
            <a:avLst/>
          </a:prstGeom>
          <a:ln w="28575">
            <a:solidFill>
              <a:srgbClr val="7030A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u="sng" dirty="0">
                <a:latin typeface="Comic Sans MS" panose="030F0702030302020204" pitchFamily="66" charset="0"/>
              </a:rPr>
              <a:t>Kwast’s model of culture</a:t>
            </a:r>
            <a:endParaRPr lang="en-GB" sz="1800" dirty="0">
              <a:latin typeface="Comic Sans MS" panose="030F0702030302020204" pitchFamily="66" charset="0"/>
            </a:endParaRPr>
          </a:p>
        </p:txBody>
      </p:sp>
      <p:sp>
        <p:nvSpPr>
          <p:cNvPr id="19" name="Title 1"/>
          <p:cNvSpPr txBox="1">
            <a:spLocks/>
          </p:cNvSpPr>
          <p:nvPr/>
        </p:nvSpPr>
        <p:spPr>
          <a:xfrm>
            <a:off x="3851920" y="2932766"/>
            <a:ext cx="5165674" cy="1144306"/>
          </a:xfrm>
          <a:prstGeom prst="rect">
            <a:avLst/>
          </a:prstGeom>
          <a:ln w="2857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t"/>
            <a:r>
              <a:rPr lang="en-GB" sz="1800" u="sng" dirty="0">
                <a:solidFill>
                  <a:srgbClr val="060606"/>
                </a:solidFill>
                <a:latin typeface="Comic Sans MS" panose="030F0702030302020204" pitchFamily="66" charset="0"/>
              </a:rPr>
              <a:t>Culture</a:t>
            </a:r>
            <a:r>
              <a:rPr lang="en-GB" sz="1800" dirty="0">
                <a:solidFill>
                  <a:srgbClr val="060606"/>
                </a:solidFill>
                <a:latin typeface="Comic Sans MS" panose="030F0702030302020204" pitchFamily="66" charset="0"/>
              </a:rPr>
              <a:t>: the total of the inherited ideas, beliefs, values and knowledge which constitute the shared basis of social action.</a:t>
            </a:r>
          </a:p>
        </p:txBody>
      </p:sp>
      <p:sp>
        <p:nvSpPr>
          <p:cNvPr id="15" name="AutoShape 4" descr="http://home.snu.edu/~hculbert/kwastani.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descr="C:\Users\Martin Roberts\Desktop\kwastan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468" y="3043973"/>
            <a:ext cx="3202404" cy="313835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51920" y="4221088"/>
            <a:ext cx="5165674" cy="2585323"/>
          </a:xfrm>
          <a:prstGeom prst="rect">
            <a:avLst/>
          </a:prstGeom>
          <a:ln w="28575">
            <a:solidFill>
              <a:srgbClr val="7030A0"/>
            </a:solidFill>
          </a:ln>
        </p:spPr>
        <p:txBody>
          <a:bodyPr wrap="square">
            <a:spAutoFit/>
          </a:bodyPr>
          <a:lstStyle/>
          <a:p>
            <a:r>
              <a:rPr lang="en-GB" dirty="0">
                <a:latin typeface="Comic Sans MS" panose="030F0702030302020204" pitchFamily="66" charset="0"/>
              </a:rPr>
              <a:t>"Values in a culture are not selected arbitrarily, but invariably reflect an underlying system of beliefs. . .</a:t>
            </a:r>
            <a:br>
              <a:rPr lang="en-GB" dirty="0">
                <a:latin typeface="Comic Sans MS" panose="030F0702030302020204" pitchFamily="66" charset="0"/>
              </a:rPr>
            </a:br>
            <a:r>
              <a:rPr lang="en-GB" dirty="0">
                <a:latin typeface="Comic Sans MS" panose="030F0702030302020204" pitchFamily="66" charset="0"/>
              </a:rPr>
              <a:t>"At the very heart of any culture is its world view. . . Sometimes people who share the gospel cross-culturally fail to take the problem of world view into account and are therefore disappointed by the lack of genuine change their efforts produce."</a:t>
            </a:r>
          </a:p>
        </p:txBody>
      </p:sp>
      <p:sp>
        <p:nvSpPr>
          <p:cNvPr id="2" name="TextBox 1">
            <a:extLst>
              <a:ext uri="{FF2B5EF4-FFF2-40B4-BE49-F238E27FC236}">
                <a16:creationId xmlns:a16="http://schemas.microsoft.com/office/drawing/2014/main" id="{75EE1706-3BE7-4743-A702-15BD8BD71B10}"/>
              </a:ext>
            </a:extLst>
          </p:cNvPr>
          <p:cNvSpPr txBox="1"/>
          <p:nvPr/>
        </p:nvSpPr>
        <p:spPr>
          <a:xfrm>
            <a:off x="8930244" y="7042068"/>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5862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500" fill="hold"/>
                                        <p:tgtEl>
                                          <p:spTgt spid="1031"/>
                                        </p:tgtEl>
                                        <p:attrNameLst>
                                          <p:attrName>ppt_x</p:attrName>
                                        </p:attrNameLst>
                                      </p:cBhvr>
                                      <p:tavLst>
                                        <p:tav tm="0">
                                          <p:val>
                                            <p:strVal val="#ppt_x"/>
                                          </p:val>
                                        </p:tav>
                                        <p:tav tm="100000">
                                          <p:val>
                                            <p:strVal val="#ppt_x"/>
                                          </p:val>
                                        </p:tav>
                                      </p:tavLst>
                                    </p:anim>
                                    <p:anim calcmode="lin" valueType="num">
                                      <p:cBhvr additive="base">
                                        <p:cTn id="18" dur="500" fill="hold"/>
                                        <p:tgtEl>
                                          <p:spTgt spid="10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400789"/>
              </p:ext>
            </p:extLst>
          </p:nvPr>
        </p:nvGraphicFramePr>
        <p:xfrm>
          <a:off x="129529" y="1856268"/>
          <a:ext cx="8905288" cy="6063516"/>
        </p:xfrm>
        <a:graphic>
          <a:graphicData uri="http://schemas.openxmlformats.org/drawingml/2006/table">
            <a:tbl>
              <a:tblPr/>
              <a:tblGrid>
                <a:gridCol w="4452644">
                  <a:extLst>
                    <a:ext uri="{9D8B030D-6E8A-4147-A177-3AD203B41FA5}">
                      <a16:colId xmlns:a16="http://schemas.microsoft.com/office/drawing/2014/main" val="20000"/>
                    </a:ext>
                  </a:extLst>
                </a:gridCol>
                <a:gridCol w="4452644">
                  <a:extLst>
                    <a:ext uri="{9D8B030D-6E8A-4147-A177-3AD203B41FA5}">
                      <a16:colId xmlns:a16="http://schemas.microsoft.com/office/drawing/2014/main" val="20001"/>
                    </a:ext>
                  </a:extLst>
                </a:gridCol>
              </a:tblGrid>
              <a:tr h="4525963">
                <a:tc>
                  <a:txBody>
                    <a:bodyPr/>
                    <a:lstStyle/>
                    <a:p>
                      <a:pPr algn="l" fontAlgn="t">
                        <a:buFont typeface="Arial"/>
                        <a:buChar char="•"/>
                      </a:pPr>
                      <a:r>
                        <a:rPr lang="en-GB" sz="1500" b="1" dirty="0">
                          <a:solidFill>
                            <a:srgbClr val="060606"/>
                          </a:solidFill>
                          <a:effectLst/>
                          <a:latin typeface="Comic Sans MS" panose="030F0702030302020204" pitchFamily="66" charset="0"/>
                        </a:rPr>
                        <a:t>Culture:</a:t>
                      </a:r>
                      <a:r>
                        <a:rPr lang="en-GB" sz="1500" dirty="0">
                          <a:solidFill>
                            <a:srgbClr val="060606"/>
                          </a:solidFill>
                          <a:effectLst/>
                          <a:latin typeface="Comic Sans MS" panose="030F0702030302020204" pitchFamily="66" charset="0"/>
                        </a:rPr>
                        <a:t> the total of the inherited ideas, beliefs, values and knowledge which constitute the shared basis of social action.</a:t>
                      </a:r>
                    </a:p>
                    <a:p>
                      <a:pPr algn="l" fontAlgn="t">
                        <a:buFont typeface="Arial"/>
                        <a:buChar char="•"/>
                      </a:pPr>
                      <a:r>
                        <a:rPr lang="en-GB" sz="1500" b="1" dirty="0">
                          <a:solidFill>
                            <a:srgbClr val="060606"/>
                          </a:solidFill>
                          <a:effectLst/>
                          <a:latin typeface="Comic Sans MS" panose="030F0702030302020204" pitchFamily="66" charset="0"/>
                        </a:rPr>
                        <a:t>Cultural traits:</a:t>
                      </a:r>
                      <a:r>
                        <a:rPr lang="en-GB" sz="1500" dirty="0">
                          <a:solidFill>
                            <a:srgbClr val="060606"/>
                          </a:solidFill>
                          <a:effectLst/>
                          <a:latin typeface="Comic Sans MS" panose="030F0702030302020204" pitchFamily="66" charset="0"/>
                        </a:rPr>
                        <a:t> individual components of a cultural complex which may be divided into three categories: sociological, ideological and technological.</a:t>
                      </a:r>
                    </a:p>
                    <a:p>
                      <a:pPr algn="l" fontAlgn="t">
                        <a:buFont typeface="Arial"/>
                        <a:buChar char="•"/>
                      </a:pPr>
                      <a:r>
                        <a:rPr lang="en-GB" sz="1500" b="1" dirty="0">
                          <a:solidFill>
                            <a:srgbClr val="060606"/>
                          </a:solidFill>
                          <a:effectLst/>
                          <a:latin typeface="Comic Sans MS" panose="030F0702030302020204" pitchFamily="66" charset="0"/>
                        </a:rPr>
                        <a:t>Cultural hearth:</a:t>
                      </a:r>
                      <a:r>
                        <a:rPr lang="en-GB" sz="1500" dirty="0">
                          <a:solidFill>
                            <a:srgbClr val="060606"/>
                          </a:solidFill>
                          <a:effectLst/>
                          <a:latin typeface="Comic Sans MS" panose="030F0702030302020204" pitchFamily="66" charset="0"/>
                        </a:rPr>
                        <a:t> an area that is or has been a rich source of cultural traits.</a:t>
                      </a:r>
                    </a:p>
                    <a:p>
                      <a:pPr algn="l" fontAlgn="t">
                        <a:buFont typeface="Arial"/>
                        <a:buChar char="•"/>
                      </a:pPr>
                      <a:r>
                        <a:rPr lang="en-GB" sz="1500" b="1" dirty="0">
                          <a:solidFill>
                            <a:srgbClr val="060606"/>
                          </a:solidFill>
                          <a:effectLst/>
                          <a:latin typeface="Comic Sans MS" panose="030F0702030302020204" pitchFamily="66" charset="0"/>
                        </a:rPr>
                        <a:t>Cultural hybridity:</a:t>
                      </a:r>
                      <a:r>
                        <a:rPr lang="en-GB" sz="1500" dirty="0">
                          <a:solidFill>
                            <a:srgbClr val="060606"/>
                          </a:solidFill>
                          <a:effectLst/>
                          <a:latin typeface="Comic Sans MS" panose="030F0702030302020204" pitchFamily="66" charset="0"/>
                        </a:rPr>
                        <a:t> the extent to which cultures are intermixed.</a:t>
                      </a:r>
                    </a:p>
                    <a:p>
                      <a:pPr algn="l" fontAlgn="t">
                        <a:buFont typeface="Arial"/>
                        <a:buChar char="•"/>
                      </a:pPr>
                      <a:r>
                        <a:rPr lang="en-GB" sz="1500" b="1" dirty="0">
                          <a:solidFill>
                            <a:srgbClr val="060606"/>
                          </a:solidFill>
                          <a:effectLst/>
                          <a:latin typeface="Comic Sans MS" panose="030F0702030302020204" pitchFamily="66" charset="0"/>
                        </a:rPr>
                        <a:t>Official language:</a:t>
                      </a:r>
                      <a:r>
                        <a:rPr lang="en-GB" sz="1500" dirty="0">
                          <a:solidFill>
                            <a:srgbClr val="060606"/>
                          </a:solidFill>
                          <a:effectLst/>
                          <a:latin typeface="Comic Sans MS" panose="030F0702030302020204" pitchFamily="66" charset="0"/>
                        </a:rPr>
                        <a:t> the language of a country, region or institution that is embedded in law.</a:t>
                      </a:r>
                    </a:p>
                    <a:p>
                      <a:pPr algn="l" fontAlgn="t">
                        <a:buFont typeface="Arial"/>
                        <a:buChar char="•"/>
                      </a:pPr>
                      <a:r>
                        <a:rPr lang="en-GB" sz="1500" b="1" dirty="0">
                          <a:solidFill>
                            <a:srgbClr val="060606"/>
                          </a:solidFill>
                          <a:effectLst/>
                          <a:latin typeface="Comic Sans MS" panose="030F0702030302020204" pitchFamily="66" charset="0"/>
                        </a:rPr>
                        <a:t>Bilingual country:</a:t>
                      </a:r>
                      <a:r>
                        <a:rPr lang="en-GB" sz="1500" dirty="0">
                          <a:solidFill>
                            <a:srgbClr val="060606"/>
                          </a:solidFill>
                          <a:effectLst/>
                          <a:latin typeface="Comic Sans MS" panose="030F0702030302020204" pitchFamily="66" charset="0"/>
                        </a:rPr>
                        <a:t> a country in which two languages are commonly spoken.</a:t>
                      </a:r>
                    </a:p>
                    <a:p>
                      <a:r>
                        <a:rPr lang="en-GB" sz="1500" b="1" dirty="0">
                          <a:solidFill>
                            <a:srgbClr val="060606"/>
                          </a:solidFill>
                          <a:effectLst/>
                          <a:latin typeface="Comic Sans MS" panose="030F0902030302020204" pitchFamily="66" charset="0"/>
                        </a:rPr>
                        <a:t>Ethnicity-</a:t>
                      </a:r>
                      <a:r>
                        <a:rPr lang="en" sz="1500" b="0" i="0" kern="1200" dirty="0">
                          <a:solidFill>
                            <a:schemeClr val="tx1"/>
                          </a:solidFill>
                          <a:effectLst/>
                          <a:latin typeface="Comic Sans MS" panose="030F0902030302020204" pitchFamily="66" charset="0"/>
                          <a:ea typeface="+mn-ea"/>
                          <a:cs typeface="+mn-cs"/>
                        </a:rPr>
                        <a:t>the fact or state of belonging to a social group that has a common national or cultural tradition.</a:t>
                      </a:r>
                    </a:p>
                    <a:p>
                      <a:r>
                        <a:rPr lang="de-DE" sz="1500" b="1" i="0" kern="1200" dirty="0">
                          <a:solidFill>
                            <a:schemeClr val="tx1"/>
                          </a:solidFill>
                          <a:effectLst/>
                          <a:latin typeface="Comic Sans MS" panose="030F0902030302020204" pitchFamily="66" charset="0"/>
                          <a:ea typeface="+mn-ea"/>
                          <a:cs typeface="+mn-cs"/>
                        </a:rPr>
                        <a:t>Identity</a:t>
                      </a:r>
                      <a:r>
                        <a:rPr lang="en" sz="1500" b="0" i="0" kern="1200" dirty="0">
                          <a:solidFill>
                            <a:schemeClr val="tx1"/>
                          </a:solidFill>
                          <a:effectLst/>
                          <a:latin typeface="Comic Sans MS" panose="030F0902030302020204" pitchFamily="66" charset="0"/>
                          <a:ea typeface="+mn-ea"/>
                          <a:cs typeface="+mn-cs"/>
                        </a:rPr>
                        <a:t>- Who you are, the way you think about yourself, the way you are viewed by the world and the characteristics.</a:t>
                      </a:r>
                      <a:br>
                        <a:rPr lang="en" sz="1800" b="0" i="0" kern="1200" dirty="0">
                          <a:solidFill>
                            <a:schemeClr val="tx1"/>
                          </a:solidFill>
                          <a:effectLst/>
                          <a:latin typeface="+mn-lt"/>
                          <a:ea typeface="+mn-ea"/>
                          <a:cs typeface="+mn-cs"/>
                        </a:rPr>
                      </a:br>
                      <a:endParaRPr lang="en" sz="1800" b="0" i="0" kern="1200" dirty="0">
                        <a:solidFill>
                          <a:schemeClr val="tx1"/>
                        </a:solidFill>
                        <a:effectLst/>
                        <a:latin typeface="+mn-lt"/>
                        <a:ea typeface="+mn-ea"/>
                        <a:cs typeface="+mn-cs"/>
                      </a:endParaRPr>
                    </a:p>
                    <a:p>
                      <a:r>
                        <a:rPr lang="en" sz="1500" b="0" i="0" kern="1200" dirty="0">
                          <a:solidFill>
                            <a:schemeClr val="tx1"/>
                          </a:solidFill>
                          <a:effectLst/>
                          <a:latin typeface="Comic Sans MS" panose="030F0902030302020204" pitchFamily="66" charset="0"/>
                          <a:ea typeface="+mn-ea"/>
                          <a:cs typeface="+mn-cs"/>
                        </a:rPr>
                        <a:t> </a:t>
                      </a:r>
                    </a:p>
                    <a:p>
                      <a:br>
                        <a:rPr lang="en" sz="1500" b="0" i="0" kern="1200" dirty="0">
                          <a:solidFill>
                            <a:schemeClr val="tx1"/>
                          </a:solidFill>
                          <a:effectLst/>
                          <a:latin typeface="+mn-lt"/>
                          <a:ea typeface="+mn-ea"/>
                          <a:cs typeface="+mn-cs"/>
                        </a:rPr>
                      </a:br>
                      <a:br>
                        <a:rPr lang="en-GB" sz="1500" dirty="0">
                          <a:solidFill>
                            <a:srgbClr val="060606"/>
                          </a:solidFill>
                          <a:effectLst/>
                          <a:latin typeface="Comic Sans MS" panose="030F0702030302020204" pitchFamily="66" charset="0"/>
                        </a:rPr>
                      </a:br>
                      <a:endParaRPr lang="en-GB" sz="1500" dirty="0">
                        <a:solidFill>
                          <a:srgbClr val="060606"/>
                        </a:solidFill>
                        <a:effectLst/>
                        <a:latin typeface="Comic Sans MS" panose="030F0702030302020204" pitchFamily="66" charset="0"/>
                      </a:endParaRPr>
                    </a:p>
                  </a:txBody>
                  <a:tcPr marL="115931" marR="115931" marT="37098" marB="37098">
                    <a:lnL>
                      <a:noFill/>
                    </a:lnL>
                    <a:lnR>
                      <a:noFill/>
                    </a:lnR>
                    <a:lnT>
                      <a:noFill/>
                    </a:lnT>
                    <a:lnB>
                      <a:noFill/>
                    </a:lnB>
                  </a:tcPr>
                </a:tc>
                <a:tc>
                  <a:txBody>
                    <a:bodyPr/>
                    <a:lstStyle/>
                    <a:p>
                      <a:pPr algn="l" fontAlgn="t">
                        <a:buFont typeface="Arial"/>
                        <a:buChar char="•"/>
                      </a:pPr>
                      <a:r>
                        <a:rPr lang="en-GB" sz="1500" b="1" dirty="0">
                          <a:solidFill>
                            <a:srgbClr val="060606"/>
                          </a:solidFill>
                          <a:effectLst/>
                          <a:latin typeface="Comic Sans MS" panose="030F0702030302020204" pitchFamily="66" charset="0"/>
                        </a:rPr>
                        <a:t>Separatist movements</a:t>
                      </a:r>
                      <a:r>
                        <a:rPr lang="en-GB" sz="1500" dirty="0">
                          <a:solidFill>
                            <a:srgbClr val="060606"/>
                          </a:solidFill>
                          <a:effectLst/>
                          <a:latin typeface="Comic Sans MS" panose="030F0702030302020204" pitchFamily="66" charset="0"/>
                        </a:rPr>
                        <a:t>: political parties or other organisations which believe that their region should separate from its current country to form a new country.</a:t>
                      </a:r>
                    </a:p>
                    <a:p>
                      <a:pPr algn="l" fontAlgn="t">
                        <a:buFont typeface="Arial"/>
                        <a:buChar char="•"/>
                      </a:pPr>
                      <a:r>
                        <a:rPr lang="en-GB" sz="1500" b="1" dirty="0">
                          <a:solidFill>
                            <a:srgbClr val="060606"/>
                          </a:solidFill>
                          <a:effectLst/>
                          <a:latin typeface="Comic Sans MS" panose="030F0702030302020204" pitchFamily="66" charset="0"/>
                        </a:rPr>
                        <a:t>Customs</a:t>
                      </a:r>
                      <a:r>
                        <a:rPr lang="en-GB" sz="1500" dirty="0">
                          <a:solidFill>
                            <a:srgbClr val="060606"/>
                          </a:solidFill>
                          <a:effectLst/>
                          <a:latin typeface="Comic Sans MS" panose="030F0702030302020204" pitchFamily="66" charset="0"/>
                        </a:rPr>
                        <a:t>: the established patterns of behaviour that are commonplace within a particular country, region or social setting.</a:t>
                      </a:r>
                    </a:p>
                    <a:p>
                      <a:pPr algn="l" fontAlgn="t">
                        <a:buFont typeface="Arial"/>
                        <a:buChar char="•"/>
                      </a:pPr>
                      <a:r>
                        <a:rPr lang="en-GB" sz="1500" b="1" dirty="0">
                          <a:solidFill>
                            <a:srgbClr val="060606"/>
                          </a:solidFill>
                          <a:effectLst/>
                          <a:latin typeface="Comic Sans MS" panose="030F0702030302020204" pitchFamily="66" charset="0"/>
                        </a:rPr>
                        <a:t>Secularism</a:t>
                      </a:r>
                      <a:r>
                        <a:rPr lang="en-GB" sz="1500" dirty="0">
                          <a:solidFill>
                            <a:srgbClr val="060606"/>
                          </a:solidFill>
                          <a:effectLst/>
                          <a:latin typeface="Comic Sans MS" panose="030F0702030302020204" pitchFamily="66" charset="0"/>
                        </a:rPr>
                        <a:t>: a view that rejects religion and religious considerations.</a:t>
                      </a:r>
                    </a:p>
                    <a:p>
                      <a:pPr algn="l" fontAlgn="t">
                        <a:buFont typeface="Arial"/>
                        <a:buChar char="•"/>
                      </a:pPr>
                      <a:r>
                        <a:rPr lang="en-GB" sz="1500" b="1" dirty="0">
                          <a:solidFill>
                            <a:srgbClr val="060606"/>
                          </a:solidFill>
                          <a:effectLst/>
                          <a:latin typeface="Comic Sans MS" panose="030F0702030302020204" pitchFamily="66" charset="0"/>
                        </a:rPr>
                        <a:t>Stereotype</a:t>
                      </a:r>
                      <a:r>
                        <a:rPr lang="en-GB" sz="1500" dirty="0">
                          <a:solidFill>
                            <a:srgbClr val="060606"/>
                          </a:solidFill>
                          <a:effectLst/>
                          <a:latin typeface="Comic Sans MS" panose="030F0702030302020204" pitchFamily="66" charset="0"/>
                        </a:rPr>
                        <a:t>: a standardised mental picture that is held in common by members of a group and that represents an oversimplified opinion, prejudiced attitude or uncritical judgement.</a:t>
                      </a:r>
                    </a:p>
                    <a:p>
                      <a:pPr algn="l" fontAlgn="t">
                        <a:buFont typeface="Arial"/>
                        <a:buChar char="•"/>
                      </a:pPr>
                      <a:r>
                        <a:rPr lang="en-GB" sz="1500" b="1" dirty="0">
                          <a:solidFill>
                            <a:srgbClr val="060606"/>
                          </a:solidFill>
                          <a:effectLst/>
                          <a:latin typeface="Comic Sans MS" panose="030F0702030302020204" pitchFamily="66" charset="0"/>
                        </a:rPr>
                        <a:t>Cultural diffusion</a:t>
                      </a:r>
                      <a:r>
                        <a:rPr lang="en-GB" sz="1500" dirty="0">
                          <a:solidFill>
                            <a:srgbClr val="060606"/>
                          </a:solidFill>
                          <a:effectLst/>
                          <a:latin typeface="Comic Sans MS" panose="030F0702030302020204" pitchFamily="66" charset="0"/>
                        </a:rPr>
                        <a:t>: the process of the spreading of cultural traits from one place to another.</a:t>
                      </a:r>
                    </a:p>
                    <a:p>
                      <a:pPr algn="l" fontAlgn="t">
                        <a:buFont typeface="Arial"/>
                        <a:buChar char="•"/>
                      </a:pPr>
                      <a:r>
                        <a:rPr lang="en-GB" sz="1500" b="1" dirty="0">
                          <a:solidFill>
                            <a:srgbClr val="060606"/>
                          </a:solidFill>
                          <a:effectLst/>
                          <a:latin typeface="Comic Sans MS" panose="030F0702030302020204" pitchFamily="66" charset="0"/>
                        </a:rPr>
                        <a:t>Cultural or creative industries</a:t>
                      </a:r>
                      <a:r>
                        <a:rPr lang="en-GB" sz="1500" dirty="0">
                          <a:solidFill>
                            <a:srgbClr val="060606"/>
                          </a:solidFill>
                          <a:effectLst/>
                          <a:latin typeface="Comic Sans MS" panose="030F0702030302020204" pitchFamily="66" charset="0"/>
                        </a:rPr>
                        <a:t>: industries that involve the spreading or creating of culture.</a:t>
                      </a:r>
                    </a:p>
                  </a:txBody>
                  <a:tcPr marL="115931" marR="115931" marT="37098" marB="37098">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109381" y="1484784"/>
            <a:ext cx="8925437" cy="366739"/>
          </a:xfrm>
          <a:prstGeom prst="rect">
            <a:avLst/>
          </a:prstGeom>
          <a:solidFill>
            <a:srgbClr val="FFFFFF"/>
          </a:solidFill>
          <a:ln w="28575">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i="0" u="sng" strike="noStrike" cap="none" normalizeH="0" baseline="0" dirty="0">
                <a:ln>
                  <a:noFill/>
                </a:ln>
                <a:solidFill>
                  <a:srgbClr val="060606"/>
                </a:solidFill>
                <a:effectLst/>
                <a:latin typeface="Comic Sans MS" panose="030F0702030302020204" pitchFamily="66" charset="0"/>
              </a:rPr>
              <a:t>Key Terms</a:t>
            </a:r>
            <a:endParaRPr kumimoji="0" lang="en-US" altLang="en-US" sz="1050" i="0" u="none" strike="noStrike" cap="none" normalizeH="0" baseline="0" dirty="0">
              <a:ln>
                <a:noFill/>
              </a:ln>
              <a:solidFill>
                <a:schemeClr val="tx1"/>
              </a:solidFill>
              <a:effectLst/>
              <a:latin typeface="Comic Sans MS" panose="030F0702030302020204" pitchFamily="66" charset="0"/>
            </a:endParaRPr>
          </a:p>
        </p:txBody>
      </p:sp>
      <p:sp>
        <p:nvSpPr>
          <p:cNvPr id="6" name="Rectangle 5"/>
          <p:cNvSpPr/>
          <p:nvPr/>
        </p:nvSpPr>
        <p:spPr>
          <a:xfrm>
            <a:off x="109380" y="476672"/>
            <a:ext cx="8925237" cy="923330"/>
          </a:xfrm>
          <a:prstGeom prst="rect">
            <a:avLst/>
          </a:prstGeom>
          <a:ln w="28575">
            <a:solidFill>
              <a:srgbClr val="FFC000"/>
            </a:solidFill>
          </a:ln>
        </p:spPr>
        <p:txBody>
          <a:bodyPr wrap="square">
            <a:spAutoFit/>
          </a:bodyPr>
          <a:lstStyle/>
          <a:p>
            <a:r>
              <a:rPr lang="en-GB" u="sng" dirty="0">
                <a:latin typeface="Comic Sans MS" panose="030F0702030302020204" pitchFamily="66" charset="0"/>
              </a:rPr>
              <a:t>Learning Objective </a:t>
            </a:r>
            <a:r>
              <a:rPr lang="en-GB" dirty="0">
                <a:latin typeface="Comic Sans MS" panose="030F0702030302020204" pitchFamily="66" charset="0"/>
              </a:rPr>
              <a:t>: Describe global spectrum of cultural traits, ethnicities and identities, and ways in which the spectrum of diversity is widening or narrowing at different scales. </a:t>
            </a:r>
          </a:p>
        </p:txBody>
      </p:sp>
      <p:sp>
        <p:nvSpPr>
          <p:cNvPr id="7" name="Title 1"/>
          <p:cNvSpPr txBox="1">
            <a:spLocks/>
          </p:cNvSpPr>
          <p:nvPr/>
        </p:nvSpPr>
        <p:spPr>
          <a:xfrm>
            <a:off x="109381" y="109810"/>
            <a:ext cx="8925237" cy="294854"/>
          </a:xfrm>
          <a:prstGeom prst="rect">
            <a:avLst/>
          </a:prstGeom>
          <a:ln w="28575">
            <a:solidFill>
              <a:srgbClr val="FF0000"/>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u="sng" dirty="0">
                <a:latin typeface="Comic Sans MS" panose="030F0702030302020204" pitchFamily="66" charset="0"/>
              </a:rPr>
              <a:t>Road to Success</a:t>
            </a:r>
          </a:p>
        </p:txBody>
      </p:sp>
    </p:spTree>
    <p:extLst>
      <p:ext uri="{BB962C8B-B14F-4D97-AF65-F5344CB8AC3E}">
        <p14:creationId xmlns:p14="http://schemas.microsoft.com/office/powerpoint/2010/main" val="418949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42578" y="476672"/>
            <a:ext cx="4057414" cy="366739"/>
          </a:xfrm>
          <a:prstGeom prst="rect">
            <a:avLst/>
          </a:prstGeom>
          <a:solidFill>
            <a:srgbClr val="FFFFFF"/>
          </a:solidFill>
          <a:ln w="28575">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i="0" u="sng" strike="noStrike" cap="none" normalizeH="0" baseline="0" dirty="0">
                <a:ln>
                  <a:noFill/>
                </a:ln>
                <a:solidFill>
                  <a:srgbClr val="060606"/>
                </a:solidFill>
                <a:effectLst/>
                <a:latin typeface="Comic Sans MS" panose="030F0702030302020204" pitchFamily="66" charset="0"/>
              </a:rPr>
              <a:t>Diversity</a:t>
            </a:r>
            <a:r>
              <a:rPr kumimoji="0" lang="en-US" altLang="en-US" i="0" u="sng" strike="noStrike" cap="none" normalizeH="0" dirty="0">
                <a:ln>
                  <a:noFill/>
                </a:ln>
                <a:solidFill>
                  <a:srgbClr val="060606"/>
                </a:solidFill>
                <a:effectLst/>
                <a:latin typeface="Comic Sans MS" panose="030F0702030302020204" pitchFamily="66" charset="0"/>
              </a:rPr>
              <a:t> is widening </a:t>
            </a:r>
            <a:endParaRPr kumimoji="0" lang="en-US" altLang="en-US" sz="1050" i="0" u="none" strike="noStrike" cap="none" normalizeH="0" baseline="0" dirty="0">
              <a:ln>
                <a:noFill/>
              </a:ln>
              <a:solidFill>
                <a:schemeClr val="tx1"/>
              </a:solidFill>
              <a:effectLst/>
              <a:latin typeface="Comic Sans MS" panose="030F0702030302020204" pitchFamily="66" charset="0"/>
            </a:endParaRPr>
          </a:p>
        </p:txBody>
      </p:sp>
      <p:sp>
        <p:nvSpPr>
          <p:cNvPr id="7" name="Title 1"/>
          <p:cNvSpPr txBox="1">
            <a:spLocks/>
          </p:cNvSpPr>
          <p:nvPr/>
        </p:nvSpPr>
        <p:spPr>
          <a:xfrm>
            <a:off x="109381" y="109810"/>
            <a:ext cx="8925237" cy="294854"/>
          </a:xfrm>
          <a:prstGeom prst="rect">
            <a:avLst/>
          </a:prstGeom>
          <a:ln w="28575">
            <a:solidFill>
              <a:srgbClr val="FF0000"/>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u="sng" dirty="0">
                <a:latin typeface="Comic Sans MS" panose="030F0702030302020204" pitchFamily="66" charset="0"/>
              </a:rPr>
              <a:t>Changes in diversity </a:t>
            </a:r>
          </a:p>
        </p:txBody>
      </p:sp>
      <p:sp>
        <p:nvSpPr>
          <p:cNvPr id="8" name="Title 1"/>
          <p:cNvSpPr txBox="1">
            <a:spLocks/>
          </p:cNvSpPr>
          <p:nvPr/>
        </p:nvSpPr>
        <p:spPr>
          <a:xfrm>
            <a:off x="4705761" y="516148"/>
            <a:ext cx="4104456" cy="366739"/>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u="sng" dirty="0">
                <a:latin typeface="Comic Sans MS" panose="030F0702030302020204" pitchFamily="66" charset="0"/>
              </a:rPr>
              <a:t>Diversity is narrowing </a:t>
            </a:r>
          </a:p>
        </p:txBody>
      </p:sp>
      <p:cxnSp>
        <p:nvCxnSpPr>
          <p:cNvPr id="10" name="Straight Connector 9"/>
          <p:cNvCxnSpPr>
            <a:cxnSpLocks/>
            <a:stCxn id="7" idx="2"/>
          </p:cNvCxnSpPr>
          <p:nvPr/>
        </p:nvCxnSpPr>
        <p:spPr>
          <a:xfrm>
            <a:off x="4572000" y="404664"/>
            <a:ext cx="50732" cy="651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546" y="908720"/>
            <a:ext cx="8908253" cy="0"/>
          </a:xfrm>
          <a:prstGeom prst="line">
            <a:avLst/>
          </a:prstGeom>
        </p:spPr>
        <p:style>
          <a:lnRef idx="1">
            <a:schemeClr val="accent1"/>
          </a:lnRef>
          <a:fillRef idx="0">
            <a:schemeClr val="accent1"/>
          </a:fillRef>
          <a:effectRef idx="0">
            <a:schemeClr val="accent1"/>
          </a:effectRef>
          <a:fontRef idx="minor">
            <a:schemeClr val="tx1"/>
          </a:fontRef>
        </p:style>
      </p:cxnSp>
      <p:sp>
        <p:nvSpPr>
          <p:cNvPr id="485" name="Rectangle 1">
            <a:extLst>
              <a:ext uri="{FF2B5EF4-FFF2-40B4-BE49-F238E27FC236}">
                <a16:creationId xmlns:a16="http://schemas.microsoft.com/office/drawing/2014/main" id="{93E68B5E-91F3-BF46-BC2F-670C6CB9D4F8}"/>
              </a:ext>
            </a:extLst>
          </p:cNvPr>
          <p:cNvSpPr>
            <a:spLocks noChangeArrowheads="1"/>
          </p:cNvSpPr>
          <p:nvPr/>
        </p:nvSpPr>
        <p:spPr bwMode="auto">
          <a:xfrm>
            <a:off x="142315" y="972887"/>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Conflict</a:t>
            </a:r>
          </a:p>
        </p:txBody>
      </p:sp>
      <p:sp>
        <p:nvSpPr>
          <p:cNvPr id="486" name="Rectangle 1">
            <a:extLst>
              <a:ext uri="{FF2B5EF4-FFF2-40B4-BE49-F238E27FC236}">
                <a16:creationId xmlns:a16="http://schemas.microsoft.com/office/drawing/2014/main" id="{2FE1A2A5-8D67-7C4B-A2A7-794C5AF6FA40}"/>
              </a:ext>
            </a:extLst>
          </p:cNvPr>
          <p:cNvSpPr>
            <a:spLocks noChangeArrowheads="1"/>
          </p:cNvSpPr>
          <p:nvPr/>
        </p:nvSpPr>
        <p:spPr bwMode="auto">
          <a:xfrm>
            <a:off x="1152033" y="938114"/>
            <a:ext cx="1188657" cy="574488"/>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Syria</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dirty="0">
                <a:latin typeface="Comic Sans MS" panose="030F0702030302020204" pitchFamily="66" charset="0"/>
              </a:rPr>
              <a:t>Afghanistan </a:t>
            </a:r>
            <a:endParaRPr kumimoji="0" lang="en-US" altLang="en-US" sz="1050" i="0" u="none" strike="noStrike" cap="none" normalizeH="0" baseline="0" dirty="0">
              <a:ln>
                <a:noFill/>
              </a:ln>
              <a:solidFill>
                <a:schemeClr val="tx1"/>
              </a:solidFill>
              <a:effectLst/>
              <a:latin typeface="Comic Sans MS" panose="030F0702030302020204" pitchFamily="66" charset="0"/>
            </a:endParaRPr>
          </a:p>
        </p:txBody>
      </p:sp>
      <p:sp>
        <p:nvSpPr>
          <p:cNvPr id="487" name="Rectangle 1">
            <a:extLst>
              <a:ext uri="{FF2B5EF4-FFF2-40B4-BE49-F238E27FC236}">
                <a16:creationId xmlns:a16="http://schemas.microsoft.com/office/drawing/2014/main" id="{F630D61F-5667-1046-85DA-BFC140ED61F3}"/>
              </a:ext>
            </a:extLst>
          </p:cNvPr>
          <p:cNvSpPr>
            <a:spLocks noChangeArrowheads="1"/>
          </p:cNvSpPr>
          <p:nvPr/>
        </p:nvSpPr>
        <p:spPr bwMode="auto">
          <a:xfrm>
            <a:off x="140882" y="1606106"/>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Migration </a:t>
            </a:r>
          </a:p>
        </p:txBody>
      </p:sp>
      <p:sp>
        <p:nvSpPr>
          <p:cNvPr id="488" name="Rectangle 1">
            <a:extLst>
              <a:ext uri="{FF2B5EF4-FFF2-40B4-BE49-F238E27FC236}">
                <a16:creationId xmlns:a16="http://schemas.microsoft.com/office/drawing/2014/main" id="{1FAB37DE-21AD-BF4F-B9A3-F15823D873A1}"/>
              </a:ext>
            </a:extLst>
          </p:cNvPr>
          <p:cNvSpPr>
            <a:spLocks noChangeArrowheads="1"/>
          </p:cNvSpPr>
          <p:nvPr/>
        </p:nvSpPr>
        <p:spPr bwMode="auto">
          <a:xfrm>
            <a:off x="1152032" y="1601672"/>
            <a:ext cx="2915912" cy="574488"/>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dirty="0">
                <a:latin typeface="Comic Sans MS" panose="030F0702030302020204" pitchFamily="66" charset="0"/>
              </a:rPr>
              <a:t>Mexico- USA (Global)</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dirty="0">
                <a:latin typeface="Comic Sans MS" panose="030F0702030302020204" pitchFamily="66" charset="0"/>
              </a:rPr>
              <a:t>Brazil (internal migration)-XINGU PEOPLE  </a:t>
            </a:r>
            <a:endParaRPr kumimoji="0" lang="en-US" altLang="en-US" sz="1050" i="0" u="none" strike="noStrike" cap="none" normalizeH="0" baseline="0" dirty="0">
              <a:ln>
                <a:noFill/>
              </a:ln>
              <a:solidFill>
                <a:schemeClr val="tx1"/>
              </a:solidFill>
              <a:effectLst/>
              <a:latin typeface="Comic Sans MS" panose="030F0702030302020204" pitchFamily="66" charset="0"/>
            </a:endParaRPr>
          </a:p>
        </p:txBody>
      </p:sp>
      <p:sp>
        <p:nvSpPr>
          <p:cNvPr id="489" name="Rectangle 1">
            <a:extLst>
              <a:ext uri="{FF2B5EF4-FFF2-40B4-BE49-F238E27FC236}">
                <a16:creationId xmlns:a16="http://schemas.microsoft.com/office/drawing/2014/main" id="{95ABDD7C-F517-D349-B761-A6CBDA1D8E1A}"/>
              </a:ext>
            </a:extLst>
          </p:cNvPr>
          <p:cNvSpPr>
            <a:spLocks noChangeArrowheads="1"/>
          </p:cNvSpPr>
          <p:nvPr/>
        </p:nvSpPr>
        <p:spPr bwMode="auto">
          <a:xfrm>
            <a:off x="154546" y="2425652"/>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Education </a:t>
            </a:r>
          </a:p>
        </p:txBody>
      </p:sp>
      <p:sp>
        <p:nvSpPr>
          <p:cNvPr id="490" name="Rectangle 1">
            <a:extLst>
              <a:ext uri="{FF2B5EF4-FFF2-40B4-BE49-F238E27FC236}">
                <a16:creationId xmlns:a16="http://schemas.microsoft.com/office/drawing/2014/main" id="{4C466876-B12E-024C-868B-C3048AF8BB4E}"/>
              </a:ext>
            </a:extLst>
          </p:cNvPr>
          <p:cNvSpPr>
            <a:spLocks noChangeArrowheads="1"/>
          </p:cNvSpPr>
          <p:nvPr/>
        </p:nvSpPr>
        <p:spPr bwMode="auto">
          <a:xfrm>
            <a:off x="140882" y="2807548"/>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Equality </a:t>
            </a:r>
          </a:p>
        </p:txBody>
      </p:sp>
      <p:sp>
        <p:nvSpPr>
          <p:cNvPr id="491" name="Rectangle 1">
            <a:extLst>
              <a:ext uri="{FF2B5EF4-FFF2-40B4-BE49-F238E27FC236}">
                <a16:creationId xmlns:a16="http://schemas.microsoft.com/office/drawing/2014/main" id="{EE526512-13B1-3D4C-8B53-A19FECA8FD82}"/>
              </a:ext>
            </a:extLst>
          </p:cNvPr>
          <p:cNvSpPr>
            <a:spLocks noChangeArrowheads="1"/>
          </p:cNvSpPr>
          <p:nvPr/>
        </p:nvSpPr>
        <p:spPr bwMode="auto">
          <a:xfrm>
            <a:off x="140882" y="3177677"/>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Greater Development  </a:t>
            </a:r>
          </a:p>
        </p:txBody>
      </p:sp>
      <p:sp>
        <p:nvSpPr>
          <p:cNvPr id="492" name="Rectangle 1">
            <a:extLst>
              <a:ext uri="{FF2B5EF4-FFF2-40B4-BE49-F238E27FC236}">
                <a16:creationId xmlns:a16="http://schemas.microsoft.com/office/drawing/2014/main" id="{747685BF-5253-6047-8E61-3F4B4EB8AF64}"/>
              </a:ext>
            </a:extLst>
          </p:cNvPr>
          <p:cNvSpPr>
            <a:spLocks noChangeArrowheads="1"/>
          </p:cNvSpPr>
          <p:nvPr/>
        </p:nvSpPr>
        <p:spPr bwMode="auto">
          <a:xfrm>
            <a:off x="137122" y="3547806"/>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TNC’s</a:t>
            </a:r>
          </a:p>
        </p:txBody>
      </p:sp>
      <p:sp>
        <p:nvSpPr>
          <p:cNvPr id="493" name="Rectangle 1">
            <a:extLst>
              <a:ext uri="{FF2B5EF4-FFF2-40B4-BE49-F238E27FC236}">
                <a16:creationId xmlns:a16="http://schemas.microsoft.com/office/drawing/2014/main" id="{1E75F56F-9FB4-7E44-98B6-8271988EB05D}"/>
              </a:ext>
            </a:extLst>
          </p:cNvPr>
          <p:cNvSpPr>
            <a:spLocks noChangeArrowheads="1"/>
          </p:cNvSpPr>
          <p:nvPr/>
        </p:nvSpPr>
        <p:spPr bwMode="auto">
          <a:xfrm>
            <a:off x="933847" y="3547806"/>
            <a:ext cx="2411856" cy="736071"/>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dirty="0">
                <a:latin typeface="Comic Sans MS" panose="030F0702030302020204" pitchFamily="66" charset="0"/>
              </a:rPr>
              <a:t>Apple</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dirty="0">
                <a:latin typeface="Comic Sans MS" panose="030F0702030302020204" pitchFamily="66" charset="0"/>
              </a:rPr>
              <a:t>Facebook</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Ikea</a:t>
            </a:r>
          </a:p>
        </p:txBody>
      </p:sp>
      <p:sp>
        <p:nvSpPr>
          <p:cNvPr id="494" name="Rectangle 1">
            <a:extLst>
              <a:ext uri="{FF2B5EF4-FFF2-40B4-BE49-F238E27FC236}">
                <a16:creationId xmlns:a16="http://schemas.microsoft.com/office/drawing/2014/main" id="{38308FA9-8EDC-0E4F-BCCA-95021C4A1FA5}"/>
              </a:ext>
            </a:extLst>
          </p:cNvPr>
          <p:cNvSpPr>
            <a:spLocks noChangeArrowheads="1"/>
          </p:cNvSpPr>
          <p:nvPr/>
        </p:nvSpPr>
        <p:spPr bwMode="auto">
          <a:xfrm>
            <a:off x="4723033" y="1015593"/>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Urbanization </a:t>
            </a:r>
          </a:p>
        </p:txBody>
      </p:sp>
      <p:sp>
        <p:nvSpPr>
          <p:cNvPr id="495" name="Rectangle 1">
            <a:extLst>
              <a:ext uri="{FF2B5EF4-FFF2-40B4-BE49-F238E27FC236}">
                <a16:creationId xmlns:a16="http://schemas.microsoft.com/office/drawing/2014/main" id="{97CED506-293D-6B41-B6F6-85AF4D1D9FD2}"/>
              </a:ext>
            </a:extLst>
          </p:cNvPr>
          <p:cNvSpPr>
            <a:spLocks noChangeArrowheads="1"/>
          </p:cNvSpPr>
          <p:nvPr/>
        </p:nvSpPr>
        <p:spPr bwMode="auto">
          <a:xfrm>
            <a:off x="5963490" y="1075162"/>
            <a:ext cx="1188657" cy="412905"/>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Clone Towns</a:t>
            </a:r>
          </a:p>
        </p:txBody>
      </p:sp>
      <p:sp>
        <p:nvSpPr>
          <p:cNvPr id="496" name="Rectangle 1">
            <a:extLst>
              <a:ext uri="{FF2B5EF4-FFF2-40B4-BE49-F238E27FC236}">
                <a16:creationId xmlns:a16="http://schemas.microsoft.com/office/drawing/2014/main" id="{CC9FBB63-94AE-574C-8706-87E878F05FFA}"/>
              </a:ext>
            </a:extLst>
          </p:cNvPr>
          <p:cNvSpPr>
            <a:spLocks noChangeArrowheads="1"/>
          </p:cNvSpPr>
          <p:nvPr/>
        </p:nvSpPr>
        <p:spPr bwMode="auto">
          <a:xfrm>
            <a:off x="4756178" y="1729346"/>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Globalization </a:t>
            </a:r>
          </a:p>
        </p:txBody>
      </p:sp>
      <p:sp>
        <p:nvSpPr>
          <p:cNvPr id="497" name="Rectangle 1">
            <a:extLst>
              <a:ext uri="{FF2B5EF4-FFF2-40B4-BE49-F238E27FC236}">
                <a16:creationId xmlns:a16="http://schemas.microsoft.com/office/drawing/2014/main" id="{0DB15467-3EDC-4341-90DD-1084F06AFFE4}"/>
              </a:ext>
            </a:extLst>
          </p:cNvPr>
          <p:cNvSpPr>
            <a:spLocks noChangeArrowheads="1"/>
          </p:cNvSpPr>
          <p:nvPr/>
        </p:nvSpPr>
        <p:spPr bwMode="auto">
          <a:xfrm>
            <a:off x="4752803" y="2221948"/>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Americanization  </a:t>
            </a:r>
          </a:p>
        </p:txBody>
      </p:sp>
      <p:sp>
        <p:nvSpPr>
          <p:cNvPr id="498" name="Rectangle 1">
            <a:extLst>
              <a:ext uri="{FF2B5EF4-FFF2-40B4-BE49-F238E27FC236}">
                <a16:creationId xmlns:a16="http://schemas.microsoft.com/office/drawing/2014/main" id="{EB8DC16D-774E-964B-9E2A-7BA4564EABEA}"/>
              </a:ext>
            </a:extLst>
          </p:cNvPr>
          <p:cNvSpPr>
            <a:spLocks noChangeArrowheads="1"/>
          </p:cNvSpPr>
          <p:nvPr/>
        </p:nvSpPr>
        <p:spPr bwMode="auto">
          <a:xfrm>
            <a:off x="4749520" y="2660809"/>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Westernization   </a:t>
            </a:r>
          </a:p>
        </p:txBody>
      </p:sp>
      <p:sp>
        <p:nvSpPr>
          <p:cNvPr id="500" name="Rectangle 1">
            <a:extLst>
              <a:ext uri="{FF2B5EF4-FFF2-40B4-BE49-F238E27FC236}">
                <a16:creationId xmlns:a16="http://schemas.microsoft.com/office/drawing/2014/main" id="{82C6C96D-B19C-B845-81BF-E28F8A555210}"/>
              </a:ext>
            </a:extLst>
          </p:cNvPr>
          <p:cNvSpPr>
            <a:spLocks noChangeArrowheads="1"/>
          </p:cNvSpPr>
          <p:nvPr/>
        </p:nvSpPr>
        <p:spPr bwMode="auto">
          <a:xfrm>
            <a:off x="4749520" y="3082774"/>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Language    </a:t>
            </a:r>
          </a:p>
        </p:txBody>
      </p:sp>
      <p:sp>
        <p:nvSpPr>
          <p:cNvPr id="501" name="Rectangle 1">
            <a:extLst>
              <a:ext uri="{FF2B5EF4-FFF2-40B4-BE49-F238E27FC236}">
                <a16:creationId xmlns:a16="http://schemas.microsoft.com/office/drawing/2014/main" id="{CFC9BFDE-53CA-714F-9B3C-E0E2974D912D}"/>
              </a:ext>
            </a:extLst>
          </p:cNvPr>
          <p:cNvSpPr>
            <a:spLocks noChangeArrowheads="1"/>
          </p:cNvSpPr>
          <p:nvPr/>
        </p:nvSpPr>
        <p:spPr bwMode="auto">
          <a:xfrm>
            <a:off x="4756178" y="3545926"/>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Physical Barrier    </a:t>
            </a:r>
          </a:p>
        </p:txBody>
      </p:sp>
      <p:sp>
        <p:nvSpPr>
          <p:cNvPr id="502" name="Rectangle 1">
            <a:extLst>
              <a:ext uri="{FF2B5EF4-FFF2-40B4-BE49-F238E27FC236}">
                <a16:creationId xmlns:a16="http://schemas.microsoft.com/office/drawing/2014/main" id="{79D52F5C-8319-B04F-88AD-5CAF7D8493EE}"/>
              </a:ext>
            </a:extLst>
          </p:cNvPr>
          <p:cNvSpPr>
            <a:spLocks noChangeArrowheads="1"/>
          </p:cNvSpPr>
          <p:nvPr/>
        </p:nvSpPr>
        <p:spPr bwMode="auto">
          <a:xfrm>
            <a:off x="4749520" y="3956302"/>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dirty="0">
                <a:latin typeface="Comic Sans MS" panose="030F0702030302020204" pitchFamily="66" charset="0"/>
              </a:rPr>
              <a:t>Gender Inequality</a:t>
            </a:r>
            <a:endParaRPr kumimoji="0" lang="en-US" altLang="en-US" sz="1050" i="0" u="none" strike="noStrike" cap="none" normalizeH="0" baseline="0" dirty="0">
              <a:ln>
                <a:noFill/>
              </a:ln>
              <a:solidFill>
                <a:schemeClr val="tx1"/>
              </a:solidFill>
              <a:effectLst/>
              <a:latin typeface="Comic Sans MS" panose="030F0702030302020204" pitchFamily="66" charset="0"/>
            </a:endParaRPr>
          </a:p>
        </p:txBody>
      </p:sp>
      <p:sp>
        <p:nvSpPr>
          <p:cNvPr id="503" name="Rectangle 1">
            <a:extLst>
              <a:ext uri="{FF2B5EF4-FFF2-40B4-BE49-F238E27FC236}">
                <a16:creationId xmlns:a16="http://schemas.microsoft.com/office/drawing/2014/main" id="{FC662A25-E88A-A747-A0D8-396F58C9C3B6}"/>
              </a:ext>
            </a:extLst>
          </p:cNvPr>
          <p:cNvSpPr>
            <a:spLocks noChangeArrowheads="1"/>
          </p:cNvSpPr>
          <p:nvPr/>
        </p:nvSpPr>
        <p:spPr bwMode="auto">
          <a:xfrm>
            <a:off x="4749520" y="4366678"/>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Political Ideology/Trade Blocs</a:t>
            </a:r>
          </a:p>
        </p:txBody>
      </p:sp>
      <p:sp>
        <p:nvSpPr>
          <p:cNvPr id="504" name="Rectangle 1">
            <a:extLst>
              <a:ext uri="{FF2B5EF4-FFF2-40B4-BE49-F238E27FC236}">
                <a16:creationId xmlns:a16="http://schemas.microsoft.com/office/drawing/2014/main" id="{53CEF2F4-EC74-F643-9421-AA5DB95986AE}"/>
              </a:ext>
            </a:extLst>
          </p:cNvPr>
          <p:cNvSpPr>
            <a:spLocks noChangeArrowheads="1"/>
          </p:cNvSpPr>
          <p:nvPr/>
        </p:nvSpPr>
        <p:spPr bwMode="auto">
          <a:xfrm>
            <a:off x="4743408" y="4739713"/>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dirty="0">
                <a:latin typeface="Comic Sans MS" panose="030F0702030302020204" pitchFamily="66" charset="0"/>
              </a:rPr>
              <a:t>Capitalism</a:t>
            </a:r>
            <a:endParaRPr kumimoji="0" lang="en-US" altLang="en-US" sz="1050" i="0" u="none" strike="noStrike" cap="none" normalizeH="0" baseline="0" dirty="0">
              <a:ln>
                <a:noFill/>
              </a:ln>
              <a:solidFill>
                <a:schemeClr val="tx1"/>
              </a:solidFill>
              <a:effectLst/>
              <a:latin typeface="Comic Sans MS" panose="030F0702030302020204" pitchFamily="66" charset="0"/>
            </a:endParaRPr>
          </a:p>
        </p:txBody>
      </p:sp>
      <p:sp>
        <p:nvSpPr>
          <p:cNvPr id="505" name="Rectangle 1">
            <a:extLst>
              <a:ext uri="{FF2B5EF4-FFF2-40B4-BE49-F238E27FC236}">
                <a16:creationId xmlns:a16="http://schemas.microsoft.com/office/drawing/2014/main" id="{C3D6147C-A8B7-9C4B-9059-838F9DB039ED}"/>
              </a:ext>
            </a:extLst>
          </p:cNvPr>
          <p:cNvSpPr>
            <a:spLocks noChangeArrowheads="1"/>
          </p:cNvSpPr>
          <p:nvPr/>
        </p:nvSpPr>
        <p:spPr bwMode="auto">
          <a:xfrm>
            <a:off x="137122" y="4530082"/>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Climate Change </a:t>
            </a:r>
          </a:p>
        </p:txBody>
      </p:sp>
      <p:sp>
        <p:nvSpPr>
          <p:cNvPr id="507" name="Rectangle 1">
            <a:extLst>
              <a:ext uri="{FF2B5EF4-FFF2-40B4-BE49-F238E27FC236}">
                <a16:creationId xmlns:a16="http://schemas.microsoft.com/office/drawing/2014/main" id="{A2F380BC-404D-144D-A4C4-710DC42D8169}"/>
              </a:ext>
            </a:extLst>
          </p:cNvPr>
          <p:cNvSpPr>
            <a:spLocks noChangeArrowheads="1"/>
          </p:cNvSpPr>
          <p:nvPr/>
        </p:nvSpPr>
        <p:spPr bwMode="auto">
          <a:xfrm>
            <a:off x="4737979" y="5111427"/>
            <a:ext cx="4057414" cy="251323"/>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none" strike="noStrike" cap="none" normalizeH="0" baseline="0" dirty="0">
                <a:ln>
                  <a:noFill/>
                </a:ln>
                <a:solidFill>
                  <a:schemeClr val="tx1"/>
                </a:solidFill>
                <a:effectLst/>
                <a:latin typeface="Comic Sans MS" panose="030F0702030302020204" pitchFamily="66" charset="0"/>
              </a:rPr>
              <a:t>Global Identity</a:t>
            </a:r>
          </a:p>
        </p:txBody>
      </p:sp>
      <p:sp>
        <p:nvSpPr>
          <p:cNvPr id="508" name="Rectangle 1">
            <a:extLst>
              <a:ext uri="{FF2B5EF4-FFF2-40B4-BE49-F238E27FC236}">
                <a16:creationId xmlns:a16="http://schemas.microsoft.com/office/drawing/2014/main" id="{8E916CDC-DA86-2047-BAA3-926F1854AE43}"/>
              </a:ext>
            </a:extLst>
          </p:cNvPr>
          <p:cNvSpPr>
            <a:spLocks noChangeArrowheads="1"/>
          </p:cNvSpPr>
          <p:nvPr/>
        </p:nvSpPr>
        <p:spPr bwMode="auto">
          <a:xfrm>
            <a:off x="7086630" y="4387253"/>
            <a:ext cx="1834868" cy="412905"/>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u="sng" dirty="0">
                <a:latin typeface="Comic Sans MS" panose="030F0702030302020204" pitchFamily="66" charset="0"/>
              </a:rPr>
              <a:t>EU/NAFTA</a:t>
            </a:r>
            <a:endParaRPr kumimoji="0" lang="en-US" altLang="en-US" sz="1050" i="0" u="sng" strike="noStrike" cap="none" normalizeH="0" baseline="0" dirty="0">
              <a:ln>
                <a:noFill/>
              </a:ln>
              <a:solidFill>
                <a:schemeClr val="tx1"/>
              </a:solidFill>
              <a:effectLst/>
              <a:latin typeface="Comic Sans MS" panose="030F0702030302020204" pitchFamily="66" charset="0"/>
            </a:endParaRPr>
          </a:p>
        </p:txBody>
      </p:sp>
      <p:sp>
        <p:nvSpPr>
          <p:cNvPr id="509" name="Rectangle 1">
            <a:extLst>
              <a:ext uri="{FF2B5EF4-FFF2-40B4-BE49-F238E27FC236}">
                <a16:creationId xmlns:a16="http://schemas.microsoft.com/office/drawing/2014/main" id="{776D4911-A5B3-4A48-AAA7-9D58549DC35A}"/>
              </a:ext>
            </a:extLst>
          </p:cNvPr>
          <p:cNvSpPr>
            <a:spLocks noChangeArrowheads="1"/>
          </p:cNvSpPr>
          <p:nvPr/>
        </p:nvSpPr>
        <p:spPr bwMode="auto">
          <a:xfrm>
            <a:off x="5640384" y="3039982"/>
            <a:ext cx="1834868" cy="412905"/>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050" u="sng" dirty="0">
                <a:latin typeface="Comic Sans MS" panose="030F0702030302020204" pitchFamily="66" charset="0"/>
              </a:rPr>
              <a:t>English Language</a:t>
            </a:r>
            <a:endParaRPr kumimoji="0" lang="en-US" altLang="en-US" sz="1050" i="0" u="sng" strike="noStrike" cap="none" normalizeH="0" baseline="0" dirty="0">
              <a:ln>
                <a:noFill/>
              </a:ln>
              <a:solidFill>
                <a:schemeClr val="tx1"/>
              </a:solidFill>
              <a:effectLst/>
              <a:latin typeface="Comic Sans MS" panose="030F0702030302020204" pitchFamily="66" charset="0"/>
            </a:endParaRPr>
          </a:p>
        </p:txBody>
      </p:sp>
      <p:sp>
        <p:nvSpPr>
          <p:cNvPr id="510" name="Rectangle 1">
            <a:extLst>
              <a:ext uri="{FF2B5EF4-FFF2-40B4-BE49-F238E27FC236}">
                <a16:creationId xmlns:a16="http://schemas.microsoft.com/office/drawing/2014/main" id="{06385299-7905-9D4E-A3D5-FD95869CF066}"/>
              </a:ext>
            </a:extLst>
          </p:cNvPr>
          <p:cNvSpPr>
            <a:spLocks noChangeArrowheads="1"/>
          </p:cNvSpPr>
          <p:nvPr/>
        </p:nvSpPr>
        <p:spPr bwMode="auto">
          <a:xfrm>
            <a:off x="1404060" y="4677406"/>
            <a:ext cx="2411856" cy="412905"/>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R="0" lvl="0" defTabSz="914400" rtl="0" eaLnBrk="1" fontAlgn="base" latinLnBrk="0" hangingPunct="1">
              <a:lnSpc>
                <a:spcPct val="100000"/>
              </a:lnSpc>
              <a:spcBef>
                <a:spcPct val="0"/>
              </a:spcBef>
              <a:spcAft>
                <a:spcPct val="0"/>
              </a:spcAft>
              <a:buClrTx/>
              <a:buSzTx/>
              <a:tabLst/>
            </a:pPr>
            <a:endParaRPr kumimoji="0" lang="en-US" altLang="en-US" sz="1050" b="1" i="0" u="sng" strike="noStrike" cap="none" normalizeH="0" baseline="0" dirty="0">
              <a:ln>
                <a:noFill/>
              </a:ln>
              <a:solidFill>
                <a:schemeClr val="tx1"/>
              </a:solidFill>
              <a:effectLst/>
              <a:latin typeface="Comic Sans MS" panose="030F0702030302020204" pitchFamily="66" charset="0"/>
            </a:endParaRPr>
          </a:p>
        </p:txBody>
      </p:sp>
      <p:sp>
        <p:nvSpPr>
          <p:cNvPr id="511" name="Rectangle 1">
            <a:extLst>
              <a:ext uri="{FF2B5EF4-FFF2-40B4-BE49-F238E27FC236}">
                <a16:creationId xmlns:a16="http://schemas.microsoft.com/office/drawing/2014/main" id="{A6B30819-9A4F-2243-9AE0-B5981EDBEE6B}"/>
              </a:ext>
            </a:extLst>
          </p:cNvPr>
          <p:cNvSpPr>
            <a:spLocks noChangeArrowheads="1"/>
          </p:cNvSpPr>
          <p:nvPr/>
        </p:nvSpPr>
        <p:spPr bwMode="auto">
          <a:xfrm>
            <a:off x="1897112" y="3163732"/>
            <a:ext cx="2411856" cy="412905"/>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50" i="0" u="sng" strike="noStrike" cap="none" normalizeH="0" baseline="0" dirty="0">
                <a:ln>
                  <a:noFill/>
                </a:ln>
                <a:solidFill>
                  <a:schemeClr val="tx1"/>
                </a:solidFill>
                <a:effectLst/>
                <a:latin typeface="Comic Sans MS" panose="030F0702030302020204" pitchFamily="66" charset="0"/>
              </a:rPr>
              <a:t>BRIC Nations</a:t>
            </a:r>
          </a:p>
        </p:txBody>
      </p:sp>
      <p:sp>
        <p:nvSpPr>
          <p:cNvPr id="512" name="Rectangle 1">
            <a:extLst>
              <a:ext uri="{FF2B5EF4-FFF2-40B4-BE49-F238E27FC236}">
                <a16:creationId xmlns:a16="http://schemas.microsoft.com/office/drawing/2014/main" id="{23482D97-398B-A245-86C1-3BB7694CC661}"/>
              </a:ext>
            </a:extLst>
          </p:cNvPr>
          <p:cNvSpPr>
            <a:spLocks noChangeArrowheads="1"/>
          </p:cNvSpPr>
          <p:nvPr/>
        </p:nvSpPr>
        <p:spPr bwMode="auto">
          <a:xfrm>
            <a:off x="5963490" y="1694257"/>
            <a:ext cx="1834868" cy="412905"/>
          </a:xfrm>
          <a:prstGeom prst="rect">
            <a:avLst/>
          </a:prstGeom>
          <a:solidFill>
            <a:srgbClr val="FFFFFF"/>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defTabSz="914400" rtl="0" eaLnBrk="1" fontAlgn="base" latinLnBrk="0" hangingPunct="1">
              <a:lnSpc>
                <a:spcPct val="100000"/>
              </a:lnSpc>
              <a:spcBef>
                <a:spcPct val="0"/>
              </a:spcBef>
              <a:spcAft>
                <a:spcPct val="0"/>
              </a:spcAft>
              <a:buClrTx/>
              <a:buSzTx/>
              <a:tabLst/>
            </a:pPr>
            <a:r>
              <a:rPr kumimoji="0" lang="en-US" altLang="en-US" sz="1050" b="1" i="0" u="sng" strike="noStrike" cap="none" normalizeH="0" baseline="0" dirty="0">
                <a:ln>
                  <a:noFill/>
                </a:ln>
                <a:solidFill>
                  <a:schemeClr val="tx1"/>
                </a:solidFill>
                <a:effectLst/>
                <a:latin typeface="Comic Sans MS" panose="030F0702030302020204" pitchFamily="66" charset="0"/>
              </a:rPr>
              <a:t>Case Study</a:t>
            </a:r>
          </a:p>
          <a:p>
            <a:pPr marR="0" lvl="0" defTabSz="914400" rtl="0" eaLnBrk="1" fontAlgn="base" latinLnBrk="0" hangingPunct="1">
              <a:lnSpc>
                <a:spcPct val="100000"/>
              </a:lnSpc>
              <a:spcBef>
                <a:spcPct val="0"/>
              </a:spcBef>
              <a:spcAft>
                <a:spcPct val="0"/>
              </a:spcAft>
              <a:buClrTx/>
              <a:buSzTx/>
              <a:tabLst/>
            </a:pPr>
            <a:endParaRPr kumimoji="0" lang="en-US" altLang="en-US" sz="1050" b="1" i="0" u="sng"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219722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164"/>
          <a:stretch/>
        </p:blipFill>
        <p:spPr bwMode="auto">
          <a:xfrm>
            <a:off x="1043608" y="3004788"/>
            <a:ext cx="8160762" cy="380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ction Button: Beginning 3">
            <a:hlinkClick r:id="rId3" highlightClick="1"/>
          </p:cNvPr>
          <p:cNvSpPr/>
          <p:nvPr/>
        </p:nvSpPr>
        <p:spPr>
          <a:xfrm>
            <a:off x="251520" y="188640"/>
            <a:ext cx="432048"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109382" y="109810"/>
            <a:ext cx="4462618" cy="51087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u="sng" dirty="0">
                <a:latin typeface="Comic Sans MS" panose="030F0702030302020204" pitchFamily="66" charset="0"/>
              </a:rPr>
              <a:t>Customs </a:t>
            </a:r>
          </a:p>
        </p:txBody>
      </p:sp>
      <p:sp>
        <p:nvSpPr>
          <p:cNvPr id="6" name="Rectangle 5"/>
          <p:cNvSpPr/>
          <p:nvPr/>
        </p:nvSpPr>
        <p:spPr>
          <a:xfrm>
            <a:off x="95733" y="696464"/>
            <a:ext cx="4476267" cy="2308324"/>
          </a:xfrm>
          <a:prstGeom prst="rect">
            <a:avLst/>
          </a:prstGeom>
          <a:solidFill>
            <a:schemeClr val="bg1"/>
          </a:solidFill>
          <a:ln w="28575">
            <a:solidFill>
              <a:srgbClr val="7030A0"/>
            </a:solidFill>
          </a:ln>
        </p:spPr>
        <p:txBody>
          <a:bodyPr wrap="square">
            <a:spAutoFit/>
          </a:bodyPr>
          <a:lstStyle/>
          <a:p>
            <a:r>
              <a:rPr lang="en-GB" u="sng" dirty="0">
                <a:latin typeface="Comic Sans MS" panose="030F0702030302020204" pitchFamily="66" charset="0"/>
              </a:rPr>
              <a:t>Customs</a:t>
            </a:r>
            <a:r>
              <a:rPr lang="en-GB" b="1" dirty="0">
                <a:latin typeface="Comic Sans MS" panose="030F0702030302020204" pitchFamily="66" charset="0"/>
              </a:rPr>
              <a:t>:</a:t>
            </a:r>
            <a:r>
              <a:rPr lang="en-GB" dirty="0">
                <a:latin typeface="Comic Sans MS" panose="030F0702030302020204" pitchFamily="66" charset="0"/>
              </a:rPr>
              <a:t> These are common patterns of behaviour found with particular countries or regions that are then passed down through generations. Examples may include bowing to elders, not tipping, taking of shoes inside houses and celebrating certain days e.g. St. Patrick's (Paddy's) Day.</a:t>
            </a:r>
          </a:p>
        </p:txBody>
      </p:sp>
      <p:sp>
        <p:nvSpPr>
          <p:cNvPr id="8" name="Rectangle 7"/>
          <p:cNvSpPr/>
          <p:nvPr/>
        </p:nvSpPr>
        <p:spPr>
          <a:xfrm>
            <a:off x="4912160" y="700936"/>
            <a:ext cx="4061296" cy="1569660"/>
          </a:xfrm>
          <a:prstGeom prst="rect">
            <a:avLst/>
          </a:prstGeom>
          <a:ln w="28575">
            <a:solidFill>
              <a:srgbClr val="7030A0"/>
            </a:solidFill>
          </a:ln>
        </p:spPr>
        <p:txBody>
          <a:bodyPr wrap="square">
            <a:spAutoFit/>
          </a:bodyPr>
          <a:lstStyle/>
          <a:p>
            <a:r>
              <a:rPr lang="en-GB" sz="1600" u="sng" dirty="0">
                <a:latin typeface="Comic Sans MS" panose="030F0702030302020204" pitchFamily="66" charset="0"/>
              </a:rPr>
              <a:t>Beliefs</a:t>
            </a:r>
            <a:r>
              <a:rPr lang="en-GB" sz="1600" dirty="0">
                <a:latin typeface="Comic Sans MS" panose="030F0702030302020204" pitchFamily="66" charset="0"/>
              </a:rPr>
              <a:t>: There are five major religions in the World i.e. Islam, Christianity, Buddhism, Hinduism, Judaism and Taoism. Out of these probably only Islam and Christianity can be regarded as truly global</a:t>
            </a:r>
          </a:p>
        </p:txBody>
      </p:sp>
      <p:sp>
        <p:nvSpPr>
          <p:cNvPr id="10" name="Title 1"/>
          <p:cNvSpPr txBox="1">
            <a:spLocks/>
          </p:cNvSpPr>
          <p:nvPr/>
        </p:nvSpPr>
        <p:spPr>
          <a:xfrm>
            <a:off x="4879148" y="109810"/>
            <a:ext cx="4085340" cy="51087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u="sng" dirty="0">
                <a:latin typeface="Comic Sans MS" panose="030F0702030302020204" pitchFamily="66" charset="0"/>
              </a:rPr>
              <a:t>Belief</a:t>
            </a:r>
          </a:p>
        </p:txBody>
      </p:sp>
      <p:sp>
        <p:nvSpPr>
          <p:cNvPr id="11" name="AutoShape 2" descr="http://www.thegeographeronline.net/uploads/2/6/6/2/26629356/4588723_ori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itle 1"/>
          <p:cNvSpPr txBox="1">
            <a:spLocks/>
          </p:cNvSpPr>
          <p:nvPr/>
        </p:nvSpPr>
        <p:spPr>
          <a:xfrm>
            <a:off x="4669087" y="2366296"/>
            <a:ext cx="4326465" cy="510878"/>
          </a:xfrm>
          <a:prstGeom prst="rect">
            <a:avLst/>
          </a:prstGeom>
          <a:ln w="28575">
            <a:solidFill>
              <a:srgbClr val="00FF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u="sng" dirty="0">
                <a:latin typeface="Comic Sans MS" panose="030F0702030302020204" pitchFamily="66" charset="0"/>
              </a:rPr>
              <a:t>Demo: </a:t>
            </a:r>
            <a:r>
              <a:rPr lang="en-GB" sz="1800" dirty="0">
                <a:latin typeface="Comic Sans MS" panose="030F0702030302020204" pitchFamily="66" charset="0"/>
              </a:rPr>
              <a:t>Describe the distribution of  belief using Fig. 1</a:t>
            </a:r>
          </a:p>
        </p:txBody>
      </p:sp>
      <p:sp>
        <p:nvSpPr>
          <p:cNvPr id="14" name="Title 1"/>
          <p:cNvSpPr txBox="1">
            <a:spLocks/>
          </p:cNvSpPr>
          <p:nvPr/>
        </p:nvSpPr>
        <p:spPr>
          <a:xfrm>
            <a:off x="109382" y="3102339"/>
            <a:ext cx="8938886" cy="510878"/>
          </a:xfrm>
          <a:prstGeom prst="rect">
            <a:avLst/>
          </a:prstGeom>
          <a:solidFill>
            <a:schemeClr val="bg1"/>
          </a:solidFill>
          <a:ln w="28575">
            <a:solidFill>
              <a:srgbClr val="00B0F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u="sng" dirty="0">
                <a:latin typeface="Comic Sans MS" panose="030F0702030302020204" pitchFamily="66" charset="0"/>
              </a:rPr>
              <a:t>Challenge:</a:t>
            </a:r>
            <a:r>
              <a:rPr lang="en-GB" sz="1800" dirty="0">
                <a:latin typeface="Comic Sans MS" panose="030F0702030302020204" pitchFamily="66" charset="0"/>
              </a:rPr>
              <a:t> What links Food and Belief together? </a:t>
            </a:r>
          </a:p>
        </p:txBody>
      </p:sp>
      <p:sp>
        <p:nvSpPr>
          <p:cNvPr id="15" name="Rectangle 14"/>
          <p:cNvSpPr/>
          <p:nvPr/>
        </p:nvSpPr>
        <p:spPr>
          <a:xfrm>
            <a:off x="95733" y="3708753"/>
            <a:ext cx="8925237" cy="1200329"/>
          </a:xfrm>
          <a:prstGeom prst="rect">
            <a:avLst/>
          </a:prstGeom>
          <a:ln w="28575">
            <a:solidFill>
              <a:srgbClr val="FFC000"/>
            </a:solidFill>
          </a:ln>
        </p:spPr>
        <p:txBody>
          <a:bodyPr wrap="square">
            <a:spAutoFit/>
          </a:bodyPr>
          <a:lstStyle/>
          <a:p>
            <a:r>
              <a:rPr lang="en-GB" u="sng" dirty="0">
                <a:latin typeface="Comic Sans MS" panose="030F0702030302020204" pitchFamily="66" charset="0"/>
              </a:rPr>
              <a:t>Learning Objective </a:t>
            </a:r>
            <a:r>
              <a:rPr lang="en-GB" dirty="0">
                <a:latin typeface="Comic Sans MS" panose="030F0702030302020204" pitchFamily="66" charset="0"/>
              </a:rPr>
              <a:t>: Describe cultural traits in terms of language, customs, beliefs, dress, images, music, food and technology.  To examine the diffusion of cultural traits resulting from the international movement of workers and tourists and commodities.</a:t>
            </a:r>
          </a:p>
        </p:txBody>
      </p:sp>
      <p:sp>
        <p:nvSpPr>
          <p:cNvPr id="12" name="Rectangle 11"/>
          <p:cNvSpPr/>
          <p:nvPr/>
        </p:nvSpPr>
        <p:spPr>
          <a:xfrm>
            <a:off x="95733" y="5074644"/>
            <a:ext cx="979755" cy="461665"/>
          </a:xfrm>
          <a:prstGeom prst="rect">
            <a:avLst/>
          </a:prstGeom>
          <a:solidFill>
            <a:schemeClr val="bg1"/>
          </a:solidFill>
          <a:ln w="28575">
            <a:solidFill>
              <a:srgbClr val="FF0000"/>
            </a:solidFill>
          </a:ln>
        </p:spPr>
        <p:txBody>
          <a:bodyPr wrap="none">
            <a:spAutoFit/>
          </a:bodyPr>
          <a:lstStyle/>
          <a:p>
            <a:r>
              <a:rPr lang="en-GB" sz="2400" dirty="0">
                <a:latin typeface="Comic Sans MS" panose="030F0702030302020204" pitchFamily="66" charset="0"/>
              </a:rPr>
              <a:t>dress</a:t>
            </a:r>
          </a:p>
        </p:txBody>
      </p:sp>
      <p:sp>
        <p:nvSpPr>
          <p:cNvPr id="17" name="Rectangle 16"/>
          <p:cNvSpPr/>
          <p:nvPr/>
        </p:nvSpPr>
        <p:spPr>
          <a:xfrm>
            <a:off x="1636782" y="5671478"/>
            <a:ext cx="758477" cy="461665"/>
          </a:xfrm>
          <a:prstGeom prst="rect">
            <a:avLst/>
          </a:prstGeom>
          <a:ln w="28575">
            <a:solidFill>
              <a:srgbClr val="FF0000"/>
            </a:solidFill>
          </a:ln>
        </p:spPr>
        <p:txBody>
          <a:bodyPr wrap="none">
            <a:spAutoFit/>
          </a:bodyPr>
          <a:lstStyle/>
          <a:p>
            <a:r>
              <a:rPr lang="en-GB" sz="2400" dirty="0"/>
              <a:t>food</a:t>
            </a:r>
            <a:endParaRPr lang="en-GB" dirty="0"/>
          </a:p>
        </p:txBody>
      </p:sp>
      <p:sp>
        <p:nvSpPr>
          <p:cNvPr id="18" name="Rectangle 17"/>
          <p:cNvSpPr/>
          <p:nvPr/>
        </p:nvSpPr>
        <p:spPr>
          <a:xfrm>
            <a:off x="95733" y="5662176"/>
            <a:ext cx="1239442" cy="461665"/>
          </a:xfrm>
          <a:prstGeom prst="rect">
            <a:avLst/>
          </a:prstGeom>
          <a:ln w="28575">
            <a:solidFill>
              <a:srgbClr val="FF0000"/>
            </a:solidFill>
          </a:ln>
        </p:spPr>
        <p:txBody>
          <a:bodyPr wrap="none">
            <a:spAutoFit/>
          </a:bodyPr>
          <a:lstStyle/>
          <a:p>
            <a:r>
              <a:rPr lang="en-GB" sz="2400" dirty="0">
                <a:latin typeface="Comic Sans MS" panose="030F0702030302020204" pitchFamily="66" charset="0"/>
              </a:rPr>
              <a:t> images</a:t>
            </a:r>
          </a:p>
        </p:txBody>
      </p:sp>
      <p:sp>
        <p:nvSpPr>
          <p:cNvPr id="16" name="Rectangle 15"/>
          <p:cNvSpPr/>
          <p:nvPr/>
        </p:nvSpPr>
        <p:spPr>
          <a:xfrm>
            <a:off x="95733" y="6337598"/>
            <a:ext cx="978153" cy="461665"/>
          </a:xfrm>
          <a:prstGeom prst="rect">
            <a:avLst/>
          </a:prstGeom>
          <a:ln w="28575">
            <a:solidFill>
              <a:srgbClr val="FF0000"/>
            </a:solidFill>
          </a:ln>
        </p:spPr>
        <p:txBody>
          <a:bodyPr wrap="none">
            <a:spAutoFit/>
          </a:bodyPr>
          <a:lstStyle/>
          <a:p>
            <a:r>
              <a:rPr lang="en-GB" sz="2400" dirty="0">
                <a:latin typeface="Comic Sans MS" panose="030F0702030302020204" pitchFamily="66" charset="0"/>
              </a:rPr>
              <a:t>music</a:t>
            </a:r>
          </a:p>
        </p:txBody>
      </p:sp>
      <p:sp>
        <p:nvSpPr>
          <p:cNvPr id="19" name="Rectangle 18"/>
          <p:cNvSpPr/>
          <p:nvPr/>
        </p:nvSpPr>
        <p:spPr>
          <a:xfrm>
            <a:off x="1619672" y="5074644"/>
            <a:ext cx="1728358" cy="461665"/>
          </a:xfrm>
          <a:prstGeom prst="rect">
            <a:avLst/>
          </a:prstGeom>
          <a:ln w="28575">
            <a:solidFill>
              <a:srgbClr val="FF0000"/>
            </a:solidFill>
          </a:ln>
        </p:spPr>
        <p:txBody>
          <a:bodyPr wrap="none">
            <a:spAutoFit/>
          </a:bodyPr>
          <a:lstStyle/>
          <a:p>
            <a:r>
              <a:rPr lang="en-GB" sz="2400" dirty="0">
                <a:latin typeface="Comic Sans MS" panose="030F0702030302020204" pitchFamily="66" charset="0"/>
              </a:rPr>
              <a:t>technology</a:t>
            </a:r>
          </a:p>
        </p:txBody>
      </p:sp>
    </p:spTree>
    <p:extLst>
      <p:ext uri="{BB962C8B-B14F-4D97-AF65-F5344CB8AC3E}">
        <p14:creationId xmlns:p14="http://schemas.microsoft.com/office/powerpoint/2010/main" val="10451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195"/>
                                        </p:tgtEl>
                                        <p:attrNameLst>
                                          <p:attrName>ppt_x</p:attrName>
                                        </p:attrNameLst>
                                      </p:cBhvr>
                                      <p:tavLst>
                                        <p:tav tm="0">
                                          <p:val>
                                            <p:strVal val="ppt_x"/>
                                          </p:val>
                                        </p:tav>
                                        <p:tav tm="100000">
                                          <p:val>
                                            <p:strVal val="ppt_x"/>
                                          </p:val>
                                        </p:tav>
                                      </p:tavLst>
                                    </p:anim>
                                    <p:anim calcmode="lin" valueType="num">
                                      <p:cBhvr additive="base">
                                        <p:cTn id="23" dur="500"/>
                                        <p:tgtEl>
                                          <p:spTgt spid="8195"/>
                                        </p:tgtEl>
                                        <p:attrNameLst>
                                          <p:attrName>ppt_y</p:attrName>
                                        </p:attrNameLst>
                                      </p:cBhvr>
                                      <p:tavLst>
                                        <p:tav tm="0">
                                          <p:val>
                                            <p:strVal val="ppt_y"/>
                                          </p:val>
                                        </p:tav>
                                        <p:tav tm="100000">
                                          <p:val>
                                            <p:strVal val="1+ppt_h/2"/>
                                          </p:val>
                                        </p:tav>
                                      </p:tavLst>
                                    </p:anim>
                                    <p:set>
                                      <p:cBhvr>
                                        <p:cTn id="24" dur="1" fill="hold">
                                          <p:stCondLst>
                                            <p:cond delay="499"/>
                                          </p:stCondLst>
                                        </p:cTn>
                                        <p:tgtEl>
                                          <p:spTgt spid="819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2" grpId="0" animBg="1"/>
      <p:bldP spid="17" grpId="0" animBg="1"/>
      <p:bldP spid="18" grpId="0" animBg="1"/>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381" y="109810"/>
            <a:ext cx="8925237" cy="44660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Language</a:t>
            </a:r>
          </a:p>
        </p:txBody>
      </p:sp>
      <p:sp>
        <p:nvSpPr>
          <p:cNvPr id="5" name="Action Button: End 4">
            <a:hlinkClick r:id="rId2" highlightClick="1"/>
          </p:cNvPr>
          <p:cNvSpPr/>
          <p:nvPr/>
        </p:nvSpPr>
        <p:spPr>
          <a:xfrm flipV="1">
            <a:off x="202918" y="241144"/>
            <a:ext cx="480650" cy="16352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8071" y="692696"/>
            <a:ext cx="4123889" cy="1015663"/>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 A</a:t>
            </a:r>
            <a:r>
              <a:rPr lang="en-GB" sz="2000" dirty="0">
                <a:latin typeface="Comic Sans MS" panose="030F0702030302020204" pitchFamily="66" charset="0"/>
              </a:rPr>
              <a:t>: What are 5 most spoken languages in the world? List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4104456" cy="3714006"/>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844637"/>
            <a:ext cx="4174586" cy="359224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860032" y="692696"/>
            <a:ext cx="4174586" cy="1015663"/>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 B</a:t>
            </a:r>
            <a:r>
              <a:rPr lang="en-GB" sz="2000" dirty="0">
                <a:latin typeface="Comic Sans MS" panose="030F0702030302020204" pitchFamily="66" charset="0"/>
              </a:rPr>
              <a:t>: What 5 countries have the most amount of languages? List </a:t>
            </a:r>
          </a:p>
        </p:txBody>
      </p:sp>
    </p:spTree>
    <p:extLst>
      <p:ext uri="{BB962C8B-B14F-4D97-AF65-F5344CB8AC3E}">
        <p14:creationId xmlns:p14="http://schemas.microsoft.com/office/powerpoint/2010/main" val="893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753194"/>
            <a:ext cx="495300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09381" y="109810"/>
            <a:ext cx="8925237" cy="294854"/>
          </a:xfrm>
          <a:prstGeom prst="rect">
            <a:avLst/>
          </a:prstGeom>
          <a:ln w="28575">
            <a:solidFill>
              <a:srgbClr val="FF0000"/>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u="sng" dirty="0">
                <a:latin typeface="Comic Sans MS" panose="030F0702030302020204" pitchFamily="66" charset="0"/>
              </a:rPr>
              <a:t>Africa a divided Continent </a:t>
            </a:r>
          </a:p>
        </p:txBody>
      </p:sp>
      <p:sp>
        <p:nvSpPr>
          <p:cNvPr id="4" name="Title 1"/>
          <p:cNvSpPr txBox="1">
            <a:spLocks/>
          </p:cNvSpPr>
          <p:nvPr/>
        </p:nvSpPr>
        <p:spPr>
          <a:xfrm>
            <a:off x="109381" y="473260"/>
            <a:ext cx="8925237" cy="6268107"/>
          </a:xfrm>
          <a:prstGeom prst="rect">
            <a:avLst/>
          </a:prstGeom>
          <a:ln w="28575">
            <a:solidFill>
              <a:srgbClr val="00FF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800" u="sng" dirty="0">
              <a:latin typeface="Comic Sans MS" panose="030F0702030302020204" pitchFamily="66" charset="0"/>
            </a:endParaRPr>
          </a:p>
        </p:txBody>
      </p:sp>
    </p:spTree>
    <p:extLst>
      <p:ext uri="{BB962C8B-B14F-4D97-AF65-F5344CB8AC3E}">
        <p14:creationId xmlns:p14="http://schemas.microsoft.com/office/powerpoint/2010/main" val="3306999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996</Words>
  <Application>Microsoft Macintosh PowerPoint</Application>
  <PresentationFormat>On-screen Show (4:3)</PresentationFormat>
  <Paragraphs>111</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Roberts, Martin</cp:lastModifiedBy>
  <cp:revision>34</cp:revision>
  <cp:lastPrinted>2021-11-15T12:47:23Z</cp:lastPrinted>
  <dcterms:created xsi:type="dcterms:W3CDTF">2015-03-18T09:12:08Z</dcterms:created>
  <dcterms:modified xsi:type="dcterms:W3CDTF">2021-11-15T18:19:37Z</dcterms:modified>
</cp:coreProperties>
</file>