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5" r:id="rId3"/>
    <p:sldId id="258" r:id="rId4"/>
    <p:sldId id="259" r:id="rId5"/>
    <p:sldId id="260" r:id="rId6"/>
    <p:sldId id="264" r:id="rId7"/>
    <p:sldId id="261" r:id="rId8"/>
    <p:sldId id="262" r:id="rId9"/>
  </p:sldIdLst>
  <p:sldSz cx="12192000" cy="6858000"/>
  <p:notesSz cx="6881813" cy="100155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22"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6D31CF6-780F-465C-ADF2-5A6512E35353}" type="datetimeFigureOut">
              <a:rPr lang="en-GB" smtClean="0"/>
              <a:t>02/11/2017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E8A4A3-CA5E-4D6E-B76A-04A0F9416D41}" type="slidenum">
              <a:rPr lang="en-GB" smtClean="0"/>
              <a:t>‹#›</a:t>
            </a:fld>
            <a:endParaRPr lang="en-GB"/>
          </a:p>
        </p:txBody>
      </p:sp>
    </p:spTree>
    <p:extLst>
      <p:ext uri="{BB962C8B-B14F-4D97-AF65-F5344CB8AC3E}">
        <p14:creationId xmlns:p14="http://schemas.microsoft.com/office/powerpoint/2010/main" val="3416553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D31CF6-780F-465C-ADF2-5A6512E35353}" type="datetimeFigureOut">
              <a:rPr lang="en-GB" smtClean="0"/>
              <a:t>02/11/2017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E8A4A3-CA5E-4D6E-B76A-04A0F9416D41}" type="slidenum">
              <a:rPr lang="en-GB" smtClean="0"/>
              <a:t>‹#›</a:t>
            </a:fld>
            <a:endParaRPr lang="en-GB"/>
          </a:p>
        </p:txBody>
      </p:sp>
    </p:spTree>
    <p:extLst>
      <p:ext uri="{BB962C8B-B14F-4D97-AF65-F5344CB8AC3E}">
        <p14:creationId xmlns:p14="http://schemas.microsoft.com/office/powerpoint/2010/main" val="4079389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D31CF6-780F-465C-ADF2-5A6512E35353}" type="datetimeFigureOut">
              <a:rPr lang="en-GB" smtClean="0"/>
              <a:t>02/11/2017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E8A4A3-CA5E-4D6E-B76A-04A0F9416D41}" type="slidenum">
              <a:rPr lang="en-GB" smtClean="0"/>
              <a:t>‹#›</a:t>
            </a:fld>
            <a:endParaRPr lang="en-GB"/>
          </a:p>
        </p:txBody>
      </p:sp>
    </p:spTree>
    <p:extLst>
      <p:ext uri="{BB962C8B-B14F-4D97-AF65-F5344CB8AC3E}">
        <p14:creationId xmlns:p14="http://schemas.microsoft.com/office/powerpoint/2010/main" val="1074806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D31CF6-780F-465C-ADF2-5A6512E35353}" type="datetimeFigureOut">
              <a:rPr lang="en-GB" smtClean="0"/>
              <a:t>02/11/2017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E8A4A3-CA5E-4D6E-B76A-04A0F9416D41}" type="slidenum">
              <a:rPr lang="en-GB" smtClean="0"/>
              <a:t>‹#›</a:t>
            </a:fld>
            <a:endParaRPr lang="en-GB"/>
          </a:p>
        </p:txBody>
      </p:sp>
    </p:spTree>
    <p:extLst>
      <p:ext uri="{BB962C8B-B14F-4D97-AF65-F5344CB8AC3E}">
        <p14:creationId xmlns:p14="http://schemas.microsoft.com/office/powerpoint/2010/main" val="3390260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D31CF6-780F-465C-ADF2-5A6512E35353}" type="datetimeFigureOut">
              <a:rPr lang="en-GB" smtClean="0"/>
              <a:t>02/11/2017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E8A4A3-CA5E-4D6E-B76A-04A0F9416D41}" type="slidenum">
              <a:rPr lang="en-GB" smtClean="0"/>
              <a:t>‹#›</a:t>
            </a:fld>
            <a:endParaRPr lang="en-GB"/>
          </a:p>
        </p:txBody>
      </p:sp>
    </p:spTree>
    <p:extLst>
      <p:ext uri="{BB962C8B-B14F-4D97-AF65-F5344CB8AC3E}">
        <p14:creationId xmlns:p14="http://schemas.microsoft.com/office/powerpoint/2010/main" val="4102279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6D31CF6-780F-465C-ADF2-5A6512E35353}" type="datetimeFigureOut">
              <a:rPr lang="en-GB" smtClean="0"/>
              <a:t>02/11/2017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E8A4A3-CA5E-4D6E-B76A-04A0F9416D41}" type="slidenum">
              <a:rPr lang="en-GB" smtClean="0"/>
              <a:t>‹#›</a:t>
            </a:fld>
            <a:endParaRPr lang="en-GB"/>
          </a:p>
        </p:txBody>
      </p:sp>
    </p:spTree>
    <p:extLst>
      <p:ext uri="{BB962C8B-B14F-4D97-AF65-F5344CB8AC3E}">
        <p14:creationId xmlns:p14="http://schemas.microsoft.com/office/powerpoint/2010/main" val="1446546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6D31CF6-780F-465C-ADF2-5A6512E35353}" type="datetimeFigureOut">
              <a:rPr lang="en-GB" smtClean="0"/>
              <a:t>02/11/2017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CE8A4A3-CA5E-4D6E-B76A-04A0F9416D41}" type="slidenum">
              <a:rPr lang="en-GB" smtClean="0"/>
              <a:t>‹#›</a:t>
            </a:fld>
            <a:endParaRPr lang="en-GB"/>
          </a:p>
        </p:txBody>
      </p:sp>
    </p:spTree>
    <p:extLst>
      <p:ext uri="{BB962C8B-B14F-4D97-AF65-F5344CB8AC3E}">
        <p14:creationId xmlns:p14="http://schemas.microsoft.com/office/powerpoint/2010/main" val="4140425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6D31CF6-780F-465C-ADF2-5A6512E35353}" type="datetimeFigureOut">
              <a:rPr lang="en-GB" smtClean="0"/>
              <a:t>02/11/2017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CE8A4A3-CA5E-4D6E-B76A-04A0F9416D41}" type="slidenum">
              <a:rPr lang="en-GB" smtClean="0"/>
              <a:t>‹#›</a:t>
            </a:fld>
            <a:endParaRPr lang="en-GB"/>
          </a:p>
        </p:txBody>
      </p:sp>
    </p:spTree>
    <p:extLst>
      <p:ext uri="{BB962C8B-B14F-4D97-AF65-F5344CB8AC3E}">
        <p14:creationId xmlns:p14="http://schemas.microsoft.com/office/powerpoint/2010/main" val="687185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D31CF6-780F-465C-ADF2-5A6512E35353}" type="datetimeFigureOut">
              <a:rPr lang="en-GB" smtClean="0"/>
              <a:t>02/11/2017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CE8A4A3-CA5E-4D6E-B76A-04A0F9416D41}" type="slidenum">
              <a:rPr lang="en-GB" smtClean="0"/>
              <a:t>‹#›</a:t>
            </a:fld>
            <a:endParaRPr lang="en-GB"/>
          </a:p>
        </p:txBody>
      </p:sp>
    </p:spTree>
    <p:extLst>
      <p:ext uri="{BB962C8B-B14F-4D97-AF65-F5344CB8AC3E}">
        <p14:creationId xmlns:p14="http://schemas.microsoft.com/office/powerpoint/2010/main" val="285411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D31CF6-780F-465C-ADF2-5A6512E35353}" type="datetimeFigureOut">
              <a:rPr lang="en-GB" smtClean="0"/>
              <a:t>02/11/2017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E8A4A3-CA5E-4D6E-B76A-04A0F9416D41}" type="slidenum">
              <a:rPr lang="en-GB" smtClean="0"/>
              <a:t>‹#›</a:t>
            </a:fld>
            <a:endParaRPr lang="en-GB"/>
          </a:p>
        </p:txBody>
      </p:sp>
    </p:spTree>
    <p:extLst>
      <p:ext uri="{BB962C8B-B14F-4D97-AF65-F5344CB8AC3E}">
        <p14:creationId xmlns:p14="http://schemas.microsoft.com/office/powerpoint/2010/main" val="2950997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D31CF6-780F-465C-ADF2-5A6512E35353}" type="datetimeFigureOut">
              <a:rPr lang="en-GB" smtClean="0"/>
              <a:t>02/11/2017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E8A4A3-CA5E-4D6E-B76A-04A0F9416D41}" type="slidenum">
              <a:rPr lang="en-GB" smtClean="0"/>
              <a:t>‹#›</a:t>
            </a:fld>
            <a:endParaRPr lang="en-GB"/>
          </a:p>
        </p:txBody>
      </p:sp>
    </p:spTree>
    <p:extLst>
      <p:ext uri="{BB962C8B-B14F-4D97-AF65-F5344CB8AC3E}">
        <p14:creationId xmlns:p14="http://schemas.microsoft.com/office/powerpoint/2010/main" val="61335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D31CF6-780F-465C-ADF2-5A6512E35353}" type="datetimeFigureOut">
              <a:rPr lang="en-GB" smtClean="0"/>
              <a:t>02/11/2017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E8A4A3-CA5E-4D6E-B76A-04A0F9416D41}" type="slidenum">
              <a:rPr lang="en-GB" smtClean="0"/>
              <a:t>‹#›</a:t>
            </a:fld>
            <a:endParaRPr lang="en-GB"/>
          </a:p>
        </p:txBody>
      </p:sp>
    </p:spTree>
    <p:extLst>
      <p:ext uri="{BB962C8B-B14F-4D97-AF65-F5344CB8AC3E}">
        <p14:creationId xmlns:p14="http://schemas.microsoft.com/office/powerpoint/2010/main" val="1465412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MDOBTkC_JbA" TargetMode="External"/><Relationship Id="rId2" Type="http://schemas.openxmlformats.org/officeDocument/2006/relationships/hyperlink" Target="https://www.youtube.com/watch?v=rOgYkE4W0Y4"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www.youtube.com/watch?v=Lw2dPccmyjs"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ewn.co.za/2015/03/23/Living-in-limbo-in-Tin-Can-Tow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time_continue=21&amp;v=XhYGkWivX-Y"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3464" y="173736"/>
            <a:ext cx="11742624" cy="400110"/>
          </a:xfrm>
          <a:prstGeom prst="rect">
            <a:avLst/>
          </a:prstGeom>
          <a:noFill/>
          <a:ln w="28575">
            <a:solidFill>
              <a:srgbClr val="FF0000"/>
            </a:solidFill>
          </a:ln>
        </p:spPr>
        <p:txBody>
          <a:bodyPr wrap="square" rtlCol="0">
            <a:spAutoFit/>
          </a:bodyPr>
          <a:lstStyle/>
          <a:p>
            <a:pPr algn="ctr"/>
            <a:r>
              <a:rPr lang="en-GB" sz="2000" u="sng" dirty="0">
                <a:latin typeface="Comic Sans MS" panose="030F0702030302020204" pitchFamily="66" charset="0"/>
              </a:rPr>
              <a:t>Gentrification in Cape Town, South Africa</a:t>
            </a:r>
          </a:p>
        </p:txBody>
      </p:sp>
      <p:sp>
        <p:nvSpPr>
          <p:cNvPr id="5" name="TextBox 4"/>
          <p:cNvSpPr txBox="1"/>
          <p:nvPr/>
        </p:nvSpPr>
        <p:spPr>
          <a:xfrm>
            <a:off x="283464" y="743230"/>
            <a:ext cx="11742624" cy="1015663"/>
          </a:xfrm>
          <a:prstGeom prst="rect">
            <a:avLst/>
          </a:prstGeom>
          <a:noFill/>
          <a:ln w="28575">
            <a:solidFill>
              <a:schemeClr val="accent2"/>
            </a:solidFill>
          </a:ln>
        </p:spPr>
        <p:txBody>
          <a:bodyPr wrap="square" rtlCol="0">
            <a:spAutoFit/>
          </a:bodyPr>
          <a:lstStyle/>
          <a:p>
            <a:pPr algn="just"/>
            <a:r>
              <a:rPr lang="en-GB" sz="2000" u="sng" dirty="0">
                <a:latin typeface="Comic Sans MS" panose="030F0702030302020204" pitchFamily="66" charset="0"/>
              </a:rPr>
              <a:t>Language for Learning</a:t>
            </a:r>
            <a:r>
              <a:rPr lang="en-GB" sz="2000" dirty="0">
                <a:latin typeface="Comic Sans MS" panose="030F0702030302020204" pitchFamily="66" charset="0"/>
              </a:rPr>
              <a:t>: Gentrification is </a:t>
            </a:r>
            <a:r>
              <a:rPr lang="en-GB" sz="2000" u="sng" dirty="0">
                <a:latin typeface="Comic Sans MS" panose="030F0702030302020204" pitchFamily="66" charset="0"/>
              </a:rPr>
              <a:t>t</a:t>
            </a:r>
            <a:r>
              <a:rPr lang="en-GB" sz="2000" dirty="0">
                <a:latin typeface="Comic Sans MS" panose="030F0702030302020204" pitchFamily="66" charset="0"/>
              </a:rPr>
              <a:t>he process of renewal and rebuilding accompanying the influx of middle-class or affluent people into deteriorating areas that often displaces poorer residents.</a:t>
            </a:r>
            <a:endParaRPr lang="en-GB" sz="2000" u="sng" dirty="0">
              <a:latin typeface="Comic Sans MS" panose="030F0702030302020204" pitchFamily="66" charset="0"/>
            </a:endParaRPr>
          </a:p>
        </p:txBody>
      </p:sp>
      <p:sp>
        <p:nvSpPr>
          <p:cNvPr id="6" name="Action Button: Movie 5">
            <a:hlinkClick r:id="rId2" highlightClick="1"/>
          </p:cNvPr>
          <p:cNvSpPr/>
          <p:nvPr/>
        </p:nvSpPr>
        <p:spPr>
          <a:xfrm>
            <a:off x="11421979" y="1427748"/>
            <a:ext cx="481263" cy="283019"/>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Movie 6">
            <a:hlinkClick r:id="rId3" highlightClick="1"/>
          </p:cNvPr>
          <p:cNvSpPr/>
          <p:nvPr/>
        </p:nvSpPr>
        <p:spPr>
          <a:xfrm>
            <a:off x="1684421" y="1443790"/>
            <a:ext cx="417094" cy="256674"/>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283464" y="1995175"/>
            <a:ext cx="11742624" cy="400110"/>
          </a:xfrm>
          <a:prstGeom prst="rect">
            <a:avLst/>
          </a:prstGeom>
          <a:noFill/>
          <a:ln w="28575">
            <a:solidFill>
              <a:srgbClr val="00FF00"/>
            </a:solidFill>
          </a:ln>
        </p:spPr>
        <p:txBody>
          <a:bodyPr wrap="square" rtlCol="0">
            <a:spAutoFit/>
          </a:bodyPr>
          <a:lstStyle/>
          <a:p>
            <a:r>
              <a:rPr lang="en-GB" sz="2000" u="sng" dirty="0">
                <a:latin typeface="Comic Sans MS" panose="030F0702030302020204" pitchFamily="66" charset="0"/>
              </a:rPr>
              <a:t>Demo</a:t>
            </a:r>
            <a:r>
              <a:rPr lang="en-GB" sz="2000" dirty="0">
                <a:latin typeface="Comic Sans MS" panose="030F0702030302020204" pitchFamily="66" charset="0"/>
              </a:rPr>
              <a:t>: Read through pages 47-49 and complete the 4 questions (case study analysis).   </a:t>
            </a:r>
          </a:p>
        </p:txBody>
      </p:sp>
      <p:sp>
        <p:nvSpPr>
          <p:cNvPr id="9" name="Action Button: Movie 8">
            <a:hlinkClick r:id="rId4" highlightClick="1"/>
          </p:cNvPr>
          <p:cNvSpPr/>
          <p:nvPr/>
        </p:nvSpPr>
        <p:spPr>
          <a:xfrm>
            <a:off x="2502568" y="1443790"/>
            <a:ext cx="545432" cy="250934"/>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7542463" y="2946662"/>
            <a:ext cx="4277751" cy="400110"/>
          </a:xfrm>
          <a:prstGeom prst="rect">
            <a:avLst/>
          </a:prstGeom>
          <a:noFill/>
          <a:ln w="28575">
            <a:solidFill>
              <a:srgbClr val="FF0000"/>
            </a:solidFill>
          </a:ln>
        </p:spPr>
        <p:txBody>
          <a:bodyPr wrap="square" rtlCol="0">
            <a:spAutoFit/>
          </a:bodyPr>
          <a:lstStyle/>
          <a:p>
            <a:pPr algn="ctr"/>
            <a:r>
              <a:rPr lang="en-GB" sz="2000" u="sng" dirty="0">
                <a:latin typeface="Comic Sans MS" panose="030F0702030302020204" pitchFamily="66" charset="0"/>
              </a:rPr>
              <a:t>Plenary </a:t>
            </a:r>
          </a:p>
        </p:txBody>
      </p:sp>
      <p:pic>
        <p:nvPicPr>
          <p:cNvPr id="12" name="Picture 11"/>
          <p:cNvPicPr>
            <a:picLocks noChangeAspect="1"/>
          </p:cNvPicPr>
          <p:nvPr/>
        </p:nvPicPr>
        <p:blipFill>
          <a:blip r:embed="rId5"/>
          <a:stretch>
            <a:fillRect/>
          </a:stretch>
        </p:blipFill>
        <p:spPr>
          <a:xfrm>
            <a:off x="5754816" y="3702017"/>
            <a:ext cx="1073012" cy="800782"/>
          </a:xfrm>
          <a:prstGeom prst="rect">
            <a:avLst/>
          </a:prstGeom>
        </p:spPr>
      </p:pic>
      <p:sp>
        <p:nvSpPr>
          <p:cNvPr id="13" name="TextBox 12"/>
          <p:cNvSpPr txBox="1"/>
          <p:nvPr/>
        </p:nvSpPr>
        <p:spPr>
          <a:xfrm>
            <a:off x="7542463" y="3497661"/>
            <a:ext cx="4277751" cy="707886"/>
          </a:xfrm>
          <a:prstGeom prst="rect">
            <a:avLst/>
          </a:prstGeom>
          <a:noFill/>
          <a:ln w="28575">
            <a:solidFill>
              <a:srgbClr val="FFC000"/>
            </a:solidFill>
          </a:ln>
        </p:spPr>
        <p:txBody>
          <a:bodyPr wrap="square" rtlCol="0">
            <a:spAutoFit/>
          </a:bodyPr>
          <a:lstStyle/>
          <a:p>
            <a:r>
              <a:rPr lang="en-GB" sz="2000" u="sng" dirty="0">
                <a:latin typeface="Comic Sans MS" panose="030F0702030302020204" pitchFamily="66" charset="0"/>
              </a:rPr>
              <a:t>Learning Objective</a:t>
            </a:r>
            <a:r>
              <a:rPr lang="en-GB" sz="2000" dirty="0">
                <a:latin typeface="Comic Sans MS" panose="030F0702030302020204" pitchFamily="66" charset="0"/>
              </a:rPr>
              <a:t>: Describe land use zones including the CBD </a:t>
            </a:r>
          </a:p>
        </p:txBody>
      </p:sp>
      <p:sp>
        <p:nvSpPr>
          <p:cNvPr id="14" name="TextBox 13"/>
          <p:cNvSpPr txBox="1"/>
          <p:nvPr/>
        </p:nvSpPr>
        <p:spPr>
          <a:xfrm>
            <a:off x="7542463" y="4363934"/>
            <a:ext cx="4277751" cy="1015663"/>
          </a:xfrm>
          <a:prstGeom prst="rect">
            <a:avLst/>
          </a:prstGeom>
          <a:noFill/>
          <a:ln w="28575">
            <a:solidFill>
              <a:srgbClr val="FFC000"/>
            </a:solidFill>
          </a:ln>
        </p:spPr>
        <p:txBody>
          <a:bodyPr wrap="square" rtlCol="0">
            <a:spAutoFit/>
          </a:bodyPr>
          <a:lstStyle/>
          <a:p>
            <a:r>
              <a:rPr lang="en-GB" sz="2000" u="sng" dirty="0">
                <a:latin typeface="Comic Sans MS" panose="030F0702030302020204" pitchFamily="66" charset="0"/>
              </a:rPr>
              <a:t>Learning Objective</a:t>
            </a:r>
            <a:r>
              <a:rPr lang="en-GB" sz="2000" dirty="0">
                <a:latin typeface="Comic Sans MS" panose="030F0702030302020204" pitchFamily="66" charset="0"/>
              </a:rPr>
              <a:t>: To give reasons for land use in urban areas. </a:t>
            </a:r>
          </a:p>
        </p:txBody>
      </p:sp>
      <p:sp>
        <p:nvSpPr>
          <p:cNvPr id="15" name="TextBox 14"/>
          <p:cNvSpPr txBox="1"/>
          <p:nvPr/>
        </p:nvSpPr>
        <p:spPr>
          <a:xfrm>
            <a:off x="283464" y="2609779"/>
            <a:ext cx="6600615" cy="400110"/>
          </a:xfrm>
          <a:prstGeom prst="rect">
            <a:avLst/>
          </a:prstGeom>
          <a:noFill/>
          <a:ln w="28575">
            <a:solidFill>
              <a:srgbClr val="FF0000"/>
            </a:solidFill>
          </a:ln>
        </p:spPr>
        <p:txBody>
          <a:bodyPr wrap="square" rtlCol="0">
            <a:spAutoFit/>
          </a:bodyPr>
          <a:lstStyle/>
          <a:p>
            <a:pPr algn="ctr"/>
            <a:r>
              <a:rPr lang="en-GB" sz="2000" u="sng" dirty="0">
                <a:latin typeface="Comic Sans MS" panose="030F0702030302020204" pitchFamily="66" charset="0"/>
              </a:rPr>
              <a:t>TIPS </a:t>
            </a:r>
          </a:p>
        </p:txBody>
      </p:sp>
      <p:sp>
        <p:nvSpPr>
          <p:cNvPr id="16" name="TextBox 15"/>
          <p:cNvSpPr txBox="1"/>
          <p:nvPr/>
        </p:nvSpPr>
        <p:spPr>
          <a:xfrm>
            <a:off x="283464" y="3083271"/>
            <a:ext cx="6600615" cy="400110"/>
          </a:xfrm>
          <a:prstGeom prst="rect">
            <a:avLst/>
          </a:prstGeom>
          <a:noFill/>
          <a:ln w="28575">
            <a:solidFill>
              <a:srgbClr val="FF0000"/>
            </a:solidFill>
          </a:ln>
        </p:spPr>
        <p:txBody>
          <a:bodyPr wrap="square" rtlCol="0">
            <a:spAutoFit/>
          </a:bodyPr>
          <a:lstStyle/>
          <a:p>
            <a:pPr algn="ctr"/>
            <a:r>
              <a:rPr lang="en-GB" sz="2000" u="sng" dirty="0">
                <a:latin typeface="Comic Sans MS" panose="030F0702030302020204" pitchFamily="66" charset="0"/>
              </a:rPr>
              <a:t>Question 1</a:t>
            </a:r>
            <a:r>
              <a:rPr lang="en-GB" sz="2000" dirty="0">
                <a:latin typeface="Comic Sans MS" panose="030F0702030302020204" pitchFamily="66" charset="0"/>
              </a:rPr>
              <a:t>:</a:t>
            </a:r>
            <a:r>
              <a:rPr lang="en-GB" sz="2000" u="sng" dirty="0">
                <a:latin typeface="Comic Sans MS" panose="030F0702030302020204" pitchFamily="66" charset="0"/>
              </a:rPr>
              <a:t> </a:t>
            </a:r>
          </a:p>
        </p:txBody>
      </p:sp>
      <p:sp>
        <p:nvSpPr>
          <p:cNvPr id="17" name="TextBox 16"/>
          <p:cNvSpPr txBox="1"/>
          <p:nvPr/>
        </p:nvSpPr>
        <p:spPr>
          <a:xfrm>
            <a:off x="283464" y="3600901"/>
            <a:ext cx="6600615" cy="1015663"/>
          </a:xfrm>
          <a:prstGeom prst="rect">
            <a:avLst/>
          </a:prstGeom>
          <a:noFill/>
          <a:ln w="28575">
            <a:solidFill>
              <a:schemeClr val="accent2"/>
            </a:solidFill>
          </a:ln>
        </p:spPr>
        <p:txBody>
          <a:bodyPr wrap="square" rtlCol="0">
            <a:spAutoFit/>
          </a:bodyPr>
          <a:lstStyle/>
          <a:p>
            <a:pPr lvl="0"/>
            <a:r>
              <a:rPr lang="en-GB" sz="2000" u="sng" dirty="0">
                <a:latin typeface="Comic Sans MS" panose="030F0702030302020204" pitchFamily="66" charset="0"/>
              </a:rPr>
              <a:t>Site</a:t>
            </a:r>
            <a:r>
              <a:rPr lang="en-GB" sz="2000" dirty="0">
                <a:latin typeface="Comic Sans MS" panose="030F0702030302020204" pitchFamily="66" charset="0"/>
              </a:rPr>
              <a:t>-Location </a:t>
            </a:r>
          </a:p>
          <a:p>
            <a:pPr lvl="0"/>
            <a:r>
              <a:rPr lang="en-GB" sz="2000" u="sng" dirty="0">
                <a:latin typeface="Comic Sans MS" panose="030F0702030302020204" pitchFamily="66" charset="0"/>
              </a:rPr>
              <a:t>Situation</a:t>
            </a:r>
            <a:r>
              <a:rPr lang="en-GB" sz="2000" dirty="0">
                <a:latin typeface="Comic Sans MS" panose="030F0702030302020204" pitchFamily="66" charset="0"/>
              </a:rPr>
              <a:t>- Relationship between a particular settlement and its surrounding area. </a:t>
            </a:r>
          </a:p>
        </p:txBody>
      </p:sp>
      <p:sp>
        <p:nvSpPr>
          <p:cNvPr id="20" name="TextBox 19"/>
          <p:cNvSpPr txBox="1"/>
          <p:nvPr/>
        </p:nvSpPr>
        <p:spPr>
          <a:xfrm>
            <a:off x="7416553" y="2588452"/>
            <a:ext cx="4636128" cy="3785937"/>
          </a:xfrm>
          <a:prstGeom prst="rect">
            <a:avLst/>
          </a:prstGeom>
          <a:noFill/>
          <a:ln w="28575">
            <a:solidFill>
              <a:srgbClr val="00B0F0"/>
            </a:solidFill>
            <a:prstDash val="dash"/>
          </a:ln>
        </p:spPr>
        <p:txBody>
          <a:bodyPr wrap="square" rtlCol="0">
            <a:spAutoFit/>
          </a:bodyPr>
          <a:lstStyle/>
          <a:p>
            <a:endParaRPr lang="en-GB" sz="2000" dirty="0">
              <a:latin typeface="Comic Sans MS" panose="030F0702030302020204" pitchFamily="66" charset="0"/>
            </a:endParaRPr>
          </a:p>
        </p:txBody>
      </p:sp>
    </p:spTree>
    <p:extLst>
      <p:ext uri="{BB962C8B-B14F-4D97-AF65-F5344CB8AC3E}">
        <p14:creationId xmlns:p14="http://schemas.microsoft.com/office/powerpoint/2010/main" val="3046317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ction Button: Movie 3">
            <a:hlinkClick r:id="rId2" highlightClick="1"/>
          </p:cNvPr>
          <p:cNvSpPr/>
          <p:nvPr/>
        </p:nvSpPr>
        <p:spPr>
          <a:xfrm>
            <a:off x="11530584" y="283464"/>
            <a:ext cx="438912" cy="301752"/>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00882" y="225987"/>
            <a:ext cx="11742624" cy="400110"/>
          </a:xfrm>
          <a:prstGeom prst="rect">
            <a:avLst/>
          </a:prstGeom>
          <a:noFill/>
          <a:ln w="28575">
            <a:solidFill>
              <a:srgbClr val="FF0000"/>
            </a:solidFill>
          </a:ln>
        </p:spPr>
        <p:txBody>
          <a:bodyPr wrap="square" rtlCol="0">
            <a:spAutoFit/>
          </a:bodyPr>
          <a:lstStyle/>
          <a:p>
            <a:pPr algn="ctr"/>
            <a:r>
              <a:rPr lang="en-GB" sz="2000" u="sng" dirty="0">
                <a:latin typeface="Comic Sans MS" panose="030F0702030302020204" pitchFamily="66" charset="0"/>
              </a:rPr>
              <a:t>Squatter Settlement </a:t>
            </a:r>
          </a:p>
        </p:txBody>
      </p:sp>
      <p:sp>
        <p:nvSpPr>
          <p:cNvPr id="7" name="Rectangle 6"/>
          <p:cNvSpPr/>
          <p:nvPr/>
        </p:nvSpPr>
        <p:spPr>
          <a:xfrm>
            <a:off x="283464" y="1766600"/>
            <a:ext cx="6096000" cy="4247317"/>
          </a:xfrm>
          <a:prstGeom prst="rect">
            <a:avLst/>
          </a:prstGeom>
          <a:ln w="28575">
            <a:solidFill>
              <a:srgbClr val="7030A0"/>
            </a:solidFill>
          </a:ln>
        </p:spPr>
        <p:txBody>
          <a:bodyPr>
            <a:spAutoFit/>
          </a:bodyPr>
          <a:lstStyle/>
          <a:p>
            <a:r>
              <a:rPr lang="en-GB" dirty="0">
                <a:latin typeface="Comic Sans MS" panose="030F0702030302020204" pitchFamily="66" charset="0"/>
              </a:rPr>
              <a:t>(c) Levels marking</a:t>
            </a:r>
          </a:p>
          <a:p>
            <a:r>
              <a:rPr lang="en-GB" dirty="0">
                <a:latin typeface="Comic Sans MS" panose="030F0702030302020204" pitchFamily="66" charset="0"/>
              </a:rPr>
              <a:t>Level 1 (1–3 marks)</a:t>
            </a:r>
          </a:p>
          <a:p>
            <a:r>
              <a:rPr lang="en-GB" dirty="0">
                <a:latin typeface="Comic Sans MS" panose="030F0702030302020204" pitchFamily="66" charset="0"/>
              </a:rPr>
              <a:t>Statements including limited detail on methods used to improve</a:t>
            </a:r>
          </a:p>
          <a:p>
            <a:r>
              <a:rPr lang="en-GB" dirty="0">
                <a:latin typeface="Comic Sans MS" panose="030F0702030302020204" pitchFamily="66" charset="0"/>
              </a:rPr>
              <a:t>quality of life in squatter settlements.</a:t>
            </a:r>
          </a:p>
          <a:p>
            <a:r>
              <a:rPr lang="en-GB" dirty="0">
                <a:latin typeface="Comic Sans MS" panose="030F0702030302020204" pitchFamily="66" charset="0"/>
              </a:rPr>
              <a:t>Level 2 (4–6 marks)</a:t>
            </a:r>
          </a:p>
          <a:p>
            <a:r>
              <a:rPr lang="en-GB" dirty="0">
                <a:latin typeface="Comic Sans MS" panose="030F0702030302020204" pitchFamily="66" charset="0"/>
              </a:rPr>
              <a:t>Uses named example</a:t>
            </a:r>
          </a:p>
          <a:p>
            <a:r>
              <a:rPr lang="en-GB" dirty="0">
                <a:latin typeface="Comic Sans MS" panose="030F0702030302020204" pitchFamily="66" charset="0"/>
              </a:rPr>
              <a:t>More developed statements on methods used to improve quality of</a:t>
            </a:r>
          </a:p>
          <a:p>
            <a:r>
              <a:rPr lang="en-GB" dirty="0">
                <a:latin typeface="Comic Sans MS" panose="030F0702030302020204" pitchFamily="66" charset="0"/>
              </a:rPr>
              <a:t>life in squatter settlements.</a:t>
            </a:r>
          </a:p>
          <a:p>
            <a:r>
              <a:rPr lang="en-GB" dirty="0">
                <a:latin typeface="Comic Sans MS" panose="030F0702030302020204" pitchFamily="66" charset="0"/>
              </a:rPr>
              <a:t>Level 3 (7 marks)</a:t>
            </a:r>
          </a:p>
          <a:p>
            <a:r>
              <a:rPr lang="en-GB" dirty="0">
                <a:latin typeface="Comic Sans MS" panose="030F0702030302020204" pitchFamily="66" charset="0"/>
              </a:rPr>
              <a:t>Uses named example</a:t>
            </a:r>
          </a:p>
          <a:p>
            <a:r>
              <a:rPr lang="en-GB" dirty="0">
                <a:latin typeface="Comic Sans MS" panose="030F0702030302020204" pitchFamily="66" charset="0"/>
              </a:rPr>
              <a:t>Comprehensive and accurate statements on methods used to improve quality of life in squatter settlements, including some place specific reference.</a:t>
            </a:r>
          </a:p>
        </p:txBody>
      </p:sp>
      <p:sp>
        <p:nvSpPr>
          <p:cNvPr id="8" name="TextBox 7"/>
          <p:cNvSpPr txBox="1"/>
          <p:nvPr/>
        </p:nvSpPr>
        <p:spPr>
          <a:xfrm>
            <a:off x="283464" y="821965"/>
            <a:ext cx="11742624" cy="707886"/>
          </a:xfrm>
          <a:prstGeom prst="rect">
            <a:avLst/>
          </a:prstGeom>
          <a:noFill/>
          <a:ln w="28575">
            <a:solidFill>
              <a:srgbClr val="00FF00"/>
            </a:solidFill>
          </a:ln>
        </p:spPr>
        <p:txBody>
          <a:bodyPr wrap="square" rtlCol="0">
            <a:spAutoFit/>
          </a:bodyPr>
          <a:lstStyle/>
          <a:p>
            <a:pPr algn="ctr"/>
            <a:r>
              <a:rPr lang="en-GB" sz="2000" dirty="0">
                <a:latin typeface="Comic Sans MS" panose="030F0702030302020204" pitchFamily="66" charset="0"/>
              </a:rPr>
              <a:t>For a named town or city in an LEDC, describe what has been done to improve the quality of life for the people who live in squatter settlements                                                                      [7]</a:t>
            </a:r>
          </a:p>
        </p:txBody>
      </p:sp>
    </p:spTree>
    <p:extLst>
      <p:ext uri="{BB962C8B-B14F-4D97-AF65-F5344CB8AC3E}">
        <p14:creationId xmlns:p14="http://schemas.microsoft.com/office/powerpoint/2010/main" val="2287940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3464" y="173736"/>
            <a:ext cx="11742624" cy="400110"/>
          </a:xfrm>
          <a:prstGeom prst="rect">
            <a:avLst/>
          </a:prstGeom>
          <a:noFill/>
          <a:ln w="28575">
            <a:solidFill>
              <a:srgbClr val="FF0000"/>
            </a:solidFill>
          </a:ln>
        </p:spPr>
        <p:txBody>
          <a:bodyPr wrap="square" rtlCol="0">
            <a:spAutoFit/>
          </a:bodyPr>
          <a:lstStyle/>
          <a:p>
            <a:pPr algn="ctr"/>
            <a:r>
              <a:rPr lang="en-GB" sz="2000" u="sng" dirty="0">
                <a:latin typeface="Comic Sans MS" panose="030F0702030302020204" pitchFamily="66" charset="0"/>
              </a:rPr>
              <a:t>Changing Characteristics of Urban areas </a:t>
            </a:r>
          </a:p>
        </p:txBody>
      </p:sp>
      <p:graphicFrame>
        <p:nvGraphicFramePr>
          <p:cNvPr id="6" name="Table 5"/>
          <p:cNvGraphicFramePr>
            <a:graphicFrameLocks noGrp="1"/>
          </p:cNvGraphicFramePr>
          <p:nvPr>
            <p:extLst>
              <p:ext uri="{D42A27DB-BD31-4B8C-83A1-F6EECF244321}">
                <p14:modId xmlns:p14="http://schemas.microsoft.com/office/powerpoint/2010/main" val="3490002300"/>
              </p:ext>
            </p:extLst>
          </p:nvPr>
        </p:nvGraphicFramePr>
        <p:xfrm>
          <a:off x="457200" y="2141922"/>
          <a:ext cx="11503152" cy="4435393"/>
        </p:xfrm>
        <a:graphic>
          <a:graphicData uri="http://schemas.openxmlformats.org/drawingml/2006/table">
            <a:tbl>
              <a:tblPr firstRow="1" bandRow="1">
                <a:tableStyleId>{5940675A-B579-460E-94D1-54222C63F5DA}</a:tableStyleId>
              </a:tblPr>
              <a:tblGrid>
                <a:gridCol w="3919745">
                  <a:extLst>
                    <a:ext uri="{9D8B030D-6E8A-4147-A177-3AD203B41FA5}">
                      <a16:colId xmlns:a16="http://schemas.microsoft.com/office/drawing/2014/main" val="20000"/>
                    </a:ext>
                  </a:extLst>
                </a:gridCol>
                <a:gridCol w="7583407">
                  <a:extLst>
                    <a:ext uri="{9D8B030D-6E8A-4147-A177-3AD203B41FA5}">
                      <a16:colId xmlns:a16="http://schemas.microsoft.com/office/drawing/2014/main" val="20001"/>
                    </a:ext>
                  </a:extLst>
                </a:gridCol>
              </a:tblGrid>
              <a:tr h="402026">
                <a:tc>
                  <a:txBody>
                    <a:bodyPr/>
                    <a:lstStyle/>
                    <a:p>
                      <a:r>
                        <a:rPr lang="en-GB" b="1" u="sng" dirty="0">
                          <a:latin typeface="Comic Sans MS" panose="030F0702030302020204" pitchFamily="66" charset="0"/>
                        </a:rPr>
                        <a:t>Areas/Definition/Description</a:t>
                      </a:r>
                    </a:p>
                  </a:txBody>
                  <a:tcPr/>
                </a:tc>
                <a:tc>
                  <a:txBody>
                    <a:bodyPr/>
                    <a:lstStyle/>
                    <a:p>
                      <a:r>
                        <a:rPr lang="en-GB" b="1" u="sng" dirty="0">
                          <a:latin typeface="Comic Sans MS" panose="030F0702030302020204" pitchFamily="66" charset="0"/>
                        </a:rPr>
                        <a:t>Characteristic Feature </a:t>
                      </a:r>
                    </a:p>
                  </a:txBody>
                  <a:tcPr/>
                </a:tc>
                <a:extLst>
                  <a:ext uri="{0D108BD9-81ED-4DB2-BD59-A6C34878D82A}">
                    <a16:rowId xmlns:a16="http://schemas.microsoft.com/office/drawing/2014/main" val="10000"/>
                  </a:ext>
                </a:extLst>
              </a:tr>
              <a:tr h="1048550">
                <a:tc>
                  <a:txBody>
                    <a:bodyPr/>
                    <a:lstStyle/>
                    <a:p>
                      <a:r>
                        <a:rPr lang="en-GB" dirty="0">
                          <a:latin typeface="Comic Sans MS" panose="030F0702030302020204" pitchFamily="66" charset="0"/>
                        </a:rPr>
                        <a:t>Residential Areas</a:t>
                      </a:r>
                    </a:p>
                  </a:txBody>
                  <a:tcPr/>
                </a:tc>
                <a:tc>
                  <a:txBody>
                    <a:bodyPr/>
                    <a:lstStyle/>
                    <a:p>
                      <a:endParaRPr lang="en-GB" dirty="0">
                        <a:latin typeface="Comic Sans MS" panose="030F0702030302020204" pitchFamily="66" charset="0"/>
                      </a:endParaRPr>
                    </a:p>
                  </a:txBody>
                  <a:tcPr/>
                </a:tc>
                <a:extLst>
                  <a:ext uri="{0D108BD9-81ED-4DB2-BD59-A6C34878D82A}">
                    <a16:rowId xmlns:a16="http://schemas.microsoft.com/office/drawing/2014/main" val="10001"/>
                  </a:ext>
                </a:extLst>
              </a:tr>
              <a:tr h="994939">
                <a:tc>
                  <a:txBody>
                    <a:bodyPr/>
                    <a:lstStyle/>
                    <a:p>
                      <a:r>
                        <a:rPr lang="en-GB" dirty="0">
                          <a:latin typeface="Comic Sans MS" panose="030F0702030302020204" pitchFamily="66" charset="0"/>
                        </a:rPr>
                        <a:t>Industrial Areas</a:t>
                      </a:r>
                    </a:p>
                  </a:txBody>
                  <a:tcPr/>
                </a:tc>
                <a:tc>
                  <a:txBody>
                    <a:bodyPr/>
                    <a:lstStyle/>
                    <a:p>
                      <a:endParaRPr lang="en-GB" dirty="0">
                        <a:latin typeface="Comic Sans MS" panose="030F0702030302020204" pitchFamily="66" charset="0"/>
                      </a:endParaRPr>
                    </a:p>
                  </a:txBody>
                  <a:tcPr/>
                </a:tc>
                <a:extLst>
                  <a:ext uri="{0D108BD9-81ED-4DB2-BD59-A6C34878D82A}">
                    <a16:rowId xmlns:a16="http://schemas.microsoft.com/office/drawing/2014/main" val="10002"/>
                  </a:ext>
                </a:extLst>
              </a:tr>
              <a:tr h="994939">
                <a:tc>
                  <a:txBody>
                    <a:bodyPr/>
                    <a:lstStyle/>
                    <a:p>
                      <a:r>
                        <a:rPr lang="en-GB" dirty="0">
                          <a:latin typeface="Comic Sans MS" panose="030F0702030302020204" pitchFamily="66" charset="0"/>
                        </a:rPr>
                        <a:t>Open Spaces</a:t>
                      </a:r>
                    </a:p>
                  </a:txBody>
                  <a:tcPr/>
                </a:tc>
                <a:tc>
                  <a:txBody>
                    <a:bodyPr/>
                    <a:lstStyle/>
                    <a:p>
                      <a:endParaRPr lang="en-GB" dirty="0">
                        <a:latin typeface="Comic Sans MS" panose="030F0702030302020204" pitchFamily="66" charset="0"/>
                      </a:endParaRPr>
                    </a:p>
                  </a:txBody>
                  <a:tcPr/>
                </a:tc>
                <a:extLst>
                  <a:ext uri="{0D108BD9-81ED-4DB2-BD59-A6C34878D82A}">
                    <a16:rowId xmlns:a16="http://schemas.microsoft.com/office/drawing/2014/main" val="10003"/>
                  </a:ext>
                </a:extLst>
              </a:tr>
              <a:tr h="994939">
                <a:tc>
                  <a:txBody>
                    <a:bodyPr/>
                    <a:lstStyle/>
                    <a:p>
                      <a:r>
                        <a:rPr lang="en-GB" dirty="0">
                          <a:latin typeface="Comic Sans MS" panose="030F0702030302020204" pitchFamily="66" charset="0"/>
                        </a:rPr>
                        <a:t>The Rural</a:t>
                      </a:r>
                      <a:r>
                        <a:rPr lang="en-GB" baseline="0" dirty="0">
                          <a:latin typeface="Comic Sans MS" panose="030F0702030302020204" pitchFamily="66" charset="0"/>
                        </a:rPr>
                        <a:t>-Urban Fringe </a:t>
                      </a:r>
                      <a:endParaRPr lang="en-GB" dirty="0">
                        <a:latin typeface="Comic Sans MS" panose="030F0702030302020204" pitchFamily="66" charset="0"/>
                      </a:endParaRPr>
                    </a:p>
                  </a:txBody>
                  <a:tcPr/>
                </a:tc>
                <a:tc>
                  <a:txBody>
                    <a:bodyPr/>
                    <a:lstStyle/>
                    <a:p>
                      <a:endParaRPr lang="en-GB" dirty="0">
                        <a:latin typeface="Comic Sans MS" panose="030F0702030302020204" pitchFamily="66" charset="0"/>
                      </a:endParaRPr>
                    </a:p>
                  </a:txBody>
                  <a:tcPr/>
                </a:tc>
                <a:extLst>
                  <a:ext uri="{0D108BD9-81ED-4DB2-BD59-A6C34878D82A}">
                    <a16:rowId xmlns:a16="http://schemas.microsoft.com/office/drawing/2014/main" val="10004"/>
                  </a:ext>
                </a:extLst>
              </a:tr>
            </a:tbl>
          </a:graphicData>
        </a:graphic>
      </p:graphicFrame>
      <p:sp>
        <p:nvSpPr>
          <p:cNvPr id="7" name="TextBox 6"/>
          <p:cNvSpPr txBox="1"/>
          <p:nvPr/>
        </p:nvSpPr>
        <p:spPr>
          <a:xfrm>
            <a:off x="292608" y="694944"/>
            <a:ext cx="11742624" cy="707886"/>
          </a:xfrm>
          <a:prstGeom prst="rect">
            <a:avLst/>
          </a:prstGeom>
          <a:noFill/>
          <a:ln w="28575">
            <a:solidFill>
              <a:srgbClr val="FFC000"/>
            </a:solidFill>
          </a:ln>
        </p:spPr>
        <p:txBody>
          <a:bodyPr wrap="square" rtlCol="0">
            <a:spAutoFit/>
          </a:bodyPr>
          <a:lstStyle/>
          <a:p>
            <a:r>
              <a:rPr lang="en-GB" sz="2000" u="sng" dirty="0">
                <a:latin typeface="Comic Sans MS" panose="030F0702030302020204" pitchFamily="66" charset="0"/>
              </a:rPr>
              <a:t>Learning Objective</a:t>
            </a:r>
            <a:r>
              <a:rPr lang="en-GB" sz="2000" dirty="0">
                <a:latin typeface="Comic Sans MS" panose="030F0702030302020204" pitchFamily="66" charset="0"/>
              </a:rPr>
              <a:t>: Describe and explain why different urban areas have different characteristics and why they might change.  </a:t>
            </a:r>
          </a:p>
        </p:txBody>
      </p:sp>
      <p:sp>
        <p:nvSpPr>
          <p:cNvPr id="8" name="TextBox 7"/>
          <p:cNvSpPr txBox="1"/>
          <p:nvPr/>
        </p:nvSpPr>
        <p:spPr>
          <a:xfrm>
            <a:off x="292608" y="1572321"/>
            <a:ext cx="11742624" cy="400110"/>
          </a:xfrm>
          <a:prstGeom prst="rect">
            <a:avLst/>
          </a:prstGeom>
          <a:noFill/>
          <a:ln w="28575">
            <a:solidFill>
              <a:srgbClr val="00FF00"/>
            </a:solidFill>
          </a:ln>
        </p:spPr>
        <p:txBody>
          <a:bodyPr wrap="square" rtlCol="0">
            <a:spAutoFit/>
          </a:bodyPr>
          <a:lstStyle/>
          <a:p>
            <a:r>
              <a:rPr lang="en-GB" sz="2000" u="sng" dirty="0">
                <a:latin typeface="Comic Sans MS" panose="030F0702030302020204" pitchFamily="66" charset="0"/>
              </a:rPr>
              <a:t>Demo</a:t>
            </a:r>
            <a:r>
              <a:rPr lang="en-GB" sz="2000" dirty="0">
                <a:latin typeface="Comic Sans MS" panose="030F0702030302020204" pitchFamily="66" charset="0"/>
              </a:rPr>
              <a:t>: Complete the table, by listing the characteristic features of each area shown.  </a:t>
            </a:r>
          </a:p>
        </p:txBody>
      </p:sp>
    </p:spTree>
    <p:extLst>
      <p:ext uri="{BB962C8B-B14F-4D97-AF65-F5344CB8AC3E}">
        <p14:creationId xmlns:p14="http://schemas.microsoft.com/office/powerpoint/2010/main" val="558847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3464" y="173736"/>
            <a:ext cx="11742624" cy="400110"/>
          </a:xfrm>
          <a:prstGeom prst="rect">
            <a:avLst/>
          </a:prstGeom>
          <a:noFill/>
          <a:ln w="28575">
            <a:solidFill>
              <a:srgbClr val="FF0000"/>
            </a:solidFill>
          </a:ln>
        </p:spPr>
        <p:txBody>
          <a:bodyPr wrap="square" rtlCol="0">
            <a:spAutoFit/>
          </a:bodyPr>
          <a:lstStyle/>
          <a:p>
            <a:pPr algn="ctr"/>
            <a:r>
              <a:rPr lang="en-GB" sz="2000" u="sng" dirty="0">
                <a:latin typeface="Comic Sans MS" panose="030F0702030302020204" pitchFamily="66" charset="0"/>
              </a:rPr>
              <a:t>The Urban Fringe </a:t>
            </a:r>
          </a:p>
        </p:txBody>
      </p:sp>
      <p:sp>
        <p:nvSpPr>
          <p:cNvPr id="5" name="TextBox 4"/>
          <p:cNvSpPr txBox="1"/>
          <p:nvPr/>
        </p:nvSpPr>
        <p:spPr>
          <a:xfrm>
            <a:off x="292608" y="694944"/>
            <a:ext cx="11742624" cy="707886"/>
          </a:xfrm>
          <a:prstGeom prst="rect">
            <a:avLst/>
          </a:prstGeom>
          <a:noFill/>
          <a:ln w="28575">
            <a:solidFill>
              <a:schemeClr val="accent2"/>
            </a:solidFill>
          </a:ln>
        </p:spPr>
        <p:txBody>
          <a:bodyPr wrap="square" rtlCol="0">
            <a:spAutoFit/>
          </a:bodyPr>
          <a:lstStyle/>
          <a:p>
            <a:r>
              <a:rPr lang="en-GB" sz="2000" b="1" u="sng" dirty="0">
                <a:latin typeface="Comic Sans MS" panose="030F0702030302020204" pitchFamily="66" charset="0"/>
              </a:rPr>
              <a:t>Language for Learning</a:t>
            </a:r>
            <a:r>
              <a:rPr lang="en-GB" sz="2000" dirty="0">
                <a:latin typeface="Comic Sans MS" panose="030F0702030302020204" pitchFamily="66" charset="0"/>
              </a:rPr>
              <a:t>: The rural-urban fringe is the area at the edge of a city where it meets the countryside. There are many pressures on the rural-urban fringe. </a:t>
            </a:r>
          </a:p>
        </p:txBody>
      </p:sp>
      <p:pic>
        <p:nvPicPr>
          <p:cNvPr id="7" name="Picture 6"/>
          <p:cNvPicPr>
            <a:picLocks noChangeAspect="1"/>
          </p:cNvPicPr>
          <p:nvPr/>
        </p:nvPicPr>
        <p:blipFill>
          <a:blip r:embed="rId2"/>
          <a:stretch>
            <a:fillRect/>
          </a:stretch>
        </p:blipFill>
        <p:spPr>
          <a:xfrm>
            <a:off x="283464" y="1633743"/>
            <a:ext cx="6866540" cy="4319795"/>
          </a:xfrm>
          <a:prstGeom prst="rect">
            <a:avLst/>
          </a:prstGeom>
        </p:spPr>
      </p:pic>
      <p:sp>
        <p:nvSpPr>
          <p:cNvPr id="8" name="TextBox 7"/>
          <p:cNvSpPr txBox="1"/>
          <p:nvPr/>
        </p:nvSpPr>
        <p:spPr>
          <a:xfrm>
            <a:off x="7335078" y="1608696"/>
            <a:ext cx="4700154" cy="1323439"/>
          </a:xfrm>
          <a:prstGeom prst="rect">
            <a:avLst/>
          </a:prstGeom>
          <a:noFill/>
          <a:ln w="28575">
            <a:solidFill>
              <a:schemeClr val="accent2"/>
            </a:solidFill>
          </a:ln>
        </p:spPr>
        <p:txBody>
          <a:bodyPr wrap="square" rtlCol="0">
            <a:spAutoFit/>
          </a:bodyPr>
          <a:lstStyle/>
          <a:p>
            <a:r>
              <a:rPr lang="en-GB" sz="2000" u="sng" dirty="0">
                <a:latin typeface="Comic Sans MS" panose="030F0702030302020204" pitchFamily="66" charset="0"/>
              </a:rPr>
              <a:t>The Urban sprawl</a:t>
            </a:r>
            <a:r>
              <a:rPr lang="en-GB" sz="2000" dirty="0">
                <a:latin typeface="Comic Sans MS" panose="030F0702030302020204" pitchFamily="66" charset="0"/>
              </a:rPr>
              <a:t> - is the unplanned and uncontrolled physical expansion of an urban area into the surrounding countryside. </a:t>
            </a:r>
          </a:p>
        </p:txBody>
      </p:sp>
      <p:sp>
        <p:nvSpPr>
          <p:cNvPr id="9" name="TextBox 8"/>
          <p:cNvSpPr txBox="1"/>
          <p:nvPr/>
        </p:nvSpPr>
        <p:spPr>
          <a:xfrm>
            <a:off x="7335078" y="3131920"/>
            <a:ext cx="4700154" cy="2554545"/>
          </a:xfrm>
          <a:prstGeom prst="rect">
            <a:avLst/>
          </a:prstGeom>
          <a:noFill/>
          <a:ln w="28575">
            <a:solidFill>
              <a:schemeClr val="accent2"/>
            </a:solidFill>
          </a:ln>
        </p:spPr>
        <p:txBody>
          <a:bodyPr wrap="square" rtlCol="0">
            <a:spAutoFit/>
          </a:bodyPr>
          <a:lstStyle/>
          <a:p>
            <a:r>
              <a:rPr lang="en-GB" sz="2000" u="sng" dirty="0">
                <a:latin typeface="Comic Sans MS" panose="030F0702030302020204" pitchFamily="66" charset="0"/>
              </a:rPr>
              <a:t>Suburbanisation</a:t>
            </a:r>
            <a:r>
              <a:rPr lang="en-GB" sz="2000" dirty="0">
                <a:latin typeface="Comic Sans MS" panose="030F0702030302020204" pitchFamily="66" charset="0"/>
              </a:rPr>
              <a:t> - the growth of areas on the fringes of cities. It is one of the many causes of the increase in urban sprawl. Many residents of metropolitan regions work within the central urban area, and choose to live in satellite communities called suburbs</a:t>
            </a:r>
            <a:r>
              <a:rPr lang="en-GB" sz="2000" u="sng" dirty="0">
                <a:latin typeface="Comic Sans MS" panose="030F0702030302020204" pitchFamily="66" charset="0"/>
              </a:rPr>
              <a:t> </a:t>
            </a:r>
            <a:endParaRPr lang="en-GB" sz="2000" dirty="0">
              <a:latin typeface="Comic Sans MS" panose="030F0702030302020204" pitchFamily="66" charset="0"/>
            </a:endParaRPr>
          </a:p>
        </p:txBody>
      </p:sp>
    </p:spTree>
    <p:extLst>
      <p:ext uri="{BB962C8B-B14F-4D97-AF65-F5344CB8AC3E}">
        <p14:creationId xmlns:p14="http://schemas.microsoft.com/office/powerpoint/2010/main" val="2466517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3525" y="206770"/>
            <a:ext cx="11742624" cy="400110"/>
          </a:xfrm>
          <a:prstGeom prst="rect">
            <a:avLst/>
          </a:prstGeom>
          <a:noFill/>
          <a:ln w="28575">
            <a:solidFill>
              <a:srgbClr val="FF0000"/>
            </a:solidFill>
          </a:ln>
        </p:spPr>
        <p:txBody>
          <a:bodyPr wrap="square" rtlCol="0">
            <a:spAutoFit/>
          </a:bodyPr>
          <a:lstStyle/>
          <a:p>
            <a:r>
              <a:rPr lang="en-GB" sz="2000" u="sng" dirty="0">
                <a:latin typeface="Comic Sans MS" panose="030F0702030302020204" pitchFamily="66" charset="0"/>
              </a:rPr>
              <a:t>Example: The Urban Fringe </a:t>
            </a:r>
          </a:p>
        </p:txBody>
      </p:sp>
      <p:pic>
        <p:nvPicPr>
          <p:cNvPr id="5" name="Picture 4"/>
          <p:cNvPicPr>
            <a:picLocks noChangeAspect="1"/>
          </p:cNvPicPr>
          <p:nvPr/>
        </p:nvPicPr>
        <p:blipFill>
          <a:blip r:embed="rId2"/>
          <a:stretch>
            <a:fillRect/>
          </a:stretch>
        </p:blipFill>
        <p:spPr>
          <a:xfrm>
            <a:off x="2003533" y="1414183"/>
            <a:ext cx="8640418" cy="4983792"/>
          </a:xfrm>
          <a:prstGeom prst="rect">
            <a:avLst/>
          </a:prstGeom>
          <a:ln w="28575">
            <a:solidFill>
              <a:srgbClr val="7030A0"/>
            </a:solidFill>
          </a:ln>
        </p:spPr>
      </p:pic>
      <p:sp>
        <p:nvSpPr>
          <p:cNvPr id="6" name="TextBox 5"/>
          <p:cNvSpPr txBox="1"/>
          <p:nvPr/>
        </p:nvSpPr>
        <p:spPr>
          <a:xfrm>
            <a:off x="273525" y="710449"/>
            <a:ext cx="11742624" cy="400110"/>
          </a:xfrm>
          <a:prstGeom prst="rect">
            <a:avLst/>
          </a:prstGeom>
          <a:noFill/>
          <a:ln w="28575">
            <a:solidFill>
              <a:srgbClr val="00FF00"/>
            </a:solidFill>
          </a:ln>
        </p:spPr>
        <p:txBody>
          <a:bodyPr wrap="square" rtlCol="0">
            <a:spAutoFit/>
          </a:bodyPr>
          <a:lstStyle/>
          <a:p>
            <a:r>
              <a:rPr lang="en-GB" sz="2000" u="sng" dirty="0">
                <a:latin typeface="Comic Sans MS" panose="030F0702030302020204" pitchFamily="66" charset="0"/>
              </a:rPr>
              <a:t>Demo</a:t>
            </a:r>
            <a:r>
              <a:rPr lang="en-GB" sz="2000" dirty="0">
                <a:latin typeface="Comic Sans MS" panose="030F0702030302020204" pitchFamily="66" charset="0"/>
              </a:rPr>
              <a:t>: Read pages 53 in the book and complete task 3. </a:t>
            </a:r>
          </a:p>
        </p:txBody>
      </p:sp>
      <p:sp>
        <p:nvSpPr>
          <p:cNvPr id="7" name="Action Button: Movie 6">
            <a:hlinkClick r:id="rId3" highlightClick="1"/>
          </p:cNvPr>
          <p:cNvSpPr/>
          <p:nvPr/>
        </p:nvSpPr>
        <p:spPr>
          <a:xfrm>
            <a:off x="11499574" y="298174"/>
            <a:ext cx="367748" cy="168965"/>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rotWithShape="1">
          <a:blip r:embed="rId4"/>
          <a:srcRect l="9170" t="22554" r="14429"/>
          <a:stretch/>
        </p:blipFill>
        <p:spPr>
          <a:xfrm>
            <a:off x="1928191" y="1414183"/>
            <a:ext cx="6768547" cy="5396062"/>
          </a:xfrm>
          <a:prstGeom prst="rect">
            <a:avLst/>
          </a:prstGeom>
          <a:ln w="3175">
            <a:solidFill>
              <a:srgbClr val="7030A0"/>
            </a:solidFill>
          </a:ln>
        </p:spPr>
      </p:pic>
    </p:spTree>
    <p:extLst>
      <p:ext uri="{BB962C8B-B14F-4D97-AF65-F5344CB8AC3E}">
        <p14:creationId xmlns:p14="http://schemas.microsoft.com/office/powerpoint/2010/main" val="371462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3525" y="206770"/>
            <a:ext cx="11742624" cy="400110"/>
          </a:xfrm>
          <a:prstGeom prst="rect">
            <a:avLst/>
          </a:prstGeom>
          <a:noFill/>
          <a:ln w="28575">
            <a:solidFill>
              <a:srgbClr val="FF0000"/>
            </a:solidFill>
          </a:ln>
        </p:spPr>
        <p:txBody>
          <a:bodyPr wrap="square" rtlCol="0">
            <a:spAutoFit/>
          </a:bodyPr>
          <a:lstStyle/>
          <a:p>
            <a:pPr algn="ctr"/>
            <a:r>
              <a:rPr lang="en-GB" sz="2000" u="sng" dirty="0">
                <a:latin typeface="Comic Sans MS" panose="030F0702030302020204" pitchFamily="66" charset="0"/>
              </a:rPr>
              <a:t>Plenary</a:t>
            </a:r>
          </a:p>
        </p:txBody>
      </p:sp>
      <p:sp>
        <p:nvSpPr>
          <p:cNvPr id="5" name="TextBox 4"/>
          <p:cNvSpPr txBox="1"/>
          <p:nvPr/>
        </p:nvSpPr>
        <p:spPr>
          <a:xfrm>
            <a:off x="273524" y="5174290"/>
            <a:ext cx="4805372" cy="400110"/>
          </a:xfrm>
          <a:prstGeom prst="rect">
            <a:avLst/>
          </a:prstGeom>
          <a:noFill/>
          <a:ln w="28575">
            <a:solidFill>
              <a:srgbClr val="FF0000"/>
            </a:solidFill>
          </a:ln>
        </p:spPr>
        <p:txBody>
          <a:bodyPr wrap="square" rtlCol="0">
            <a:spAutoFit/>
          </a:bodyPr>
          <a:lstStyle/>
          <a:p>
            <a:pPr algn="ctr"/>
            <a:r>
              <a:rPr lang="en-GB" sz="2000" u="sng" dirty="0">
                <a:latin typeface="Comic Sans MS" panose="030F0702030302020204" pitchFamily="66" charset="0"/>
              </a:rPr>
              <a:t>The next Assessment will be on the</a:t>
            </a:r>
            <a:r>
              <a:rPr lang="en-GB" sz="2000" dirty="0">
                <a:latin typeface="Comic Sans MS" panose="030F0702030302020204" pitchFamily="66" charset="0"/>
              </a:rPr>
              <a:t>:</a:t>
            </a:r>
            <a:r>
              <a:rPr lang="en-GB" sz="2000" u="sng" dirty="0">
                <a:latin typeface="Comic Sans MS" panose="030F0702030302020204" pitchFamily="66" charset="0"/>
              </a:rPr>
              <a:t> </a:t>
            </a:r>
          </a:p>
        </p:txBody>
      </p:sp>
      <p:pic>
        <p:nvPicPr>
          <p:cNvPr id="7" name="Picture 6"/>
          <p:cNvPicPr>
            <a:picLocks noChangeAspect="1"/>
          </p:cNvPicPr>
          <p:nvPr/>
        </p:nvPicPr>
        <p:blipFill rotWithShape="1">
          <a:blip r:embed="rId2"/>
          <a:srcRect t="4910" b="83929"/>
          <a:stretch/>
        </p:blipFill>
        <p:spPr>
          <a:xfrm>
            <a:off x="4716315" y="724877"/>
            <a:ext cx="6753441" cy="496956"/>
          </a:xfrm>
          <a:prstGeom prst="rect">
            <a:avLst/>
          </a:prstGeom>
          <a:ln w="28575">
            <a:solidFill>
              <a:srgbClr val="00FF00"/>
            </a:solidFill>
          </a:ln>
        </p:spPr>
      </p:pic>
      <p:sp>
        <p:nvSpPr>
          <p:cNvPr id="8" name="TextBox 7"/>
          <p:cNvSpPr txBox="1"/>
          <p:nvPr/>
        </p:nvSpPr>
        <p:spPr>
          <a:xfrm>
            <a:off x="11603874" y="773300"/>
            <a:ext cx="412275" cy="400110"/>
          </a:xfrm>
          <a:prstGeom prst="rect">
            <a:avLst/>
          </a:prstGeom>
          <a:noFill/>
          <a:ln w="28575">
            <a:solidFill>
              <a:srgbClr val="FF0000"/>
            </a:solidFill>
          </a:ln>
        </p:spPr>
        <p:txBody>
          <a:bodyPr wrap="square" rtlCol="0">
            <a:spAutoFit/>
          </a:bodyPr>
          <a:lstStyle/>
          <a:p>
            <a:pPr algn="ctr"/>
            <a:r>
              <a:rPr lang="en-GB" sz="2000" u="sng" dirty="0">
                <a:latin typeface="Comic Sans MS" panose="030F0702030302020204" pitchFamily="66" charset="0"/>
              </a:rPr>
              <a:t>5</a:t>
            </a:r>
          </a:p>
        </p:txBody>
      </p:sp>
      <p:pic>
        <p:nvPicPr>
          <p:cNvPr id="9" name="Picture 8"/>
          <p:cNvPicPr>
            <a:picLocks noChangeAspect="1"/>
          </p:cNvPicPr>
          <p:nvPr/>
        </p:nvPicPr>
        <p:blipFill rotWithShape="1">
          <a:blip r:embed="rId3"/>
          <a:srcRect r="30770"/>
          <a:stretch/>
        </p:blipFill>
        <p:spPr>
          <a:xfrm>
            <a:off x="273525" y="1893151"/>
            <a:ext cx="4995973" cy="2937295"/>
          </a:xfrm>
          <a:prstGeom prst="rect">
            <a:avLst/>
          </a:prstGeom>
          <a:ln w="28575">
            <a:solidFill>
              <a:srgbClr val="7030A0"/>
            </a:solidFill>
          </a:ln>
        </p:spPr>
      </p:pic>
      <p:sp>
        <p:nvSpPr>
          <p:cNvPr id="10" name="TextBox 9"/>
          <p:cNvSpPr txBox="1"/>
          <p:nvPr/>
        </p:nvSpPr>
        <p:spPr>
          <a:xfrm>
            <a:off x="273525" y="744075"/>
            <a:ext cx="4258718" cy="461665"/>
          </a:xfrm>
          <a:prstGeom prst="rect">
            <a:avLst/>
          </a:prstGeom>
          <a:noFill/>
          <a:ln w="28575">
            <a:solidFill>
              <a:srgbClr val="00FF00"/>
            </a:solidFill>
          </a:ln>
        </p:spPr>
        <p:txBody>
          <a:bodyPr wrap="square" rtlCol="0">
            <a:spAutoFit/>
          </a:bodyPr>
          <a:lstStyle/>
          <a:p>
            <a:pPr algn="ctr"/>
            <a:r>
              <a:rPr lang="en-GB" sz="2400" u="sng" dirty="0">
                <a:latin typeface="Comic Sans MS" panose="030F0702030302020204" pitchFamily="66" charset="0"/>
              </a:rPr>
              <a:t>Exam Question:</a:t>
            </a:r>
            <a:r>
              <a:rPr lang="en-GB" sz="2400" dirty="0">
                <a:latin typeface="Comic Sans MS" panose="030F0702030302020204" pitchFamily="66" charset="0"/>
              </a:rPr>
              <a:t> 1</a:t>
            </a:r>
          </a:p>
        </p:txBody>
      </p:sp>
      <p:sp>
        <p:nvSpPr>
          <p:cNvPr id="11" name="TextBox 10"/>
          <p:cNvSpPr txBox="1"/>
          <p:nvPr/>
        </p:nvSpPr>
        <p:spPr>
          <a:xfrm>
            <a:off x="273524" y="1316700"/>
            <a:ext cx="4995973" cy="400110"/>
          </a:xfrm>
          <a:prstGeom prst="rect">
            <a:avLst/>
          </a:prstGeom>
          <a:noFill/>
          <a:ln w="28575">
            <a:solidFill>
              <a:srgbClr val="7030A0"/>
            </a:solidFill>
          </a:ln>
        </p:spPr>
        <p:txBody>
          <a:bodyPr wrap="square" rtlCol="0">
            <a:spAutoFit/>
          </a:bodyPr>
          <a:lstStyle/>
          <a:p>
            <a:pPr algn="ctr"/>
            <a:r>
              <a:rPr lang="en-GB" sz="2000" u="sng" dirty="0">
                <a:latin typeface="Comic Sans MS" panose="030F0702030302020204" pitchFamily="66" charset="0"/>
              </a:rPr>
              <a:t>Markscheme</a:t>
            </a:r>
          </a:p>
        </p:txBody>
      </p:sp>
      <p:pic>
        <p:nvPicPr>
          <p:cNvPr id="12" name="Picture 11"/>
          <p:cNvPicPr>
            <a:picLocks noChangeAspect="1"/>
          </p:cNvPicPr>
          <p:nvPr/>
        </p:nvPicPr>
        <p:blipFill>
          <a:blip r:embed="rId4"/>
          <a:stretch>
            <a:fillRect/>
          </a:stretch>
        </p:blipFill>
        <p:spPr>
          <a:xfrm>
            <a:off x="5421995" y="1900555"/>
            <a:ext cx="6519072" cy="1620562"/>
          </a:xfrm>
          <a:prstGeom prst="rect">
            <a:avLst/>
          </a:prstGeom>
          <a:ln w="28575">
            <a:solidFill>
              <a:srgbClr val="00FF00"/>
            </a:solidFill>
          </a:ln>
        </p:spPr>
      </p:pic>
      <p:sp>
        <p:nvSpPr>
          <p:cNvPr id="13" name="TextBox 12"/>
          <p:cNvSpPr txBox="1"/>
          <p:nvPr/>
        </p:nvSpPr>
        <p:spPr>
          <a:xfrm>
            <a:off x="5421995" y="1316700"/>
            <a:ext cx="6594154" cy="461665"/>
          </a:xfrm>
          <a:prstGeom prst="rect">
            <a:avLst/>
          </a:prstGeom>
          <a:noFill/>
          <a:ln w="28575">
            <a:solidFill>
              <a:srgbClr val="00FF00"/>
            </a:solidFill>
          </a:ln>
        </p:spPr>
        <p:txBody>
          <a:bodyPr wrap="square" rtlCol="0">
            <a:spAutoFit/>
          </a:bodyPr>
          <a:lstStyle/>
          <a:p>
            <a:pPr algn="ctr"/>
            <a:r>
              <a:rPr lang="en-GB" sz="2400" u="sng" dirty="0">
                <a:latin typeface="Comic Sans MS" panose="030F0702030302020204" pitchFamily="66" charset="0"/>
              </a:rPr>
              <a:t>Exam Question:</a:t>
            </a:r>
            <a:r>
              <a:rPr lang="en-GB" sz="2400" dirty="0">
                <a:latin typeface="Comic Sans MS" panose="030F0702030302020204" pitchFamily="66" charset="0"/>
              </a:rPr>
              <a:t> 2</a:t>
            </a:r>
          </a:p>
        </p:txBody>
      </p:sp>
      <p:pic>
        <p:nvPicPr>
          <p:cNvPr id="14" name="Picture 13"/>
          <p:cNvPicPr>
            <a:picLocks noChangeAspect="1"/>
          </p:cNvPicPr>
          <p:nvPr/>
        </p:nvPicPr>
        <p:blipFill>
          <a:blip r:embed="rId5"/>
          <a:stretch>
            <a:fillRect/>
          </a:stretch>
        </p:blipFill>
        <p:spPr>
          <a:xfrm>
            <a:off x="5434258" y="3620096"/>
            <a:ext cx="6375753" cy="3039122"/>
          </a:xfrm>
          <a:prstGeom prst="rect">
            <a:avLst/>
          </a:prstGeom>
          <a:ln w="28575">
            <a:solidFill>
              <a:srgbClr val="7030A0"/>
            </a:solidFill>
          </a:ln>
        </p:spPr>
      </p:pic>
    </p:spTree>
    <p:extLst>
      <p:ext uri="{BB962C8B-B14F-4D97-AF65-F5344CB8AC3E}">
        <p14:creationId xmlns:p14="http://schemas.microsoft.com/office/powerpoint/2010/main" val="222624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3525" y="109329"/>
            <a:ext cx="11653432" cy="400110"/>
          </a:xfrm>
          <a:prstGeom prst="rect">
            <a:avLst/>
          </a:prstGeom>
          <a:noFill/>
          <a:ln w="28575">
            <a:solidFill>
              <a:srgbClr val="FF0000"/>
            </a:solidFill>
          </a:ln>
        </p:spPr>
        <p:txBody>
          <a:bodyPr wrap="square" rtlCol="0">
            <a:spAutoFit/>
          </a:bodyPr>
          <a:lstStyle/>
          <a:p>
            <a:pPr algn="ctr"/>
            <a:r>
              <a:rPr lang="en-GB" sz="2000" u="sng" dirty="0">
                <a:latin typeface="Comic Sans MS" panose="030F0702030302020204" pitchFamily="66" charset="0"/>
              </a:rPr>
              <a:t>Urban Problems and Solutions </a:t>
            </a:r>
          </a:p>
        </p:txBody>
      </p:sp>
      <p:sp>
        <p:nvSpPr>
          <p:cNvPr id="5" name="TextBox 4"/>
          <p:cNvSpPr txBox="1"/>
          <p:nvPr/>
        </p:nvSpPr>
        <p:spPr>
          <a:xfrm>
            <a:off x="263586" y="529239"/>
            <a:ext cx="11663371" cy="707886"/>
          </a:xfrm>
          <a:prstGeom prst="rect">
            <a:avLst/>
          </a:prstGeom>
          <a:noFill/>
          <a:ln w="28575">
            <a:solidFill>
              <a:srgbClr val="00FF00"/>
            </a:solidFill>
          </a:ln>
        </p:spPr>
        <p:txBody>
          <a:bodyPr wrap="square" rtlCol="0">
            <a:spAutoFit/>
          </a:bodyPr>
          <a:lstStyle/>
          <a:p>
            <a:r>
              <a:rPr lang="en-GB" sz="2000" u="sng" dirty="0">
                <a:latin typeface="Comic Sans MS" panose="030F0702030302020204" pitchFamily="66" charset="0"/>
              </a:rPr>
              <a:t>Demo:</a:t>
            </a:r>
            <a:r>
              <a:rPr lang="en-GB" sz="2000" dirty="0">
                <a:latin typeface="Comic Sans MS" panose="030F0702030302020204" pitchFamily="66" charset="0"/>
              </a:rPr>
              <a:t> In your Groups read the information and summarise the problems and solutions. Ensure to provide Facts and Figures. </a:t>
            </a:r>
          </a:p>
        </p:txBody>
      </p:sp>
      <p:graphicFrame>
        <p:nvGraphicFramePr>
          <p:cNvPr id="6" name="Table 5"/>
          <p:cNvGraphicFramePr>
            <a:graphicFrameLocks noGrp="1"/>
          </p:cNvGraphicFramePr>
          <p:nvPr>
            <p:extLst>
              <p:ext uri="{D42A27DB-BD31-4B8C-83A1-F6EECF244321}">
                <p14:modId xmlns:p14="http://schemas.microsoft.com/office/powerpoint/2010/main" val="134061619"/>
              </p:ext>
            </p:extLst>
          </p:nvPr>
        </p:nvGraphicFramePr>
        <p:xfrm>
          <a:off x="109330" y="1280196"/>
          <a:ext cx="11896879" cy="5798905"/>
        </p:xfrm>
        <a:graphic>
          <a:graphicData uri="http://schemas.openxmlformats.org/drawingml/2006/table">
            <a:tbl>
              <a:tblPr firstRow="1" bandRow="1">
                <a:tableStyleId>{5940675A-B579-460E-94D1-54222C63F5DA}</a:tableStyleId>
              </a:tblPr>
              <a:tblGrid>
                <a:gridCol w="2091030">
                  <a:extLst>
                    <a:ext uri="{9D8B030D-6E8A-4147-A177-3AD203B41FA5}">
                      <a16:colId xmlns:a16="http://schemas.microsoft.com/office/drawing/2014/main" val="20000"/>
                    </a:ext>
                  </a:extLst>
                </a:gridCol>
                <a:gridCol w="1380717">
                  <a:extLst>
                    <a:ext uri="{9D8B030D-6E8A-4147-A177-3AD203B41FA5}">
                      <a16:colId xmlns:a16="http://schemas.microsoft.com/office/drawing/2014/main" val="20001"/>
                    </a:ext>
                  </a:extLst>
                </a:gridCol>
                <a:gridCol w="2869419">
                  <a:extLst>
                    <a:ext uri="{9D8B030D-6E8A-4147-A177-3AD203B41FA5}">
                      <a16:colId xmlns:a16="http://schemas.microsoft.com/office/drawing/2014/main" val="20002"/>
                    </a:ext>
                  </a:extLst>
                </a:gridCol>
                <a:gridCol w="3152788">
                  <a:extLst>
                    <a:ext uri="{9D8B030D-6E8A-4147-A177-3AD203B41FA5}">
                      <a16:colId xmlns:a16="http://schemas.microsoft.com/office/drawing/2014/main" val="20003"/>
                    </a:ext>
                  </a:extLst>
                </a:gridCol>
                <a:gridCol w="2402925">
                  <a:extLst>
                    <a:ext uri="{9D8B030D-6E8A-4147-A177-3AD203B41FA5}">
                      <a16:colId xmlns:a16="http://schemas.microsoft.com/office/drawing/2014/main" val="20004"/>
                    </a:ext>
                  </a:extLst>
                </a:gridCol>
              </a:tblGrid>
              <a:tr h="432395">
                <a:tc>
                  <a:txBody>
                    <a:bodyPr/>
                    <a:lstStyle/>
                    <a:p>
                      <a:pPr algn="ctr"/>
                      <a:r>
                        <a:rPr lang="en-GB" b="1" u="sng" dirty="0">
                          <a:latin typeface="Comic Sans MS" panose="030F0702030302020204" pitchFamily="66" charset="0"/>
                        </a:rPr>
                        <a:t>Problems </a:t>
                      </a:r>
                    </a:p>
                  </a:txBody>
                  <a:tcPr/>
                </a:tc>
                <a:tc>
                  <a:txBody>
                    <a:bodyPr/>
                    <a:lstStyle/>
                    <a:p>
                      <a:pPr algn="ctr"/>
                      <a:r>
                        <a:rPr lang="en-GB" b="1" u="sng" dirty="0">
                          <a:latin typeface="Comic Sans MS" panose="030F0702030302020204" pitchFamily="66" charset="0"/>
                        </a:rPr>
                        <a:t>Example </a:t>
                      </a:r>
                    </a:p>
                  </a:txBody>
                  <a:tcPr/>
                </a:tc>
                <a:tc>
                  <a:txBody>
                    <a:bodyPr/>
                    <a:lstStyle/>
                    <a:p>
                      <a:pPr algn="ctr"/>
                      <a:r>
                        <a:rPr lang="en-GB" b="1" u="sng" dirty="0">
                          <a:latin typeface="Comic Sans MS" panose="030F0702030302020204" pitchFamily="66" charset="0"/>
                        </a:rPr>
                        <a:t>Problems</a:t>
                      </a:r>
                    </a:p>
                  </a:txBody>
                  <a:tcPr/>
                </a:tc>
                <a:tc>
                  <a:txBody>
                    <a:bodyPr/>
                    <a:lstStyle/>
                    <a:p>
                      <a:pPr algn="ctr"/>
                      <a:r>
                        <a:rPr lang="en-GB" b="1" u="sng" dirty="0">
                          <a:latin typeface="Comic Sans MS" panose="030F0702030302020204" pitchFamily="66" charset="0"/>
                        </a:rPr>
                        <a:t>Solutions</a:t>
                      </a:r>
                      <a:r>
                        <a:rPr lang="en-GB" b="1" u="sng" baseline="0" dirty="0">
                          <a:latin typeface="Comic Sans MS" panose="030F0702030302020204" pitchFamily="66" charset="0"/>
                        </a:rPr>
                        <a:t> </a:t>
                      </a:r>
                      <a:endParaRPr lang="en-GB" b="1" u="sng" dirty="0">
                        <a:latin typeface="Comic Sans MS" panose="030F0702030302020204" pitchFamily="66" charset="0"/>
                      </a:endParaRPr>
                    </a:p>
                  </a:txBody>
                  <a:tcPr/>
                </a:tc>
                <a:tc>
                  <a:txBody>
                    <a:bodyPr/>
                    <a:lstStyle/>
                    <a:p>
                      <a:pPr algn="ctr"/>
                      <a:r>
                        <a:rPr lang="en-GB" b="1" u="sng" dirty="0">
                          <a:latin typeface="Comic Sans MS" panose="030F0702030302020204" pitchFamily="66" charset="0"/>
                        </a:rPr>
                        <a:t>Facts</a:t>
                      </a:r>
                      <a:r>
                        <a:rPr lang="en-GB" b="1" u="sng" baseline="0" dirty="0">
                          <a:latin typeface="Comic Sans MS" panose="030F0702030302020204" pitchFamily="66" charset="0"/>
                        </a:rPr>
                        <a:t> and Figures </a:t>
                      </a:r>
                      <a:endParaRPr lang="en-GB" b="1" u="sng" dirty="0">
                        <a:latin typeface="Comic Sans MS" panose="030F0702030302020204" pitchFamily="66" charset="0"/>
                      </a:endParaRPr>
                    </a:p>
                  </a:txBody>
                  <a:tcPr/>
                </a:tc>
                <a:extLst>
                  <a:ext uri="{0D108BD9-81ED-4DB2-BD59-A6C34878D82A}">
                    <a16:rowId xmlns:a16="http://schemas.microsoft.com/office/drawing/2014/main" val="10000"/>
                  </a:ext>
                </a:extLst>
              </a:tr>
              <a:tr h="1031516">
                <a:tc>
                  <a:txBody>
                    <a:bodyPr/>
                    <a:lstStyle/>
                    <a:p>
                      <a:r>
                        <a:rPr lang="en-GB" dirty="0">
                          <a:latin typeface="Comic Sans MS" panose="030F0702030302020204" pitchFamily="66" charset="0"/>
                        </a:rPr>
                        <a:t>Pollution (air/noise</a:t>
                      </a:r>
                      <a:r>
                        <a:rPr lang="en-GB" baseline="0" dirty="0">
                          <a:latin typeface="Comic Sans MS" panose="030F0702030302020204" pitchFamily="66" charset="0"/>
                        </a:rPr>
                        <a:t>/ water/visual)</a:t>
                      </a:r>
                      <a:endParaRPr lang="en-GB" dirty="0">
                        <a:latin typeface="Comic Sans MS" panose="030F0702030302020204" pitchFamily="66" charset="0"/>
                      </a:endParaRPr>
                    </a:p>
                  </a:txBody>
                  <a:tcPr/>
                </a:tc>
                <a:tc>
                  <a:txBody>
                    <a:bodyPr/>
                    <a:lstStyle/>
                    <a:p>
                      <a:endParaRPr lang="en-GB" dirty="0">
                        <a:latin typeface="Comic Sans MS" panose="030F0702030302020204" pitchFamily="66" charset="0"/>
                      </a:endParaRPr>
                    </a:p>
                  </a:txBody>
                  <a:tcPr/>
                </a:tc>
                <a:tc>
                  <a:txBody>
                    <a:bodyPr/>
                    <a:lstStyle/>
                    <a:p>
                      <a:endParaRPr lang="en-GB" dirty="0">
                        <a:latin typeface="Comic Sans MS" panose="030F0702030302020204" pitchFamily="66" charset="0"/>
                      </a:endParaRPr>
                    </a:p>
                  </a:txBody>
                  <a:tcPr/>
                </a:tc>
                <a:tc>
                  <a:txBody>
                    <a:bodyPr/>
                    <a:lstStyle/>
                    <a:p>
                      <a:endParaRPr lang="en-GB" dirty="0">
                        <a:latin typeface="Comic Sans MS" panose="030F0702030302020204" pitchFamily="66" charset="0"/>
                      </a:endParaRPr>
                    </a:p>
                  </a:txBody>
                  <a:tcPr/>
                </a:tc>
                <a:tc>
                  <a:txBody>
                    <a:bodyPr/>
                    <a:lstStyle/>
                    <a:p>
                      <a:endParaRPr lang="en-GB" dirty="0">
                        <a:latin typeface="Comic Sans MS" panose="030F0702030302020204" pitchFamily="66" charset="0"/>
                      </a:endParaRPr>
                    </a:p>
                  </a:txBody>
                  <a:tcPr/>
                </a:tc>
                <a:extLst>
                  <a:ext uri="{0D108BD9-81ED-4DB2-BD59-A6C34878D82A}">
                    <a16:rowId xmlns:a16="http://schemas.microsoft.com/office/drawing/2014/main" val="10001"/>
                  </a:ext>
                </a:extLst>
              </a:tr>
              <a:tr h="978777">
                <a:tc>
                  <a:txBody>
                    <a:bodyPr/>
                    <a:lstStyle/>
                    <a:p>
                      <a:r>
                        <a:rPr lang="en-GB" dirty="0">
                          <a:latin typeface="Comic Sans MS" panose="030F0702030302020204" pitchFamily="66" charset="0"/>
                        </a:rPr>
                        <a:t>Inequality</a:t>
                      </a:r>
                    </a:p>
                  </a:txBody>
                  <a:tcPr/>
                </a:tc>
                <a:tc>
                  <a:txBody>
                    <a:bodyPr/>
                    <a:lstStyle/>
                    <a:p>
                      <a:r>
                        <a:rPr lang="en-GB" dirty="0">
                          <a:latin typeface="Comic Sans MS" panose="030F0702030302020204" pitchFamily="66" charset="0"/>
                        </a:rPr>
                        <a:t>New York</a:t>
                      </a:r>
                      <a:r>
                        <a:rPr lang="en-GB" baseline="0" dirty="0">
                          <a:latin typeface="Comic Sans MS" panose="030F0702030302020204" pitchFamily="66" charset="0"/>
                        </a:rPr>
                        <a:t> and Detroit (p.58/59)</a:t>
                      </a:r>
                      <a:endParaRPr lang="en-GB" dirty="0">
                        <a:latin typeface="Comic Sans MS" panose="030F0702030302020204" pitchFamily="66" charset="0"/>
                      </a:endParaRPr>
                    </a:p>
                  </a:txBody>
                  <a:tcPr/>
                </a:tc>
                <a:tc>
                  <a:txBody>
                    <a:bodyPr/>
                    <a:lstStyle/>
                    <a:p>
                      <a:endParaRPr lang="en-GB" dirty="0">
                        <a:latin typeface="Comic Sans MS" panose="030F0702030302020204" pitchFamily="66" charset="0"/>
                      </a:endParaRPr>
                    </a:p>
                  </a:txBody>
                  <a:tcPr/>
                </a:tc>
                <a:tc>
                  <a:txBody>
                    <a:bodyPr/>
                    <a:lstStyle/>
                    <a:p>
                      <a:endParaRPr lang="en-GB" dirty="0">
                        <a:latin typeface="Comic Sans MS" panose="030F0702030302020204" pitchFamily="66" charset="0"/>
                      </a:endParaRPr>
                    </a:p>
                  </a:txBody>
                  <a:tcPr/>
                </a:tc>
                <a:tc>
                  <a:txBody>
                    <a:bodyPr/>
                    <a:lstStyle/>
                    <a:p>
                      <a:endParaRPr lang="en-GB" dirty="0">
                        <a:latin typeface="Comic Sans MS" panose="030F0702030302020204" pitchFamily="66" charset="0"/>
                      </a:endParaRPr>
                    </a:p>
                  </a:txBody>
                  <a:tcPr/>
                </a:tc>
                <a:extLst>
                  <a:ext uri="{0D108BD9-81ED-4DB2-BD59-A6C34878D82A}">
                    <a16:rowId xmlns:a16="http://schemas.microsoft.com/office/drawing/2014/main" val="10002"/>
                  </a:ext>
                </a:extLst>
              </a:tr>
              <a:tr h="978777">
                <a:tc>
                  <a:txBody>
                    <a:bodyPr/>
                    <a:lstStyle/>
                    <a:p>
                      <a:r>
                        <a:rPr lang="en-GB" dirty="0">
                          <a:latin typeface="Comic Sans MS" panose="030F0702030302020204" pitchFamily="66" charset="0"/>
                        </a:rPr>
                        <a:t>Housing</a:t>
                      </a:r>
                      <a:r>
                        <a:rPr lang="en-GB" baseline="0" dirty="0">
                          <a:latin typeface="Comic Sans MS" panose="030F0702030302020204" pitchFamily="66" charset="0"/>
                        </a:rPr>
                        <a:t> issues</a:t>
                      </a:r>
                      <a:endParaRPr lang="en-GB" dirty="0">
                        <a:latin typeface="Comic Sans MS" panose="030F0702030302020204" pitchFamily="66" charset="0"/>
                      </a:endParaRPr>
                    </a:p>
                  </a:txBody>
                  <a:tcPr/>
                </a:tc>
                <a:tc>
                  <a:txBody>
                    <a:bodyPr/>
                    <a:lstStyle/>
                    <a:p>
                      <a:r>
                        <a:rPr lang="en-GB" dirty="0">
                          <a:latin typeface="Comic Sans MS" panose="030F0702030302020204" pitchFamily="66" charset="0"/>
                        </a:rPr>
                        <a:t>Seoul</a:t>
                      </a:r>
                      <a:r>
                        <a:rPr lang="en-GB" baseline="0" dirty="0">
                          <a:latin typeface="Comic Sans MS" panose="030F0702030302020204" pitchFamily="66" charset="0"/>
                        </a:rPr>
                        <a:t> (p.60)</a:t>
                      </a:r>
                      <a:endParaRPr lang="en-GB" dirty="0">
                        <a:latin typeface="Comic Sans MS" panose="030F0702030302020204" pitchFamily="66" charset="0"/>
                      </a:endParaRPr>
                    </a:p>
                  </a:txBody>
                  <a:tcPr/>
                </a:tc>
                <a:tc>
                  <a:txBody>
                    <a:bodyPr/>
                    <a:lstStyle/>
                    <a:p>
                      <a:endParaRPr lang="en-GB" dirty="0">
                        <a:latin typeface="Comic Sans MS" panose="030F0702030302020204" pitchFamily="66" charset="0"/>
                      </a:endParaRPr>
                    </a:p>
                  </a:txBody>
                  <a:tcPr/>
                </a:tc>
                <a:tc>
                  <a:txBody>
                    <a:bodyPr/>
                    <a:lstStyle/>
                    <a:p>
                      <a:endParaRPr lang="en-GB" dirty="0">
                        <a:latin typeface="Comic Sans MS" panose="030F0702030302020204" pitchFamily="66" charset="0"/>
                      </a:endParaRPr>
                    </a:p>
                  </a:txBody>
                  <a:tcPr/>
                </a:tc>
                <a:tc>
                  <a:txBody>
                    <a:bodyPr/>
                    <a:lstStyle/>
                    <a:p>
                      <a:endParaRPr lang="en-GB" dirty="0">
                        <a:latin typeface="Comic Sans MS" panose="030F0702030302020204" pitchFamily="66" charset="0"/>
                      </a:endParaRPr>
                    </a:p>
                  </a:txBody>
                  <a:tcPr/>
                </a:tc>
                <a:extLst>
                  <a:ext uri="{0D108BD9-81ED-4DB2-BD59-A6C34878D82A}">
                    <a16:rowId xmlns:a16="http://schemas.microsoft.com/office/drawing/2014/main" val="10003"/>
                  </a:ext>
                </a:extLst>
              </a:tr>
              <a:tr h="978777">
                <a:tc>
                  <a:txBody>
                    <a:bodyPr/>
                    <a:lstStyle/>
                    <a:p>
                      <a:r>
                        <a:rPr lang="en-GB" dirty="0">
                          <a:latin typeface="Comic Sans MS" panose="030F0702030302020204" pitchFamily="66" charset="0"/>
                        </a:rPr>
                        <a:t>Traffic</a:t>
                      </a:r>
                      <a:r>
                        <a:rPr lang="en-GB" baseline="0" dirty="0">
                          <a:latin typeface="Comic Sans MS" panose="030F0702030302020204" pitchFamily="66" charset="0"/>
                        </a:rPr>
                        <a:t> Congestion</a:t>
                      </a:r>
                      <a:endParaRPr lang="en-GB" dirty="0">
                        <a:latin typeface="Comic Sans MS" panose="030F0702030302020204" pitchFamily="66" charset="0"/>
                      </a:endParaRPr>
                    </a:p>
                  </a:txBody>
                  <a:tcPr/>
                </a:tc>
                <a:tc>
                  <a:txBody>
                    <a:bodyPr/>
                    <a:lstStyle/>
                    <a:p>
                      <a:r>
                        <a:rPr lang="en-GB" dirty="0">
                          <a:latin typeface="Comic Sans MS" panose="030F0702030302020204" pitchFamily="66" charset="0"/>
                        </a:rPr>
                        <a:t>London Congestion (see</a:t>
                      </a:r>
                      <a:r>
                        <a:rPr lang="en-GB" baseline="0" dirty="0">
                          <a:latin typeface="Comic Sans MS" panose="030F0702030302020204" pitchFamily="66" charset="0"/>
                        </a:rPr>
                        <a:t> sheet)</a:t>
                      </a:r>
                      <a:endParaRPr lang="en-GB" dirty="0">
                        <a:latin typeface="Comic Sans MS" panose="030F0702030302020204" pitchFamily="66" charset="0"/>
                      </a:endParaRPr>
                    </a:p>
                  </a:txBody>
                  <a:tcPr/>
                </a:tc>
                <a:tc>
                  <a:txBody>
                    <a:bodyPr/>
                    <a:lstStyle/>
                    <a:p>
                      <a:endParaRPr lang="en-GB" dirty="0">
                        <a:latin typeface="Comic Sans MS" panose="030F0702030302020204" pitchFamily="66" charset="0"/>
                      </a:endParaRPr>
                    </a:p>
                  </a:txBody>
                  <a:tcPr/>
                </a:tc>
                <a:tc>
                  <a:txBody>
                    <a:bodyPr/>
                    <a:lstStyle/>
                    <a:p>
                      <a:endParaRPr lang="en-GB" dirty="0">
                        <a:latin typeface="Comic Sans MS" panose="030F0702030302020204" pitchFamily="66" charset="0"/>
                      </a:endParaRPr>
                    </a:p>
                  </a:txBody>
                  <a:tcPr/>
                </a:tc>
                <a:tc>
                  <a:txBody>
                    <a:bodyPr/>
                    <a:lstStyle/>
                    <a:p>
                      <a:endParaRPr lang="en-GB" dirty="0">
                        <a:latin typeface="Comic Sans MS" panose="030F0702030302020204" pitchFamily="66" charset="0"/>
                      </a:endParaRPr>
                    </a:p>
                  </a:txBody>
                  <a:tcPr/>
                </a:tc>
                <a:extLst>
                  <a:ext uri="{0D108BD9-81ED-4DB2-BD59-A6C34878D82A}">
                    <a16:rowId xmlns:a16="http://schemas.microsoft.com/office/drawing/2014/main" val="10004"/>
                  </a:ext>
                </a:extLst>
              </a:tr>
              <a:tr h="978777">
                <a:tc>
                  <a:txBody>
                    <a:bodyPr/>
                    <a:lstStyle/>
                    <a:p>
                      <a:r>
                        <a:rPr lang="en-GB" dirty="0">
                          <a:latin typeface="Comic Sans MS" panose="030F0702030302020204" pitchFamily="66" charset="0"/>
                        </a:rPr>
                        <a:t>Conflict over Land use</a:t>
                      </a:r>
                    </a:p>
                  </a:txBody>
                  <a:tcPr/>
                </a:tc>
                <a:tc>
                  <a:txBody>
                    <a:bodyPr/>
                    <a:lstStyle/>
                    <a:p>
                      <a:r>
                        <a:rPr lang="en-GB" dirty="0">
                          <a:latin typeface="Comic Sans MS" panose="030F0702030302020204" pitchFamily="66" charset="0"/>
                        </a:rPr>
                        <a:t>New York</a:t>
                      </a:r>
                      <a:r>
                        <a:rPr lang="en-GB" baseline="0" dirty="0">
                          <a:latin typeface="Comic Sans MS" panose="030F0702030302020204" pitchFamily="66" charset="0"/>
                        </a:rPr>
                        <a:t> (p. 54/55)</a:t>
                      </a:r>
                      <a:endParaRPr lang="en-GB" dirty="0">
                        <a:latin typeface="Comic Sans MS" panose="030F0702030302020204" pitchFamily="66" charset="0"/>
                      </a:endParaRPr>
                    </a:p>
                  </a:txBody>
                  <a:tcPr/>
                </a:tc>
                <a:tc>
                  <a:txBody>
                    <a:bodyPr/>
                    <a:lstStyle/>
                    <a:p>
                      <a:endParaRPr lang="en-GB" dirty="0">
                        <a:latin typeface="Comic Sans MS" panose="030F0702030302020204" pitchFamily="66" charset="0"/>
                      </a:endParaRPr>
                    </a:p>
                  </a:txBody>
                  <a:tcPr/>
                </a:tc>
                <a:tc>
                  <a:txBody>
                    <a:bodyPr/>
                    <a:lstStyle/>
                    <a:p>
                      <a:endParaRPr lang="en-GB" dirty="0">
                        <a:latin typeface="Comic Sans MS" panose="030F0702030302020204" pitchFamily="66" charset="0"/>
                      </a:endParaRPr>
                    </a:p>
                  </a:txBody>
                  <a:tcPr/>
                </a:tc>
                <a:tc>
                  <a:txBody>
                    <a:bodyPr/>
                    <a:lstStyle/>
                    <a:p>
                      <a:endParaRPr lang="en-GB" dirty="0">
                        <a:latin typeface="Comic Sans MS" panose="030F0702030302020204" pitchFamily="66"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933171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3525" y="206770"/>
            <a:ext cx="11742624" cy="400110"/>
          </a:xfrm>
          <a:prstGeom prst="rect">
            <a:avLst/>
          </a:prstGeom>
          <a:noFill/>
          <a:ln w="28575">
            <a:solidFill>
              <a:srgbClr val="FF0000"/>
            </a:solidFill>
          </a:ln>
        </p:spPr>
        <p:txBody>
          <a:bodyPr wrap="square" rtlCol="0">
            <a:spAutoFit/>
          </a:bodyPr>
          <a:lstStyle/>
          <a:p>
            <a:pPr algn="ctr"/>
            <a:r>
              <a:rPr lang="en-GB" sz="2000" u="sng" dirty="0">
                <a:latin typeface="Comic Sans MS" panose="030F0702030302020204" pitchFamily="66" charset="0"/>
              </a:rPr>
              <a:t>Plenary</a:t>
            </a:r>
          </a:p>
        </p:txBody>
      </p:sp>
      <p:sp>
        <p:nvSpPr>
          <p:cNvPr id="5" name="TextBox 4"/>
          <p:cNvSpPr txBox="1"/>
          <p:nvPr/>
        </p:nvSpPr>
        <p:spPr>
          <a:xfrm>
            <a:off x="273524" y="5174290"/>
            <a:ext cx="4805372" cy="400110"/>
          </a:xfrm>
          <a:prstGeom prst="rect">
            <a:avLst/>
          </a:prstGeom>
          <a:noFill/>
          <a:ln w="28575">
            <a:solidFill>
              <a:srgbClr val="FF0000"/>
            </a:solidFill>
          </a:ln>
        </p:spPr>
        <p:txBody>
          <a:bodyPr wrap="square" rtlCol="0">
            <a:spAutoFit/>
          </a:bodyPr>
          <a:lstStyle/>
          <a:p>
            <a:pPr algn="ctr"/>
            <a:r>
              <a:rPr lang="en-GB" sz="2000" u="sng" dirty="0">
                <a:latin typeface="Comic Sans MS" panose="030F0702030302020204" pitchFamily="66" charset="0"/>
              </a:rPr>
              <a:t>The next Assessment will be on the: </a:t>
            </a:r>
          </a:p>
        </p:txBody>
      </p:sp>
      <p:pic>
        <p:nvPicPr>
          <p:cNvPr id="7" name="Picture 6"/>
          <p:cNvPicPr>
            <a:picLocks noChangeAspect="1"/>
          </p:cNvPicPr>
          <p:nvPr/>
        </p:nvPicPr>
        <p:blipFill rotWithShape="1">
          <a:blip r:embed="rId2"/>
          <a:srcRect t="4910" b="83929"/>
          <a:stretch/>
        </p:blipFill>
        <p:spPr>
          <a:xfrm>
            <a:off x="4716315" y="724877"/>
            <a:ext cx="6753441" cy="496956"/>
          </a:xfrm>
          <a:prstGeom prst="rect">
            <a:avLst/>
          </a:prstGeom>
          <a:ln w="28575">
            <a:solidFill>
              <a:srgbClr val="00FF00"/>
            </a:solidFill>
          </a:ln>
        </p:spPr>
      </p:pic>
      <p:sp>
        <p:nvSpPr>
          <p:cNvPr id="8" name="TextBox 7"/>
          <p:cNvSpPr txBox="1"/>
          <p:nvPr/>
        </p:nvSpPr>
        <p:spPr>
          <a:xfrm>
            <a:off x="11603874" y="773300"/>
            <a:ext cx="412275" cy="400110"/>
          </a:xfrm>
          <a:prstGeom prst="rect">
            <a:avLst/>
          </a:prstGeom>
          <a:noFill/>
          <a:ln w="28575">
            <a:solidFill>
              <a:srgbClr val="FF0000"/>
            </a:solidFill>
          </a:ln>
        </p:spPr>
        <p:txBody>
          <a:bodyPr wrap="square" rtlCol="0">
            <a:spAutoFit/>
          </a:bodyPr>
          <a:lstStyle/>
          <a:p>
            <a:pPr algn="ctr"/>
            <a:r>
              <a:rPr lang="en-GB" sz="2000" u="sng" dirty="0">
                <a:latin typeface="Comic Sans MS" panose="030F0702030302020204" pitchFamily="66" charset="0"/>
              </a:rPr>
              <a:t>5</a:t>
            </a:r>
          </a:p>
        </p:txBody>
      </p:sp>
      <p:pic>
        <p:nvPicPr>
          <p:cNvPr id="9" name="Picture 8"/>
          <p:cNvPicPr>
            <a:picLocks noChangeAspect="1"/>
          </p:cNvPicPr>
          <p:nvPr/>
        </p:nvPicPr>
        <p:blipFill rotWithShape="1">
          <a:blip r:embed="rId3"/>
          <a:srcRect r="30770"/>
          <a:stretch/>
        </p:blipFill>
        <p:spPr>
          <a:xfrm>
            <a:off x="273525" y="1893151"/>
            <a:ext cx="4995973" cy="2937295"/>
          </a:xfrm>
          <a:prstGeom prst="rect">
            <a:avLst/>
          </a:prstGeom>
          <a:ln w="28575">
            <a:solidFill>
              <a:srgbClr val="7030A0"/>
            </a:solidFill>
          </a:ln>
        </p:spPr>
      </p:pic>
      <p:sp>
        <p:nvSpPr>
          <p:cNvPr id="10" name="TextBox 9"/>
          <p:cNvSpPr txBox="1"/>
          <p:nvPr/>
        </p:nvSpPr>
        <p:spPr>
          <a:xfrm>
            <a:off x="273525" y="744075"/>
            <a:ext cx="4258718" cy="461665"/>
          </a:xfrm>
          <a:prstGeom prst="rect">
            <a:avLst/>
          </a:prstGeom>
          <a:noFill/>
          <a:ln w="28575">
            <a:solidFill>
              <a:srgbClr val="00FF00"/>
            </a:solidFill>
          </a:ln>
        </p:spPr>
        <p:txBody>
          <a:bodyPr wrap="square" rtlCol="0">
            <a:spAutoFit/>
          </a:bodyPr>
          <a:lstStyle/>
          <a:p>
            <a:pPr algn="ctr"/>
            <a:r>
              <a:rPr lang="en-GB" sz="2400" u="sng" dirty="0">
                <a:latin typeface="Comic Sans MS" panose="030F0702030302020204" pitchFamily="66" charset="0"/>
              </a:rPr>
              <a:t>Exam Question 1</a:t>
            </a:r>
          </a:p>
        </p:txBody>
      </p:sp>
      <p:sp>
        <p:nvSpPr>
          <p:cNvPr id="11" name="TextBox 10"/>
          <p:cNvSpPr txBox="1"/>
          <p:nvPr/>
        </p:nvSpPr>
        <p:spPr>
          <a:xfrm>
            <a:off x="273524" y="1316700"/>
            <a:ext cx="4995973" cy="400110"/>
          </a:xfrm>
          <a:prstGeom prst="rect">
            <a:avLst/>
          </a:prstGeom>
          <a:noFill/>
          <a:ln w="28575">
            <a:solidFill>
              <a:srgbClr val="7030A0"/>
            </a:solidFill>
          </a:ln>
        </p:spPr>
        <p:txBody>
          <a:bodyPr wrap="square" rtlCol="0">
            <a:spAutoFit/>
          </a:bodyPr>
          <a:lstStyle/>
          <a:p>
            <a:pPr algn="ctr"/>
            <a:r>
              <a:rPr lang="en-GB" sz="2000" u="sng" dirty="0">
                <a:latin typeface="Comic Sans MS" panose="030F0702030302020204" pitchFamily="66" charset="0"/>
              </a:rPr>
              <a:t>Markscheme</a:t>
            </a:r>
          </a:p>
        </p:txBody>
      </p:sp>
      <p:pic>
        <p:nvPicPr>
          <p:cNvPr id="12" name="Picture 11"/>
          <p:cNvPicPr>
            <a:picLocks noChangeAspect="1"/>
          </p:cNvPicPr>
          <p:nvPr/>
        </p:nvPicPr>
        <p:blipFill>
          <a:blip r:embed="rId4"/>
          <a:stretch>
            <a:fillRect/>
          </a:stretch>
        </p:blipFill>
        <p:spPr>
          <a:xfrm>
            <a:off x="5421995" y="1900555"/>
            <a:ext cx="6519072" cy="1620562"/>
          </a:xfrm>
          <a:prstGeom prst="rect">
            <a:avLst/>
          </a:prstGeom>
          <a:ln w="28575">
            <a:solidFill>
              <a:srgbClr val="00FF00"/>
            </a:solidFill>
          </a:ln>
        </p:spPr>
      </p:pic>
      <p:sp>
        <p:nvSpPr>
          <p:cNvPr id="13" name="TextBox 12"/>
          <p:cNvSpPr txBox="1"/>
          <p:nvPr/>
        </p:nvSpPr>
        <p:spPr>
          <a:xfrm>
            <a:off x="5421995" y="1316700"/>
            <a:ext cx="6594154" cy="461665"/>
          </a:xfrm>
          <a:prstGeom prst="rect">
            <a:avLst/>
          </a:prstGeom>
          <a:noFill/>
          <a:ln w="28575">
            <a:solidFill>
              <a:srgbClr val="00FF00"/>
            </a:solidFill>
          </a:ln>
        </p:spPr>
        <p:txBody>
          <a:bodyPr wrap="square" rtlCol="0">
            <a:spAutoFit/>
          </a:bodyPr>
          <a:lstStyle/>
          <a:p>
            <a:pPr algn="ctr"/>
            <a:r>
              <a:rPr lang="en-GB" sz="2400" u="sng" dirty="0">
                <a:latin typeface="Comic Sans MS" panose="030F0702030302020204" pitchFamily="66" charset="0"/>
              </a:rPr>
              <a:t>Exam Question 2</a:t>
            </a:r>
          </a:p>
        </p:txBody>
      </p:sp>
      <p:pic>
        <p:nvPicPr>
          <p:cNvPr id="14" name="Picture 13"/>
          <p:cNvPicPr>
            <a:picLocks noChangeAspect="1"/>
          </p:cNvPicPr>
          <p:nvPr/>
        </p:nvPicPr>
        <p:blipFill>
          <a:blip r:embed="rId5"/>
          <a:stretch>
            <a:fillRect/>
          </a:stretch>
        </p:blipFill>
        <p:spPr>
          <a:xfrm>
            <a:off x="5421995" y="3654729"/>
            <a:ext cx="6519072" cy="3039122"/>
          </a:xfrm>
          <a:prstGeom prst="rect">
            <a:avLst/>
          </a:prstGeom>
          <a:ln w="28575">
            <a:solidFill>
              <a:srgbClr val="7030A0"/>
            </a:solidFill>
          </a:ln>
        </p:spPr>
      </p:pic>
    </p:spTree>
    <p:extLst>
      <p:ext uri="{BB962C8B-B14F-4D97-AF65-F5344CB8AC3E}">
        <p14:creationId xmlns:p14="http://schemas.microsoft.com/office/powerpoint/2010/main" val="399005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4838</TotalTime>
  <Words>499</Words>
  <Application>Microsoft Office PowerPoint</Application>
  <PresentationFormat>Widescreen</PresentationFormat>
  <Paragraphs>66</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roberts</dc:creator>
  <cp:lastModifiedBy>Martin Roberts</cp:lastModifiedBy>
  <cp:revision>19</cp:revision>
  <cp:lastPrinted>2016-02-22T11:38:13Z</cp:lastPrinted>
  <dcterms:created xsi:type="dcterms:W3CDTF">2016-02-20T22:29:25Z</dcterms:created>
  <dcterms:modified xsi:type="dcterms:W3CDTF">2017-11-02T08:28:37Z</dcterms:modified>
</cp:coreProperties>
</file>