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5" r:id="rId2"/>
    <p:sldId id="272" r:id="rId3"/>
    <p:sldId id="268" r:id="rId4"/>
    <p:sldId id="269" r:id="rId5"/>
    <p:sldId id="257" r:id="rId6"/>
    <p:sldId id="258" r:id="rId7"/>
    <p:sldId id="260" r:id="rId8"/>
    <p:sldId id="261" r:id="rId9"/>
    <p:sldId id="262" r:id="rId10"/>
    <p:sldId id="274" r:id="rId11"/>
    <p:sldId id="273" r:id="rId12"/>
    <p:sldId id="276" r:id="rId13"/>
    <p:sldId id="265" r:id="rId14"/>
    <p:sldId id="266"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0" autoAdjust="0"/>
    <p:restoredTop sz="94712"/>
  </p:normalViewPr>
  <p:slideViewPr>
    <p:cSldViewPr>
      <p:cViewPr varScale="1">
        <p:scale>
          <a:sx n="120" d="100"/>
          <a:sy n="120" d="100"/>
        </p:scale>
        <p:origin x="1152"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456B5B-A1E3-4ED5-9904-4589AD2C87DE}" type="datetimeFigureOut">
              <a:rPr lang="en-GB" smtClean="0"/>
              <a:t>30/10/2020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CE305F-EF7C-43AF-B079-9CAE7FB335C0}" type="slidenum">
              <a:rPr lang="en-GB" smtClean="0"/>
              <a:t>‹#›</a:t>
            </a:fld>
            <a:endParaRPr lang="en-GB"/>
          </a:p>
        </p:txBody>
      </p:sp>
    </p:spTree>
    <p:extLst>
      <p:ext uri="{BB962C8B-B14F-4D97-AF65-F5344CB8AC3E}">
        <p14:creationId xmlns:p14="http://schemas.microsoft.com/office/powerpoint/2010/main" val="236638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7DCC622-4CD5-4852-B038-A8C186F3797B}" type="slidenum">
              <a:rPr lang="en-GB" altLang="en-US" sz="1200">
                <a:latin typeface="Calibri" pitchFamily="34" charset="0"/>
              </a:rPr>
              <a:pPr eaLnBrk="1" hangingPunct="1"/>
              <a:t>1</a:t>
            </a:fld>
            <a:endParaRPr lang="en-GB" altLang="en-US" sz="1200">
              <a:latin typeface="Calibri" pitchFamily="34" charset="0"/>
            </a:endParaRPr>
          </a:p>
        </p:txBody>
      </p:sp>
    </p:spTree>
    <p:extLst>
      <p:ext uri="{BB962C8B-B14F-4D97-AF65-F5344CB8AC3E}">
        <p14:creationId xmlns:p14="http://schemas.microsoft.com/office/powerpoint/2010/main" val="170923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DCE305F-EF7C-43AF-B079-9CAE7FB335C0}" type="slidenum">
              <a:rPr lang="en-GB" smtClean="0"/>
              <a:t>7</a:t>
            </a:fld>
            <a:endParaRPr lang="en-GB"/>
          </a:p>
        </p:txBody>
      </p:sp>
    </p:spTree>
    <p:extLst>
      <p:ext uri="{BB962C8B-B14F-4D97-AF65-F5344CB8AC3E}">
        <p14:creationId xmlns:p14="http://schemas.microsoft.com/office/powerpoint/2010/main" val="4049666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DDC108-EC2F-4356-A62E-6210DFCFB641}" type="datetimeFigureOut">
              <a:rPr lang="en-GB" smtClean="0"/>
              <a:t>30/10/2020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2173C-A1A6-42DF-B3CB-884D7E6FD4EC}" type="slidenum">
              <a:rPr lang="en-GB" smtClean="0"/>
              <a:t>‹#›</a:t>
            </a:fld>
            <a:endParaRPr lang="en-GB"/>
          </a:p>
        </p:txBody>
      </p:sp>
    </p:spTree>
    <p:extLst>
      <p:ext uri="{BB962C8B-B14F-4D97-AF65-F5344CB8AC3E}">
        <p14:creationId xmlns:p14="http://schemas.microsoft.com/office/powerpoint/2010/main" val="255385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DDC108-EC2F-4356-A62E-6210DFCFB641}" type="datetimeFigureOut">
              <a:rPr lang="en-GB" smtClean="0"/>
              <a:t>30/10/2020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2173C-A1A6-42DF-B3CB-884D7E6FD4EC}" type="slidenum">
              <a:rPr lang="en-GB" smtClean="0"/>
              <a:t>‹#›</a:t>
            </a:fld>
            <a:endParaRPr lang="en-GB"/>
          </a:p>
        </p:txBody>
      </p:sp>
    </p:spTree>
    <p:extLst>
      <p:ext uri="{BB962C8B-B14F-4D97-AF65-F5344CB8AC3E}">
        <p14:creationId xmlns:p14="http://schemas.microsoft.com/office/powerpoint/2010/main" val="350653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DDC108-EC2F-4356-A62E-6210DFCFB641}" type="datetimeFigureOut">
              <a:rPr lang="en-GB" smtClean="0"/>
              <a:t>30/10/2020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2173C-A1A6-42DF-B3CB-884D7E6FD4EC}" type="slidenum">
              <a:rPr lang="en-GB" smtClean="0"/>
              <a:t>‹#›</a:t>
            </a:fld>
            <a:endParaRPr lang="en-GB"/>
          </a:p>
        </p:txBody>
      </p:sp>
    </p:spTree>
    <p:extLst>
      <p:ext uri="{BB962C8B-B14F-4D97-AF65-F5344CB8AC3E}">
        <p14:creationId xmlns:p14="http://schemas.microsoft.com/office/powerpoint/2010/main" val="373588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DDC108-EC2F-4356-A62E-6210DFCFB641}" type="datetimeFigureOut">
              <a:rPr lang="en-GB" smtClean="0"/>
              <a:t>30/10/2020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2173C-A1A6-42DF-B3CB-884D7E6FD4EC}" type="slidenum">
              <a:rPr lang="en-GB" smtClean="0"/>
              <a:t>‹#›</a:t>
            </a:fld>
            <a:endParaRPr lang="en-GB"/>
          </a:p>
        </p:txBody>
      </p:sp>
    </p:spTree>
    <p:extLst>
      <p:ext uri="{BB962C8B-B14F-4D97-AF65-F5344CB8AC3E}">
        <p14:creationId xmlns:p14="http://schemas.microsoft.com/office/powerpoint/2010/main" val="2571276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DDC108-EC2F-4356-A62E-6210DFCFB641}" type="datetimeFigureOut">
              <a:rPr lang="en-GB" smtClean="0"/>
              <a:t>30/10/2020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52173C-A1A6-42DF-B3CB-884D7E6FD4EC}" type="slidenum">
              <a:rPr lang="en-GB" smtClean="0"/>
              <a:t>‹#›</a:t>
            </a:fld>
            <a:endParaRPr lang="en-GB"/>
          </a:p>
        </p:txBody>
      </p:sp>
    </p:spTree>
    <p:extLst>
      <p:ext uri="{BB962C8B-B14F-4D97-AF65-F5344CB8AC3E}">
        <p14:creationId xmlns:p14="http://schemas.microsoft.com/office/powerpoint/2010/main" val="85646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DDC108-EC2F-4356-A62E-6210DFCFB641}" type="datetimeFigureOut">
              <a:rPr lang="en-GB" smtClean="0"/>
              <a:t>30/10/2020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52173C-A1A6-42DF-B3CB-884D7E6FD4EC}" type="slidenum">
              <a:rPr lang="en-GB" smtClean="0"/>
              <a:t>‹#›</a:t>
            </a:fld>
            <a:endParaRPr lang="en-GB"/>
          </a:p>
        </p:txBody>
      </p:sp>
    </p:spTree>
    <p:extLst>
      <p:ext uri="{BB962C8B-B14F-4D97-AF65-F5344CB8AC3E}">
        <p14:creationId xmlns:p14="http://schemas.microsoft.com/office/powerpoint/2010/main" val="215895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DDC108-EC2F-4356-A62E-6210DFCFB641}" type="datetimeFigureOut">
              <a:rPr lang="en-GB" smtClean="0"/>
              <a:t>30/10/2020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52173C-A1A6-42DF-B3CB-884D7E6FD4EC}" type="slidenum">
              <a:rPr lang="en-GB" smtClean="0"/>
              <a:t>‹#›</a:t>
            </a:fld>
            <a:endParaRPr lang="en-GB"/>
          </a:p>
        </p:txBody>
      </p:sp>
    </p:spTree>
    <p:extLst>
      <p:ext uri="{BB962C8B-B14F-4D97-AF65-F5344CB8AC3E}">
        <p14:creationId xmlns:p14="http://schemas.microsoft.com/office/powerpoint/2010/main" val="259297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DDC108-EC2F-4356-A62E-6210DFCFB641}" type="datetimeFigureOut">
              <a:rPr lang="en-GB" smtClean="0"/>
              <a:t>30/10/2020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52173C-A1A6-42DF-B3CB-884D7E6FD4EC}" type="slidenum">
              <a:rPr lang="en-GB" smtClean="0"/>
              <a:t>‹#›</a:t>
            </a:fld>
            <a:endParaRPr lang="en-GB"/>
          </a:p>
        </p:txBody>
      </p:sp>
    </p:spTree>
    <p:extLst>
      <p:ext uri="{BB962C8B-B14F-4D97-AF65-F5344CB8AC3E}">
        <p14:creationId xmlns:p14="http://schemas.microsoft.com/office/powerpoint/2010/main" val="7871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DC108-EC2F-4356-A62E-6210DFCFB641}" type="datetimeFigureOut">
              <a:rPr lang="en-GB" smtClean="0"/>
              <a:t>30/10/2020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52173C-A1A6-42DF-B3CB-884D7E6FD4EC}" type="slidenum">
              <a:rPr lang="en-GB" smtClean="0"/>
              <a:t>‹#›</a:t>
            </a:fld>
            <a:endParaRPr lang="en-GB"/>
          </a:p>
        </p:txBody>
      </p:sp>
    </p:spTree>
    <p:extLst>
      <p:ext uri="{BB962C8B-B14F-4D97-AF65-F5344CB8AC3E}">
        <p14:creationId xmlns:p14="http://schemas.microsoft.com/office/powerpoint/2010/main" val="417394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DDC108-EC2F-4356-A62E-6210DFCFB641}" type="datetimeFigureOut">
              <a:rPr lang="en-GB" smtClean="0"/>
              <a:t>30/10/2020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52173C-A1A6-42DF-B3CB-884D7E6FD4EC}" type="slidenum">
              <a:rPr lang="en-GB" smtClean="0"/>
              <a:t>‹#›</a:t>
            </a:fld>
            <a:endParaRPr lang="en-GB"/>
          </a:p>
        </p:txBody>
      </p:sp>
    </p:spTree>
    <p:extLst>
      <p:ext uri="{BB962C8B-B14F-4D97-AF65-F5344CB8AC3E}">
        <p14:creationId xmlns:p14="http://schemas.microsoft.com/office/powerpoint/2010/main" val="69960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DDC108-EC2F-4356-A62E-6210DFCFB641}" type="datetimeFigureOut">
              <a:rPr lang="en-GB" smtClean="0"/>
              <a:t>30/10/2020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52173C-A1A6-42DF-B3CB-884D7E6FD4EC}" type="slidenum">
              <a:rPr lang="en-GB" smtClean="0"/>
              <a:t>‹#›</a:t>
            </a:fld>
            <a:endParaRPr lang="en-GB"/>
          </a:p>
        </p:txBody>
      </p:sp>
    </p:spTree>
    <p:extLst>
      <p:ext uri="{BB962C8B-B14F-4D97-AF65-F5344CB8AC3E}">
        <p14:creationId xmlns:p14="http://schemas.microsoft.com/office/powerpoint/2010/main" val="1302808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DC108-EC2F-4356-A62E-6210DFCFB641}" type="datetimeFigureOut">
              <a:rPr lang="en-GB" smtClean="0"/>
              <a:t>30/10/2020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2173C-A1A6-42DF-B3CB-884D7E6FD4EC}" type="slidenum">
              <a:rPr lang="en-GB" smtClean="0"/>
              <a:t>‹#›</a:t>
            </a:fld>
            <a:endParaRPr lang="en-GB"/>
          </a:p>
        </p:txBody>
      </p:sp>
    </p:spTree>
    <p:extLst>
      <p:ext uri="{BB962C8B-B14F-4D97-AF65-F5344CB8AC3E}">
        <p14:creationId xmlns:p14="http://schemas.microsoft.com/office/powerpoint/2010/main" val="1296956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datatopics.worldbank.org/world-development-indicators/stories/the-classification-of-countries-by-income.html" TargetMode="External"/><Relationship Id="rId2" Type="http://schemas.openxmlformats.org/officeDocument/2006/relationships/hyperlink" Target="https://openknowledge.worldbank.org/handle/10986/5961" TargetMode="External"/><Relationship Id="rId1" Type="http://schemas.openxmlformats.org/officeDocument/2006/relationships/slideLayout" Target="../slideLayouts/slideLayout7.xml"/><Relationship Id="rId5" Type="http://schemas.openxmlformats.org/officeDocument/2006/relationships/hyperlink" Target="https://datahelpdesk.worldbank.org/knowledgebase/articles/906519-world-bank-country-and-lending-groups" TargetMode="External"/><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2" Type="http://schemas.openxmlformats.org/officeDocument/2006/relationships/hyperlink" Target="http://www.imf.org/external/pubs/ft/weo/2012/02/weodata/groups.htm#e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worldmapper.org/images/largepng/173.p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worldmapper.org/images/largepng/173.png" TargetMode="External"/><Relationship Id="rId1" Type="http://schemas.openxmlformats.org/officeDocument/2006/relationships/slideLayout" Target="../slideLayouts/slideLayout7.xml"/><Relationship Id="rId6" Type="http://schemas.openxmlformats.org/officeDocument/2006/relationships/hyperlink" Target="http://hdr.undp.org/en/countries" TargetMode="External"/><Relationship Id="rId5" Type="http://schemas.openxmlformats.org/officeDocument/2006/relationships/hyperlink" Target="https://soundcloud.com/hdro-web/what-is-human-development" TargetMode="Externa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eographypods.com/measuring-disparities-3hrs.html"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323528" y="116632"/>
            <a:ext cx="8712967" cy="720080"/>
          </a:xfrm>
          <a:ln w="28575">
            <a:solidFill>
              <a:srgbClr val="FF0000"/>
            </a:solidFill>
          </a:ln>
        </p:spPr>
        <p:txBody>
          <a:bodyPr>
            <a:normAutofit/>
          </a:bodyPr>
          <a:lstStyle/>
          <a:p>
            <a:pPr algn="l" eaLnBrk="1" hangingPunct="1"/>
            <a:r>
              <a:rPr lang="en-GB" altLang="en-US" sz="2800" u="sng" dirty="0">
                <a:latin typeface="Comic Sans MS" panose="030F0702030302020204" pitchFamily="66" charset="0"/>
                <a:ea typeface="ＭＳ Ｐゴシック" pitchFamily="34" charset="-128"/>
              </a:rPr>
              <a:t>Unit 1.Changing Population </a:t>
            </a:r>
          </a:p>
        </p:txBody>
      </p:sp>
      <p:pic>
        <p:nvPicPr>
          <p:cNvPr id="2" name="Picture 1">
            <a:extLst>
              <a:ext uri="{FF2B5EF4-FFF2-40B4-BE49-F238E27FC236}">
                <a16:creationId xmlns:a16="http://schemas.microsoft.com/office/drawing/2014/main" id="{31233642-2265-8D4D-B464-4A8060F683A1}"/>
              </a:ext>
            </a:extLst>
          </p:cNvPr>
          <p:cNvPicPr>
            <a:picLocks noChangeAspect="1"/>
          </p:cNvPicPr>
          <p:nvPr/>
        </p:nvPicPr>
        <p:blipFill>
          <a:blip r:embed="rId3"/>
          <a:stretch>
            <a:fillRect/>
          </a:stretch>
        </p:blipFill>
        <p:spPr>
          <a:xfrm>
            <a:off x="323528" y="908720"/>
            <a:ext cx="8708886" cy="3529018"/>
          </a:xfrm>
          <a:prstGeom prst="rect">
            <a:avLst/>
          </a:prstGeom>
          <a:ln w="31750">
            <a:solidFill>
              <a:srgbClr val="FFC000"/>
            </a:solidFill>
          </a:ln>
        </p:spPr>
      </p:pic>
      <p:sp>
        <p:nvSpPr>
          <p:cNvPr id="9" name="Title 3">
            <a:extLst>
              <a:ext uri="{FF2B5EF4-FFF2-40B4-BE49-F238E27FC236}">
                <a16:creationId xmlns:a16="http://schemas.microsoft.com/office/drawing/2014/main" id="{3ED0F5C5-6225-8A43-BF0E-1C97485DC1A6}"/>
              </a:ext>
            </a:extLst>
          </p:cNvPr>
          <p:cNvSpPr txBox="1">
            <a:spLocks/>
          </p:cNvSpPr>
          <p:nvPr/>
        </p:nvSpPr>
        <p:spPr>
          <a:xfrm>
            <a:off x="2051721" y="1340768"/>
            <a:ext cx="6552728" cy="1152128"/>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altLang="en-US" sz="2800" u="sng" dirty="0">
              <a:latin typeface="Comic Sans MS" panose="030F0702030302020204" pitchFamily="66" charset="0"/>
              <a:ea typeface="ＭＳ Ｐゴシック" pitchFamily="34" charset="-128"/>
            </a:endParaRPr>
          </a:p>
        </p:txBody>
      </p:sp>
      <p:sp>
        <p:nvSpPr>
          <p:cNvPr id="10" name="Title 3">
            <a:extLst>
              <a:ext uri="{FF2B5EF4-FFF2-40B4-BE49-F238E27FC236}">
                <a16:creationId xmlns:a16="http://schemas.microsoft.com/office/drawing/2014/main" id="{1AFCE790-D7B6-8141-AA5F-877258DC0F50}"/>
              </a:ext>
            </a:extLst>
          </p:cNvPr>
          <p:cNvSpPr txBox="1">
            <a:spLocks/>
          </p:cNvSpPr>
          <p:nvPr/>
        </p:nvSpPr>
        <p:spPr>
          <a:xfrm>
            <a:off x="395536" y="4581128"/>
            <a:ext cx="6552728" cy="648072"/>
          </a:xfrm>
          <a:prstGeom prst="rect">
            <a:avLst/>
          </a:prstGeom>
          <a:ln w="28575">
            <a:solidFill>
              <a:srgbClr val="FF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u="sng" dirty="0">
                <a:latin typeface="Comic Sans MS" panose="030F0702030302020204" pitchFamily="66" charset="0"/>
                <a:ea typeface="ＭＳ Ｐゴシック" pitchFamily="34" charset="-128"/>
              </a:rPr>
              <a:t>Focus of Todays Lesson. </a:t>
            </a:r>
          </a:p>
        </p:txBody>
      </p:sp>
      <p:cxnSp>
        <p:nvCxnSpPr>
          <p:cNvPr id="5" name="Straight Connector 4">
            <a:extLst>
              <a:ext uri="{FF2B5EF4-FFF2-40B4-BE49-F238E27FC236}">
                <a16:creationId xmlns:a16="http://schemas.microsoft.com/office/drawing/2014/main" id="{D3340930-B15E-B34F-919B-9D2BEB96182A}"/>
              </a:ext>
            </a:extLst>
          </p:cNvPr>
          <p:cNvCxnSpPr/>
          <p:nvPr/>
        </p:nvCxnSpPr>
        <p:spPr>
          <a:xfrm flipH="1">
            <a:off x="395536" y="2492896"/>
            <a:ext cx="1656185" cy="2088232"/>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510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EE09FB-C501-8A42-ABFB-EC20A2279707}"/>
              </a:ext>
            </a:extLst>
          </p:cNvPr>
          <p:cNvPicPr>
            <a:picLocks noChangeAspect="1"/>
          </p:cNvPicPr>
          <p:nvPr/>
        </p:nvPicPr>
        <p:blipFill>
          <a:blip r:embed="rId2"/>
          <a:stretch>
            <a:fillRect/>
          </a:stretch>
        </p:blipFill>
        <p:spPr>
          <a:xfrm>
            <a:off x="127000" y="780149"/>
            <a:ext cx="8890000" cy="6049268"/>
          </a:xfrm>
          <a:prstGeom prst="rect">
            <a:avLst/>
          </a:prstGeom>
          <a:ln w="28575">
            <a:solidFill>
              <a:srgbClr val="7030A0"/>
            </a:solidFill>
          </a:ln>
        </p:spPr>
      </p:pic>
      <p:sp>
        <p:nvSpPr>
          <p:cNvPr id="3" name="Rectangle 2">
            <a:extLst>
              <a:ext uri="{FF2B5EF4-FFF2-40B4-BE49-F238E27FC236}">
                <a16:creationId xmlns:a16="http://schemas.microsoft.com/office/drawing/2014/main" id="{BE1CCEC9-DEB9-0F47-B73B-4EDC82437A16}"/>
              </a:ext>
            </a:extLst>
          </p:cNvPr>
          <p:cNvSpPr/>
          <p:nvPr/>
        </p:nvSpPr>
        <p:spPr>
          <a:xfrm>
            <a:off x="127000" y="188640"/>
            <a:ext cx="8909496" cy="369332"/>
          </a:xfrm>
          <a:prstGeom prst="rect">
            <a:avLst/>
          </a:prstGeom>
          <a:ln w="28575">
            <a:solidFill>
              <a:srgbClr val="00FF00"/>
            </a:solidFill>
          </a:ln>
        </p:spPr>
        <p:txBody>
          <a:bodyPr wrap="square">
            <a:spAutoFit/>
          </a:bodyPr>
          <a:lstStyle/>
          <a:p>
            <a:pPr algn="ctr"/>
            <a:r>
              <a:rPr lang="en-GB" u="sng" dirty="0">
                <a:latin typeface="Comic Sans MS" panose="030F0702030302020204" pitchFamily="66" charset="0"/>
              </a:rPr>
              <a:t>Demo</a:t>
            </a:r>
            <a:r>
              <a:rPr lang="en-GB" dirty="0">
                <a:latin typeface="Comic Sans MS" panose="030F0702030302020204" pitchFamily="66" charset="0"/>
              </a:rPr>
              <a:t>: Describe the distributional change over time.                          [4 marks]</a:t>
            </a:r>
          </a:p>
        </p:txBody>
      </p:sp>
      <p:sp>
        <p:nvSpPr>
          <p:cNvPr id="4" name="Rectangle 3">
            <a:extLst>
              <a:ext uri="{FF2B5EF4-FFF2-40B4-BE49-F238E27FC236}">
                <a16:creationId xmlns:a16="http://schemas.microsoft.com/office/drawing/2014/main" id="{9ECC87DF-029A-8848-A9E5-569E43BE7BFA}"/>
              </a:ext>
            </a:extLst>
          </p:cNvPr>
          <p:cNvSpPr/>
          <p:nvPr/>
        </p:nvSpPr>
        <p:spPr>
          <a:xfrm>
            <a:off x="7308304" y="1412776"/>
            <a:ext cx="1374182" cy="369332"/>
          </a:xfrm>
          <a:prstGeom prst="rect">
            <a:avLst/>
          </a:prstGeom>
          <a:ln w="28575">
            <a:solidFill>
              <a:srgbClr val="FF0000"/>
            </a:solidFill>
          </a:ln>
        </p:spPr>
        <p:txBody>
          <a:bodyPr wrap="square">
            <a:spAutoFit/>
          </a:bodyPr>
          <a:lstStyle/>
          <a:p>
            <a:pPr algn="ctr"/>
            <a:r>
              <a:rPr lang="en-GB" u="sng" dirty="0">
                <a:latin typeface="Comic Sans MS" panose="030F0702030302020204" pitchFamily="66" charset="0"/>
              </a:rPr>
              <a:t>Exam Skill</a:t>
            </a:r>
            <a:endParaRPr lang="en-GB" dirty="0">
              <a:latin typeface="Comic Sans MS" panose="030F0702030302020204" pitchFamily="66" charset="0"/>
            </a:endParaRPr>
          </a:p>
        </p:txBody>
      </p:sp>
    </p:spTree>
    <p:extLst>
      <p:ext uri="{BB962C8B-B14F-4D97-AF65-F5344CB8AC3E}">
        <p14:creationId xmlns:p14="http://schemas.microsoft.com/office/powerpoint/2010/main" val="1380006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1AC435-CC56-684F-BDF0-A0D769977C84}"/>
              </a:ext>
            </a:extLst>
          </p:cNvPr>
          <p:cNvSpPr/>
          <p:nvPr/>
        </p:nvSpPr>
        <p:spPr>
          <a:xfrm>
            <a:off x="127000" y="188640"/>
            <a:ext cx="8909496" cy="369332"/>
          </a:xfrm>
          <a:prstGeom prst="rect">
            <a:avLst/>
          </a:prstGeom>
          <a:ln w="28575">
            <a:solidFill>
              <a:srgbClr val="FF0000"/>
            </a:solidFill>
          </a:ln>
        </p:spPr>
        <p:txBody>
          <a:bodyPr wrap="square">
            <a:spAutoFit/>
          </a:bodyPr>
          <a:lstStyle/>
          <a:p>
            <a:pPr algn="ctr"/>
            <a:r>
              <a:rPr lang="en-GB" u="sng" dirty="0">
                <a:latin typeface="Comic Sans MS" panose="030F0702030302020204" pitchFamily="66" charset="0"/>
              </a:rPr>
              <a:t>World Development Indicator</a:t>
            </a:r>
            <a:endParaRPr lang="en-GB" dirty="0">
              <a:latin typeface="Comic Sans MS" panose="030F0702030302020204" pitchFamily="66" charset="0"/>
            </a:endParaRPr>
          </a:p>
        </p:txBody>
      </p:sp>
      <p:sp>
        <p:nvSpPr>
          <p:cNvPr id="3" name="Rectangle 2">
            <a:extLst>
              <a:ext uri="{FF2B5EF4-FFF2-40B4-BE49-F238E27FC236}">
                <a16:creationId xmlns:a16="http://schemas.microsoft.com/office/drawing/2014/main" id="{5B5B9A21-10E0-634B-8FEC-337E5C6CD0F4}"/>
              </a:ext>
            </a:extLst>
          </p:cNvPr>
          <p:cNvSpPr/>
          <p:nvPr/>
        </p:nvSpPr>
        <p:spPr>
          <a:xfrm>
            <a:off x="683568" y="615085"/>
            <a:ext cx="8352928" cy="1477328"/>
          </a:xfrm>
          <a:prstGeom prst="rect">
            <a:avLst/>
          </a:prstGeom>
          <a:ln w="28575">
            <a:solidFill>
              <a:srgbClr val="7030A0"/>
            </a:solidFill>
          </a:ln>
        </p:spPr>
        <p:txBody>
          <a:bodyPr wrap="square">
            <a:spAutoFit/>
          </a:bodyPr>
          <a:lstStyle/>
          <a:p>
            <a:pPr algn="just"/>
            <a:r>
              <a:rPr lang="de-DE" dirty="0">
                <a:latin typeface="Comic Sans MS" panose="030F0902030302020204" pitchFamily="66" charset="0"/>
              </a:rPr>
              <a:t>In </a:t>
            </a:r>
            <a:r>
              <a:rPr lang="de-DE" u="sng" dirty="0">
                <a:latin typeface="Comic Sans MS" panose="030F0902030302020204" pitchFamily="66" charset="0"/>
              </a:rPr>
              <a:t>1978</a:t>
            </a:r>
            <a:r>
              <a:rPr lang="de-DE" dirty="0">
                <a:latin typeface="Comic Sans MS" panose="030F0902030302020204" pitchFamily="66" charset="0"/>
              </a:rPr>
              <a:t>, </a:t>
            </a:r>
            <a:r>
              <a:rPr lang="de-DE" dirty="0" err="1">
                <a:latin typeface="Comic Sans MS" panose="030F0902030302020204" pitchFamily="66" charset="0"/>
              </a:rPr>
              <a:t>the</a:t>
            </a:r>
            <a:r>
              <a:rPr lang="de-DE" dirty="0">
                <a:latin typeface="Comic Sans MS" panose="030F0902030302020204" pitchFamily="66" charset="0"/>
              </a:rPr>
              <a:t> </a:t>
            </a:r>
            <a:r>
              <a:rPr lang="de-DE" dirty="0" err="1">
                <a:latin typeface="Comic Sans MS" panose="030F0902030302020204" pitchFamily="66" charset="0"/>
              </a:rPr>
              <a:t>first</a:t>
            </a:r>
            <a:r>
              <a:rPr lang="de-DE" dirty="0">
                <a:latin typeface="Comic Sans MS" panose="030F0902030302020204" pitchFamily="66" charset="0"/>
              </a:rPr>
              <a:t> </a:t>
            </a:r>
            <a:r>
              <a:rPr lang="de-DE" dirty="0">
                <a:latin typeface="Comic Sans MS" panose="030F0902030302020204" pitchFamily="66" charset="0"/>
                <a:hlinkClick r:id="rId2">
                  <a:extLst>
                    <a:ext uri="{A12FA001-AC4F-418D-AE19-62706E023703}">
                      <ahyp:hlinkClr xmlns:ahyp="http://schemas.microsoft.com/office/drawing/2018/hyperlinkcolor" val="tx"/>
                    </a:ext>
                  </a:extLst>
                </a:hlinkClick>
              </a:rPr>
              <a:t>World Development Report</a:t>
            </a:r>
            <a:r>
              <a:rPr lang="de-DE" dirty="0">
                <a:latin typeface="Comic Sans MS" panose="030F0902030302020204" pitchFamily="66" charset="0"/>
              </a:rPr>
              <a:t> </a:t>
            </a:r>
            <a:r>
              <a:rPr lang="de-DE" dirty="0" err="1">
                <a:latin typeface="Comic Sans MS" panose="030F0902030302020204" pitchFamily="66" charset="0"/>
              </a:rPr>
              <a:t>introduced</a:t>
            </a:r>
            <a:r>
              <a:rPr lang="de-DE" dirty="0">
                <a:latin typeface="Comic Sans MS" panose="030F0902030302020204" pitchFamily="66" charset="0"/>
              </a:rPr>
              <a:t> </a:t>
            </a:r>
            <a:r>
              <a:rPr lang="de-DE" dirty="0" err="1">
                <a:latin typeface="Comic Sans MS" panose="030F0902030302020204" pitchFamily="66" charset="0"/>
              </a:rPr>
              <a:t>groupings</a:t>
            </a:r>
            <a:r>
              <a:rPr lang="de-DE" dirty="0">
                <a:latin typeface="Comic Sans MS" panose="030F0902030302020204" pitchFamily="66" charset="0"/>
              </a:rPr>
              <a:t> </a:t>
            </a:r>
            <a:r>
              <a:rPr lang="de-DE" dirty="0" err="1">
                <a:latin typeface="Comic Sans MS" panose="030F0902030302020204" pitchFamily="66" charset="0"/>
              </a:rPr>
              <a:t>of</a:t>
            </a:r>
            <a:r>
              <a:rPr lang="de-DE" dirty="0">
                <a:latin typeface="Comic Sans MS" panose="030F0902030302020204" pitchFamily="66" charset="0"/>
              </a:rPr>
              <a:t> "</a:t>
            </a:r>
            <a:r>
              <a:rPr lang="de-DE" dirty="0" err="1">
                <a:latin typeface="Comic Sans MS" panose="030F0902030302020204" pitchFamily="66" charset="0"/>
              </a:rPr>
              <a:t>low</a:t>
            </a:r>
            <a:r>
              <a:rPr lang="de-DE" dirty="0">
                <a:latin typeface="Comic Sans MS" panose="030F0902030302020204" pitchFamily="66" charset="0"/>
              </a:rPr>
              <a:t> </a:t>
            </a:r>
            <a:r>
              <a:rPr lang="de-DE" dirty="0" err="1">
                <a:latin typeface="Comic Sans MS" panose="030F0902030302020204" pitchFamily="66" charset="0"/>
              </a:rPr>
              <a:t>income</a:t>
            </a:r>
            <a:r>
              <a:rPr lang="de-DE" dirty="0">
                <a:latin typeface="Comic Sans MS" panose="030F0902030302020204" pitchFamily="66" charset="0"/>
              </a:rPr>
              <a:t>" </a:t>
            </a:r>
            <a:r>
              <a:rPr lang="de-DE" dirty="0" err="1">
                <a:latin typeface="Comic Sans MS" panose="030F0902030302020204" pitchFamily="66" charset="0"/>
              </a:rPr>
              <a:t>and</a:t>
            </a:r>
            <a:r>
              <a:rPr lang="de-DE" dirty="0">
                <a:latin typeface="Comic Sans MS" panose="030F0902030302020204" pitchFamily="66" charset="0"/>
              </a:rPr>
              <a:t> "</a:t>
            </a:r>
            <a:r>
              <a:rPr lang="de-DE" dirty="0" err="1">
                <a:latin typeface="Comic Sans MS" panose="030F0902030302020204" pitchFamily="66" charset="0"/>
              </a:rPr>
              <a:t>middle</a:t>
            </a:r>
            <a:r>
              <a:rPr lang="de-DE" dirty="0">
                <a:latin typeface="Comic Sans MS" panose="030F0902030302020204" pitchFamily="66" charset="0"/>
              </a:rPr>
              <a:t> </a:t>
            </a:r>
            <a:r>
              <a:rPr lang="de-DE" dirty="0" err="1">
                <a:latin typeface="Comic Sans MS" panose="030F0902030302020204" pitchFamily="66" charset="0"/>
              </a:rPr>
              <a:t>income</a:t>
            </a:r>
            <a:r>
              <a:rPr lang="de-DE" dirty="0">
                <a:latin typeface="Comic Sans MS" panose="030F0902030302020204" pitchFamily="66" charset="0"/>
              </a:rPr>
              <a:t>" countries </a:t>
            </a:r>
            <a:r>
              <a:rPr lang="de-DE" dirty="0" err="1">
                <a:latin typeface="Comic Sans MS" panose="030F0902030302020204" pitchFamily="66" charset="0"/>
              </a:rPr>
              <a:t>using</a:t>
            </a:r>
            <a:r>
              <a:rPr lang="de-DE" dirty="0">
                <a:latin typeface="Comic Sans MS" panose="030F0902030302020204" pitchFamily="66" charset="0"/>
              </a:rPr>
              <a:t> a </a:t>
            </a:r>
            <a:r>
              <a:rPr lang="de-DE" dirty="0" err="1">
                <a:latin typeface="Comic Sans MS" panose="030F0902030302020204" pitchFamily="66" charset="0"/>
              </a:rPr>
              <a:t>threshold</a:t>
            </a:r>
            <a:r>
              <a:rPr lang="de-DE" dirty="0">
                <a:latin typeface="Comic Sans MS" panose="030F0902030302020204" pitchFamily="66" charset="0"/>
              </a:rPr>
              <a:t> </a:t>
            </a:r>
            <a:r>
              <a:rPr lang="de-DE" dirty="0" err="1">
                <a:latin typeface="Comic Sans MS" panose="030F0902030302020204" pitchFamily="66" charset="0"/>
              </a:rPr>
              <a:t>of</a:t>
            </a:r>
            <a:r>
              <a:rPr lang="de-DE" dirty="0">
                <a:latin typeface="Comic Sans MS" panose="030F0902030302020204" pitchFamily="66" charset="0"/>
              </a:rPr>
              <a:t> $250 per </a:t>
            </a:r>
            <a:r>
              <a:rPr lang="de-DE" dirty="0" err="1">
                <a:latin typeface="Comic Sans MS" panose="030F0902030302020204" pitchFamily="66" charset="0"/>
              </a:rPr>
              <a:t>capita</a:t>
            </a:r>
            <a:r>
              <a:rPr lang="de-DE" dirty="0">
                <a:latin typeface="Comic Sans MS" panose="030F0902030302020204" pitchFamily="66" charset="0"/>
              </a:rPr>
              <a:t> </a:t>
            </a:r>
            <a:r>
              <a:rPr lang="de-DE" dirty="0" err="1">
                <a:latin typeface="Comic Sans MS" panose="030F0902030302020204" pitchFamily="66" charset="0"/>
              </a:rPr>
              <a:t>income</a:t>
            </a:r>
            <a:r>
              <a:rPr lang="de-DE" dirty="0">
                <a:latin typeface="Comic Sans MS" panose="030F0902030302020204" pitchFamily="66" charset="0"/>
              </a:rPr>
              <a:t> </a:t>
            </a:r>
            <a:r>
              <a:rPr lang="de-DE" dirty="0" err="1">
                <a:latin typeface="Comic Sans MS" panose="030F0902030302020204" pitchFamily="66" charset="0"/>
              </a:rPr>
              <a:t>as</a:t>
            </a:r>
            <a:r>
              <a:rPr lang="de-DE" dirty="0">
                <a:latin typeface="Comic Sans MS" panose="030F0902030302020204" pitchFamily="66" charset="0"/>
              </a:rPr>
              <a:t> </a:t>
            </a:r>
            <a:r>
              <a:rPr lang="de-DE" dirty="0" err="1">
                <a:latin typeface="Comic Sans MS" panose="030F0902030302020204" pitchFamily="66" charset="0"/>
              </a:rPr>
              <a:t>threshold</a:t>
            </a:r>
            <a:r>
              <a:rPr lang="de-DE" dirty="0">
                <a:latin typeface="Comic Sans MS" panose="030F0902030302020204" pitchFamily="66" charset="0"/>
              </a:rPr>
              <a:t> </a:t>
            </a:r>
            <a:r>
              <a:rPr lang="de-DE" dirty="0" err="1">
                <a:latin typeface="Comic Sans MS" panose="030F0902030302020204" pitchFamily="66" charset="0"/>
              </a:rPr>
              <a:t>between</a:t>
            </a:r>
            <a:r>
              <a:rPr lang="de-DE" dirty="0">
                <a:latin typeface="Comic Sans MS" panose="030F0902030302020204" pitchFamily="66" charset="0"/>
              </a:rPr>
              <a:t> </a:t>
            </a:r>
            <a:r>
              <a:rPr lang="de-DE" dirty="0" err="1">
                <a:latin typeface="Comic Sans MS" panose="030F0902030302020204" pitchFamily="66" charset="0"/>
              </a:rPr>
              <a:t>the</a:t>
            </a:r>
            <a:r>
              <a:rPr lang="de-DE" dirty="0">
                <a:latin typeface="Comic Sans MS" panose="030F0902030302020204" pitchFamily="66" charset="0"/>
              </a:rPr>
              <a:t> </a:t>
            </a:r>
            <a:r>
              <a:rPr lang="de-DE" dirty="0" err="1">
                <a:latin typeface="Comic Sans MS" panose="030F0902030302020204" pitchFamily="66" charset="0"/>
              </a:rPr>
              <a:t>groups</a:t>
            </a:r>
            <a:r>
              <a:rPr lang="de-DE" dirty="0">
                <a:latin typeface="Comic Sans MS" panose="030F0902030302020204" pitchFamily="66" charset="0"/>
              </a:rPr>
              <a:t>. In </a:t>
            </a:r>
            <a:r>
              <a:rPr lang="de-DE" dirty="0" err="1">
                <a:latin typeface="Comic Sans MS" panose="030F0902030302020204" pitchFamily="66" charset="0"/>
              </a:rPr>
              <a:t>the</a:t>
            </a:r>
            <a:r>
              <a:rPr lang="de-DE" dirty="0">
                <a:latin typeface="Comic Sans MS" panose="030F0902030302020204" pitchFamily="66" charset="0"/>
              </a:rPr>
              <a:t> 1983 WDR, </a:t>
            </a:r>
            <a:r>
              <a:rPr lang="de-DE" dirty="0" err="1">
                <a:latin typeface="Comic Sans MS" panose="030F0902030302020204" pitchFamily="66" charset="0"/>
              </a:rPr>
              <a:t>the</a:t>
            </a:r>
            <a:r>
              <a:rPr lang="de-DE" dirty="0">
                <a:latin typeface="Comic Sans MS" panose="030F0902030302020204" pitchFamily="66" charset="0"/>
              </a:rPr>
              <a:t> "</a:t>
            </a:r>
            <a:r>
              <a:rPr lang="de-DE" dirty="0" err="1">
                <a:latin typeface="Comic Sans MS" panose="030F0902030302020204" pitchFamily="66" charset="0"/>
              </a:rPr>
              <a:t>middle</a:t>
            </a:r>
            <a:r>
              <a:rPr lang="de-DE" dirty="0">
                <a:latin typeface="Comic Sans MS" panose="030F0902030302020204" pitchFamily="66" charset="0"/>
              </a:rPr>
              <a:t> </a:t>
            </a:r>
            <a:r>
              <a:rPr lang="de-DE" dirty="0" err="1">
                <a:latin typeface="Comic Sans MS" panose="030F0902030302020204" pitchFamily="66" charset="0"/>
              </a:rPr>
              <a:t>income</a:t>
            </a:r>
            <a:r>
              <a:rPr lang="de-DE" dirty="0">
                <a:latin typeface="Comic Sans MS" panose="030F0902030302020204" pitchFamily="66" charset="0"/>
              </a:rPr>
              <a:t> </a:t>
            </a:r>
            <a:r>
              <a:rPr lang="de-DE" dirty="0" err="1">
                <a:latin typeface="Comic Sans MS" panose="030F0902030302020204" pitchFamily="66" charset="0"/>
              </a:rPr>
              <a:t>group</a:t>
            </a:r>
            <a:r>
              <a:rPr lang="de-DE" dirty="0">
                <a:latin typeface="Comic Sans MS" panose="030F0902030302020204" pitchFamily="66" charset="0"/>
              </a:rPr>
              <a:t>" was </a:t>
            </a:r>
            <a:r>
              <a:rPr lang="de-DE" dirty="0" err="1">
                <a:latin typeface="Comic Sans MS" panose="030F0902030302020204" pitchFamily="66" charset="0"/>
              </a:rPr>
              <a:t>split</a:t>
            </a:r>
            <a:r>
              <a:rPr lang="de-DE" dirty="0">
                <a:latin typeface="Comic Sans MS" panose="030F0902030302020204" pitchFamily="66" charset="0"/>
              </a:rPr>
              <a:t> </a:t>
            </a:r>
            <a:r>
              <a:rPr lang="de-DE" dirty="0" err="1">
                <a:latin typeface="Comic Sans MS" panose="030F0902030302020204" pitchFamily="66" charset="0"/>
              </a:rPr>
              <a:t>into</a:t>
            </a:r>
            <a:r>
              <a:rPr lang="de-DE" dirty="0">
                <a:latin typeface="Comic Sans MS" panose="030F0902030302020204" pitchFamily="66" charset="0"/>
              </a:rPr>
              <a:t> "</a:t>
            </a:r>
            <a:r>
              <a:rPr lang="de-DE" dirty="0" err="1">
                <a:latin typeface="Comic Sans MS" panose="030F0902030302020204" pitchFamily="66" charset="0"/>
              </a:rPr>
              <a:t>lower</a:t>
            </a:r>
            <a:r>
              <a:rPr lang="de-DE" dirty="0">
                <a:latin typeface="Comic Sans MS" panose="030F0902030302020204" pitchFamily="66" charset="0"/>
              </a:rPr>
              <a:t> </a:t>
            </a:r>
            <a:r>
              <a:rPr lang="de-DE" dirty="0" err="1">
                <a:latin typeface="Comic Sans MS" panose="030F0902030302020204" pitchFamily="66" charset="0"/>
              </a:rPr>
              <a:t>middle</a:t>
            </a:r>
            <a:r>
              <a:rPr lang="de-DE" dirty="0">
                <a:latin typeface="Comic Sans MS" panose="030F0902030302020204" pitchFamily="66" charset="0"/>
              </a:rPr>
              <a:t>" </a:t>
            </a:r>
            <a:r>
              <a:rPr lang="de-DE" dirty="0" err="1">
                <a:latin typeface="Comic Sans MS" panose="030F0902030302020204" pitchFamily="66" charset="0"/>
              </a:rPr>
              <a:t>and</a:t>
            </a:r>
            <a:r>
              <a:rPr lang="de-DE" dirty="0">
                <a:latin typeface="Comic Sans MS" panose="030F0902030302020204" pitchFamily="66" charset="0"/>
              </a:rPr>
              <a:t> "</a:t>
            </a:r>
            <a:r>
              <a:rPr lang="de-DE" dirty="0" err="1">
                <a:latin typeface="Comic Sans MS" panose="030F0902030302020204" pitchFamily="66" charset="0"/>
              </a:rPr>
              <a:t>upper</a:t>
            </a:r>
            <a:r>
              <a:rPr lang="de-DE" dirty="0">
                <a:latin typeface="Comic Sans MS" panose="030F0902030302020204" pitchFamily="66" charset="0"/>
              </a:rPr>
              <a:t> </a:t>
            </a:r>
            <a:r>
              <a:rPr lang="de-DE" dirty="0" err="1">
                <a:latin typeface="Comic Sans MS" panose="030F0902030302020204" pitchFamily="66" charset="0"/>
              </a:rPr>
              <a:t>middle</a:t>
            </a:r>
            <a:r>
              <a:rPr lang="de-DE" dirty="0">
                <a:latin typeface="Comic Sans MS" panose="030F0902030302020204" pitchFamily="66" charset="0"/>
              </a:rPr>
              <a:t>" </a:t>
            </a:r>
            <a:r>
              <a:rPr lang="de-DE" dirty="0" err="1">
                <a:latin typeface="Comic Sans MS" panose="030F0902030302020204" pitchFamily="66" charset="0"/>
              </a:rPr>
              <a:t>groups</a:t>
            </a:r>
            <a:r>
              <a:rPr lang="de-DE" dirty="0">
                <a:latin typeface="Comic Sans MS" panose="030F0902030302020204" pitchFamily="66" charset="0"/>
              </a:rPr>
              <a:t>, </a:t>
            </a:r>
            <a:r>
              <a:rPr lang="de-DE" dirty="0" err="1">
                <a:latin typeface="Comic Sans MS" panose="030F0902030302020204" pitchFamily="66" charset="0"/>
              </a:rPr>
              <a:t>and</a:t>
            </a:r>
            <a:r>
              <a:rPr lang="de-DE" dirty="0">
                <a:latin typeface="Comic Sans MS" panose="030F0902030302020204" pitchFamily="66" charset="0"/>
              </a:rPr>
              <a:t> in 1989 a "high </a:t>
            </a:r>
            <a:r>
              <a:rPr lang="de-DE" dirty="0" err="1">
                <a:latin typeface="Comic Sans MS" panose="030F0902030302020204" pitchFamily="66" charset="0"/>
              </a:rPr>
              <a:t>income</a:t>
            </a:r>
            <a:r>
              <a:rPr lang="de-DE" dirty="0">
                <a:latin typeface="Comic Sans MS" panose="030F0902030302020204" pitchFamily="66" charset="0"/>
              </a:rPr>
              <a:t>" </a:t>
            </a:r>
            <a:r>
              <a:rPr lang="de-DE" dirty="0" err="1">
                <a:latin typeface="Comic Sans MS" panose="030F0902030302020204" pitchFamily="66" charset="0"/>
              </a:rPr>
              <a:t>country</a:t>
            </a:r>
            <a:r>
              <a:rPr lang="de-DE" dirty="0">
                <a:latin typeface="Comic Sans MS" panose="030F0902030302020204" pitchFamily="66" charset="0"/>
              </a:rPr>
              <a:t> </a:t>
            </a:r>
            <a:r>
              <a:rPr lang="de-DE" dirty="0" err="1">
                <a:latin typeface="Comic Sans MS" panose="030F0902030302020204" pitchFamily="66" charset="0"/>
              </a:rPr>
              <a:t>definition</a:t>
            </a:r>
            <a:r>
              <a:rPr lang="de-DE" dirty="0">
                <a:latin typeface="Comic Sans MS" panose="030F0902030302020204" pitchFamily="66" charset="0"/>
              </a:rPr>
              <a:t> was </a:t>
            </a:r>
            <a:r>
              <a:rPr lang="de-DE" dirty="0" err="1">
                <a:latin typeface="Comic Sans MS" panose="030F0902030302020204" pitchFamily="66" charset="0"/>
              </a:rPr>
              <a:t>introduced</a:t>
            </a:r>
            <a:r>
              <a:rPr lang="de-DE" dirty="0">
                <a:latin typeface="Comic Sans MS" panose="030F0902030302020204" pitchFamily="66" charset="0"/>
              </a:rPr>
              <a:t>.</a:t>
            </a:r>
            <a:endParaRPr lang="en-GB" dirty="0">
              <a:latin typeface="Comic Sans MS" panose="030F0902030302020204" pitchFamily="66" charset="0"/>
            </a:endParaRPr>
          </a:p>
        </p:txBody>
      </p:sp>
      <p:sp>
        <p:nvSpPr>
          <p:cNvPr id="4" name="Rectangle 3">
            <a:extLst>
              <a:ext uri="{FF2B5EF4-FFF2-40B4-BE49-F238E27FC236}">
                <a16:creationId xmlns:a16="http://schemas.microsoft.com/office/drawing/2014/main" id="{ADE887EB-9FFA-5C48-BF4D-1CE28F5D0F96}"/>
              </a:ext>
            </a:extLst>
          </p:cNvPr>
          <p:cNvSpPr/>
          <p:nvPr/>
        </p:nvSpPr>
        <p:spPr>
          <a:xfrm>
            <a:off x="5580112" y="2241445"/>
            <a:ext cx="3461748" cy="3693319"/>
          </a:xfrm>
          <a:prstGeom prst="rect">
            <a:avLst/>
          </a:prstGeom>
          <a:ln w="28575">
            <a:solidFill>
              <a:srgbClr val="7030A0"/>
            </a:solidFill>
          </a:ln>
        </p:spPr>
        <p:txBody>
          <a:bodyPr wrap="square">
            <a:spAutoFit/>
          </a:bodyPr>
          <a:lstStyle/>
          <a:p>
            <a:pPr algn="just"/>
            <a:r>
              <a:rPr lang="de-DE" dirty="0">
                <a:latin typeface="Comic Sans MS" panose="030F0902030302020204" pitchFamily="66" charset="0"/>
              </a:rPr>
              <a:t>As </a:t>
            </a:r>
            <a:r>
              <a:rPr lang="de-DE" dirty="0" err="1">
                <a:latin typeface="Comic Sans MS" panose="030F0902030302020204" pitchFamily="66" charset="0"/>
              </a:rPr>
              <a:t>of</a:t>
            </a:r>
            <a:r>
              <a:rPr lang="de-DE" dirty="0">
                <a:latin typeface="Comic Sans MS" panose="030F0902030302020204" pitchFamily="66" charset="0"/>
              </a:rPr>
              <a:t> 1 </a:t>
            </a:r>
            <a:r>
              <a:rPr lang="de-DE" dirty="0" err="1">
                <a:latin typeface="Comic Sans MS" panose="030F0902030302020204" pitchFamily="66" charset="0"/>
              </a:rPr>
              <a:t>July</a:t>
            </a:r>
            <a:r>
              <a:rPr lang="de-DE" dirty="0">
                <a:latin typeface="Comic Sans MS" panose="030F0902030302020204" pitchFamily="66" charset="0"/>
              </a:rPr>
              <a:t> 2018, low-income </a:t>
            </a:r>
            <a:r>
              <a:rPr lang="de-DE" dirty="0" err="1">
                <a:latin typeface="Comic Sans MS" panose="030F0902030302020204" pitchFamily="66" charset="0"/>
              </a:rPr>
              <a:t>economies</a:t>
            </a:r>
            <a:r>
              <a:rPr lang="de-DE" dirty="0">
                <a:latin typeface="Comic Sans MS" panose="030F0902030302020204" pitchFamily="66" charset="0"/>
              </a:rPr>
              <a:t> </a:t>
            </a:r>
            <a:r>
              <a:rPr lang="de-DE" dirty="0" err="1">
                <a:latin typeface="Comic Sans MS" panose="030F0902030302020204" pitchFamily="66" charset="0"/>
              </a:rPr>
              <a:t>are</a:t>
            </a:r>
            <a:r>
              <a:rPr lang="de-DE" dirty="0">
                <a:latin typeface="Comic Sans MS" panose="030F0902030302020204" pitchFamily="66" charset="0"/>
              </a:rPr>
              <a:t> </a:t>
            </a:r>
            <a:r>
              <a:rPr lang="de-DE" dirty="0" err="1">
                <a:latin typeface="Comic Sans MS" panose="030F0902030302020204" pitchFamily="66" charset="0"/>
              </a:rPr>
              <a:t>defined</a:t>
            </a:r>
            <a:r>
              <a:rPr lang="de-DE" dirty="0">
                <a:latin typeface="Comic Sans MS" panose="030F0902030302020204" pitchFamily="66" charset="0"/>
              </a:rPr>
              <a:t> </a:t>
            </a:r>
            <a:r>
              <a:rPr lang="de-DE" dirty="0" err="1">
                <a:latin typeface="Comic Sans MS" panose="030F0902030302020204" pitchFamily="66" charset="0"/>
              </a:rPr>
              <a:t>as</a:t>
            </a:r>
            <a:r>
              <a:rPr lang="de-DE" dirty="0">
                <a:latin typeface="Comic Sans MS" panose="030F0902030302020204" pitchFamily="66" charset="0"/>
              </a:rPr>
              <a:t> </a:t>
            </a:r>
            <a:r>
              <a:rPr lang="de-DE" dirty="0" err="1">
                <a:latin typeface="Comic Sans MS" panose="030F0902030302020204" pitchFamily="66" charset="0"/>
              </a:rPr>
              <a:t>those</a:t>
            </a:r>
            <a:r>
              <a:rPr lang="de-DE" dirty="0">
                <a:latin typeface="Comic Sans MS" panose="030F0902030302020204" pitchFamily="66" charset="0"/>
              </a:rPr>
              <a:t> </a:t>
            </a:r>
            <a:r>
              <a:rPr lang="de-DE" dirty="0" err="1">
                <a:latin typeface="Comic Sans MS" panose="030F0902030302020204" pitchFamily="66" charset="0"/>
              </a:rPr>
              <a:t>with</a:t>
            </a:r>
            <a:r>
              <a:rPr lang="de-DE" dirty="0">
                <a:latin typeface="Comic Sans MS" panose="030F0902030302020204" pitchFamily="66" charset="0"/>
              </a:rPr>
              <a:t> a GNI per </a:t>
            </a:r>
            <a:r>
              <a:rPr lang="de-DE" dirty="0" err="1">
                <a:latin typeface="Comic Sans MS" panose="030F0902030302020204" pitchFamily="66" charset="0"/>
              </a:rPr>
              <a:t>capita</a:t>
            </a:r>
            <a:r>
              <a:rPr lang="de-DE" dirty="0">
                <a:latin typeface="Comic Sans MS" panose="030F0902030302020204" pitchFamily="66" charset="0"/>
              </a:rPr>
              <a:t> </a:t>
            </a:r>
            <a:r>
              <a:rPr lang="de-DE" dirty="0" err="1">
                <a:latin typeface="Comic Sans MS" panose="030F0902030302020204" pitchFamily="66" charset="0"/>
              </a:rPr>
              <a:t>of</a:t>
            </a:r>
            <a:r>
              <a:rPr lang="de-DE" dirty="0">
                <a:latin typeface="Comic Sans MS" panose="030F0902030302020204" pitchFamily="66" charset="0"/>
              </a:rPr>
              <a:t> $995 </a:t>
            </a:r>
            <a:r>
              <a:rPr lang="de-DE" dirty="0" err="1">
                <a:latin typeface="Comic Sans MS" panose="030F0902030302020204" pitchFamily="66" charset="0"/>
              </a:rPr>
              <a:t>or</a:t>
            </a:r>
            <a:r>
              <a:rPr lang="de-DE" dirty="0">
                <a:latin typeface="Comic Sans MS" panose="030F0902030302020204" pitchFamily="66" charset="0"/>
              </a:rPr>
              <a:t> </a:t>
            </a:r>
            <a:r>
              <a:rPr lang="de-DE" dirty="0" err="1">
                <a:latin typeface="Comic Sans MS" panose="030F0902030302020204" pitchFamily="66" charset="0"/>
              </a:rPr>
              <a:t>less</a:t>
            </a:r>
            <a:r>
              <a:rPr lang="de-DE" dirty="0">
                <a:latin typeface="Comic Sans MS" panose="030F0902030302020204" pitchFamily="66" charset="0"/>
              </a:rPr>
              <a:t> in 2017; </a:t>
            </a:r>
            <a:r>
              <a:rPr lang="de-DE" dirty="0" err="1">
                <a:latin typeface="Comic Sans MS" panose="030F0902030302020204" pitchFamily="66" charset="0"/>
              </a:rPr>
              <a:t>lower</a:t>
            </a:r>
            <a:r>
              <a:rPr lang="de-DE" dirty="0">
                <a:latin typeface="Comic Sans MS" panose="030F0902030302020204" pitchFamily="66" charset="0"/>
              </a:rPr>
              <a:t> </a:t>
            </a:r>
            <a:r>
              <a:rPr lang="de-DE" dirty="0" err="1">
                <a:latin typeface="Comic Sans MS" panose="030F0902030302020204" pitchFamily="66" charset="0"/>
              </a:rPr>
              <a:t>middle-income</a:t>
            </a:r>
            <a:r>
              <a:rPr lang="de-DE" dirty="0">
                <a:latin typeface="Comic Sans MS" panose="030F0902030302020204" pitchFamily="66" charset="0"/>
              </a:rPr>
              <a:t> </a:t>
            </a:r>
            <a:r>
              <a:rPr lang="de-DE" dirty="0" err="1">
                <a:latin typeface="Comic Sans MS" panose="030F0902030302020204" pitchFamily="66" charset="0"/>
              </a:rPr>
              <a:t>economies</a:t>
            </a:r>
            <a:r>
              <a:rPr lang="de-DE" dirty="0">
                <a:latin typeface="Comic Sans MS" panose="030F0902030302020204" pitchFamily="66" charset="0"/>
              </a:rPr>
              <a:t> </a:t>
            </a:r>
            <a:r>
              <a:rPr lang="de-DE" dirty="0" err="1">
                <a:latin typeface="Comic Sans MS" panose="030F0902030302020204" pitchFamily="66" charset="0"/>
              </a:rPr>
              <a:t>are</a:t>
            </a:r>
            <a:r>
              <a:rPr lang="de-DE" dirty="0">
                <a:latin typeface="Comic Sans MS" panose="030F0902030302020204" pitchFamily="66" charset="0"/>
              </a:rPr>
              <a:t> </a:t>
            </a:r>
            <a:r>
              <a:rPr lang="de-DE" dirty="0" err="1">
                <a:latin typeface="Comic Sans MS" panose="030F0902030302020204" pitchFamily="66" charset="0"/>
              </a:rPr>
              <a:t>those</a:t>
            </a:r>
            <a:r>
              <a:rPr lang="de-DE" dirty="0">
                <a:latin typeface="Comic Sans MS" panose="030F0902030302020204" pitchFamily="66" charset="0"/>
              </a:rPr>
              <a:t> </a:t>
            </a:r>
            <a:r>
              <a:rPr lang="de-DE" dirty="0" err="1">
                <a:latin typeface="Comic Sans MS" panose="030F0902030302020204" pitchFamily="66" charset="0"/>
              </a:rPr>
              <a:t>with</a:t>
            </a:r>
            <a:r>
              <a:rPr lang="de-DE" dirty="0">
                <a:latin typeface="Comic Sans MS" panose="030F0902030302020204" pitchFamily="66" charset="0"/>
              </a:rPr>
              <a:t> a GNI per </a:t>
            </a:r>
            <a:r>
              <a:rPr lang="de-DE" dirty="0" err="1">
                <a:latin typeface="Comic Sans MS" panose="030F0902030302020204" pitchFamily="66" charset="0"/>
              </a:rPr>
              <a:t>capita</a:t>
            </a:r>
            <a:r>
              <a:rPr lang="de-DE" dirty="0">
                <a:latin typeface="Comic Sans MS" panose="030F0902030302020204" pitchFamily="66" charset="0"/>
              </a:rPr>
              <a:t> </a:t>
            </a:r>
            <a:r>
              <a:rPr lang="de-DE" dirty="0" err="1">
                <a:latin typeface="Comic Sans MS" panose="030F0902030302020204" pitchFamily="66" charset="0"/>
              </a:rPr>
              <a:t>between</a:t>
            </a:r>
            <a:r>
              <a:rPr lang="de-DE" dirty="0">
                <a:latin typeface="Comic Sans MS" panose="030F0902030302020204" pitchFamily="66" charset="0"/>
              </a:rPr>
              <a:t> $996 </a:t>
            </a:r>
            <a:r>
              <a:rPr lang="de-DE" dirty="0" err="1">
                <a:latin typeface="Comic Sans MS" panose="030F0902030302020204" pitchFamily="66" charset="0"/>
              </a:rPr>
              <a:t>and</a:t>
            </a:r>
            <a:r>
              <a:rPr lang="de-DE" dirty="0">
                <a:latin typeface="Comic Sans MS" panose="030F0902030302020204" pitchFamily="66" charset="0"/>
              </a:rPr>
              <a:t> $3,895; </a:t>
            </a:r>
            <a:r>
              <a:rPr lang="de-DE" dirty="0" err="1">
                <a:latin typeface="Comic Sans MS" panose="030F0902030302020204" pitchFamily="66" charset="0"/>
              </a:rPr>
              <a:t>upper</a:t>
            </a:r>
            <a:r>
              <a:rPr lang="de-DE" dirty="0">
                <a:latin typeface="Comic Sans MS" panose="030F0902030302020204" pitchFamily="66" charset="0"/>
              </a:rPr>
              <a:t> </a:t>
            </a:r>
            <a:r>
              <a:rPr lang="de-DE" dirty="0" err="1">
                <a:latin typeface="Comic Sans MS" panose="030F0902030302020204" pitchFamily="66" charset="0"/>
              </a:rPr>
              <a:t>middle-income</a:t>
            </a:r>
            <a:r>
              <a:rPr lang="de-DE" dirty="0">
                <a:latin typeface="Comic Sans MS" panose="030F0902030302020204" pitchFamily="66" charset="0"/>
              </a:rPr>
              <a:t> </a:t>
            </a:r>
            <a:r>
              <a:rPr lang="de-DE" dirty="0" err="1">
                <a:latin typeface="Comic Sans MS" panose="030F0902030302020204" pitchFamily="66" charset="0"/>
              </a:rPr>
              <a:t>economies</a:t>
            </a:r>
            <a:r>
              <a:rPr lang="de-DE" dirty="0">
                <a:latin typeface="Comic Sans MS" panose="030F0902030302020204" pitchFamily="66" charset="0"/>
              </a:rPr>
              <a:t> </a:t>
            </a:r>
            <a:r>
              <a:rPr lang="de-DE" dirty="0" err="1">
                <a:latin typeface="Comic Sans MS" panose="030F0902030302020204" pitchFamily="66" charset="0"/>
              </a:rPr>
              <a:t>are</a:t>
            </a:r>
            <a:r>
              <a:rPr lang="de-DE" dirty="0">
                <a:latin typeface="Comic Sans MS" panose="030F0902030302020204" pitchFamily="66" charset="0"/>
              </a:rPr>
              <a:t> </a:t>
            </a:r>
            <a:r>
              <a:rPr lang="de-DE" dirty="0" err="1">
                <a:latin typeface="Comic Sans MS" panose="030F0902030302020204" pitchFamily="66" charset="0"/>
              </a:rPr>
              <a:t>those</a:t>
            </a:r>
            <a:r>
              <a:rPr lang="de-DE" dirty="0">
                <a:latin typeface="Comic Sans MS" panose="030F0902030302020204" pitchFamily="66" charset="0"/>
              </a:rPr>
              <a:t> </a:t>
            </a:r>
            <a:r>
              <a:rPr lang="de-DE" dirty="0" err="1">
                <a:latin typeface="Comic Sans MS" panose="030F0902030302020204" pitchFamily="66" charset="0"/>
              </a:rPr>
              <a:t>between</a:t>
            </a:r>
            <a:r>
              <a:rPr lang="de-DE" dirty="0">
                <a:latin typeface="Comic Sans MS" panose="030F0902030302020204" pitchFamily="66" charset="0"/>
              </a:rPr>
              <a:t> $3,896 </a:t>
            </a:r>
            <a:r>
              <a:rPr lang="de-DE" dirty="0" err="1">
                <a:latin typeface="Comic Sans MS" panose="030F0902030302020204" pitchFamily="66" charset="0"/>
              </a:rPr>
              <a:t>and</a:t>
            </a:r>
            <a:r>
              <a:rPr lang="de-DE" dirty="0">
                <a:latin typeface="Comic Sans MS" panose="030F0902030302020204" pitchFamily="66" charset="0"/>
              </a:rPr>
              <a:t> $12,055; high-</a:t>
            </a:r>
            <a:r>
              <a:rPr lang="de-DE" dirty="0" err="1">
                <a:latin typeface="Comic Sans MS" panose="030F0902030302020204" pitchFamily="66" charset="0"/>
              </a:rPr>
              <a:t>income</a:t>
            </a:r>
            <a:r>
              <a:rPr lang="de-DE" dirty="0">
                <a:latin typeface="Comic Sans MS" panose="030F0902030302020204" pitchFamily="66" charset="0"/>
              </a:rPr>
              <a:t> </a:t>
            </a:r>
            <a:r>
              <a:rPr lang="de-DE" dirty="0" err="1">
                <a:latin typeface="Comic Sans MS" panose="030F0902030302020204" pitchFamily="66" charset="0"/>
              </a:rPr>
              <a:t>economies</a:t>
            </a:r>
            <a:r>
              <a:rPr lang="de-DE" dirty="0">
                <a:latin typeface="Comic Sans MS" panose="030F0902030302020204" pitchFamily="66" charset="0"/>
              </a:rPr>
              <a:t> </a:t>
            </a:r>
            <a:r>
              <a:rPr lang="de-DE" dirty="0" err="1">
                <a:latin typeface="Comic Sans MS" panose="030F0902030302020204" pitchFamily="66" charset="0"/>
              </a:rPr>
              <a:t>are</a:t>
            </a:r>
            <a:r>
              <a:rPr lang="de-DE" dirty="0">
                <a:latin typeface="Comic Sans MS" panose="030F0902030302020204" pitchFamily="66" charset="0"/>
              </a:rPr>
              <a:t> </a:t>
            </a:r>
            <a:r>
              <a:rPr lang="de-DE" dirty="0" err="1">
                <a:latin typeface="Comic Sans MS" panose="030F0902030302020204" pitchFamily="66" charset="0"/>
              </a:rPr>
              <a:t>those</a:t>
            </a:r>
            <a:r>
              <a:rPr lang="de-DE" dirty="0">
                <a:latin typeface="Comic Sans MS" panose="030F0902030302020204" pitchFamily="66" charset="0"/>
              </a:rPr>
              <a:t> </a:t>
            </a:r>
            <a:r>
              <a:rPr lang="de-DE" dirty="0" err="1">
                <a:latin typeface="Comic Sans MS" panose="030F0902030302020204" pitchFamily="66" charset="0"/>
              </a:rPr>
              <a:t>with</a:t>
            </a:r>
            <a:r>
              <a:rPr lang="de-DE" dirty="0">
                <a:latin typeface="Comic Sans MS" panose="030F0902030302020204" pitchFamily="66" charset="0"/>
              </a:rPr>
              <a:t> a GNI per </a:t>
            </a:r>
            <a:r>
              <a:rPr lang="de-DE" dirty="0" err="1">
                <a:latin typeface="Comic Sans MS" panose="030F0902030302020204" pitchFamily="66" charset="0"/>
              </a:rPr>
              <a:t>capita</a:t>
            </a:r>
            <a:r>
              <a:rPr lang="de-DE" dirty="0">
                <a:latin typeface="Comic Sans MS" panose="030F0902030302020204" pitchFamily="66" charset="0"/>
              </a:rPr>
              <a:t> </a:t>
            </a:r>
            <a:r>
              <a:rPr lang="de-DE" dirty="0" err="1">
                <a:latin typeface="Comic Sans MS" panose="030F0902030302020204" pitchFamily="66" charset="0"/>
              </a:rPr>
              <a:t>of</a:t>
            </a:r>
            <a:r>
              <a:rPr lang="de-DE" dirty="0">
                <a:latin typeface="Comic Sans MS" panose="030F0902030302020204" pitchFamily="66" charset="0"/>
              </a:rPr>
              <a:t> $12,055 </a:t>
            </a:r>
            <a:r>
              <a:rPr lang="de-DE" dirty="0" err="1">
                <a:latin typeface="Comic Sans MS" panose="030F0902030302020204" pitchFamily="66" charset="0"/>
              </a:rPr>
              <a:t>or</a:t>
            </a:r>
            <a:r>
              <a:rPr lang="de-DE" dirty="0">
                <a:latin typeface="Comic Sans MS" panose="030F0902030302020204" pitchFamily="66" charset="0"/>
              </a:rPr>
              <a:t> </a:t>
            </a:r>
            <a:r>
              <a:rPr lang="de-DE" dirty="0" err="1">
                <a:latin typeface="Comic Sans MS" panose="030F0902030302020204" pitchFamily="66" charset="0"/>
              </a:rPr>
              <a:t>more</a:t>
            </a:r>
            <a:r>
              <a:rPr lang="de-DE" dirty="0">
                <a:latin typeface="Comic Sans MS" panose="030F0902030302020204" pitchFamily="66" charset="0"/>
              </a:rPr>
              <a:t>. </a:t>
            </a:r>
            <a:endParaRPr lang="en-GB" dirty="0">
              <a:latin typeface="Comic Sans MS" panose="030F0902030302020204" pitchFamily="66" charset="0"/>
            </a:endParaRPr>
          </a:p>
        </p:txBody>
      </p:sp>
      <p:sp>
        <p:nvSpPr>
          <p:cNvPr id="5" name="Action Button: Information 4">
            <a:hlinkClick r:id="rId3" highlightClick="1"/>
            <a:extLst>
              <a:ext uri="{FF2B5EF4-FFF2-40B4-BE49-F238E27FC236}">
                <a16:creationId xmlns:a16="http://schemas.microsoft.com/office/drawing/2014/main" id="{3A2EAA5D-347E-884E-8B6E-D03367AA72F1}"/>
              </a:ext>
            </a:extLst>
          </p:cNvPr>
          <p:cNvSpPr/>
          <p:nvPr/>
        </p:nvSpPr>
        <p:spPr>
          <a:xfrm>
            <a:off x="8624791" y="262493"/>
            <a:ext cx="288032" cy="216024"/>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68834E74-B56A-E541-8A8E-8416042E2C65}"/>
              </a:ext>
            </a:extLst>
          </p:cNvPr>
          <p:cNvPicPr>
            <a:picLocks noChangeAspect="1"/>
          </p:cNvPicPr>
          <p:nvPr/>
        </p:nvPicPr>
        <p:blipFill>
          <a:blip r:embed="rId4"/>
          <a:stretch>
            <a:fillRect/>
          </a:stretch>
        </p:blipFill>
        <p:spPr>
          <a:xfrm>
            <a:off x="177879" y="2185474"/>
            <a:ext cx="4048068" cy="2506772"/>
          </a:xfrm>
          <a:prstGeom prst="rect">
            <a:avLst/>
          </a:prstGeom>
          <a:ln w="28575">
            <a:solidFill>
              <a:srgbClr val="FF0000"/>
            </a:solidFill>
          </a:ln>
        </p:spPr>
      </p:pic>
      <p:sp>
        <p:nvSpPr>
          <p:cNvPr id="7" name="Action Button: Information 6">
            <a:hlinkClick r:id="rId5" highlightClick="1"/>
            <a:extLst>
              <a:ext uri="{FF2B5EF4-FFF2-40B4-BE49-F238E27FC236}">
                <a16:creationId xmlns:a16="http://schemas.microsoft.com/office/drawing/2014/main" id="{7925630B-2767-B040-9DE7-F83BC8678F87}"/>
              </a:ext>
            </a:extLst>
          </p:cNvPr>
          <p:cNvSpPr/>
          <p:nvPr/>
        </p:nvSpPr>
        <p:spPr>
          <a:xfrm>
            <a:off x="180970" y="268096"/>
            <a:ext cx="380383" cy="210421"/>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4CB9F19-BA36-A54D-A9D8-BB9A458C2A94}"/>
              </a:ext>
            </a:extLst>
          </p:cNvPr>
          <p:cNvSpPr/>
          <p:nvPr/>
        </p:nvSpPr>
        <p:spPr>
          <a:xfrm>
            <a:off x="177878" y="6093296"/>
            <a:ext cx="8909496" cy="646331"/>
          </a:xfrm>
          <a:prstGeom prst="rect">
            <a:avLst/>
          </a:prstGeom>
          <a:ln w="28575">
            <a:solidFill>
              <a:srgbClr val="00FF00"/>
            </a:solidFill>
          </a:ln>
        </p:spPr>
        <p:txBody>
          <a:bodyPr wrap="square">
            <a:spAutoFit/>
          </a:bodyPr>
          <a:lstStyle/>
          <a:p>
            <a:r>
              <a:rPr lang="en-GB" u="sng" dirty="0">
                <a:latin typeface="Comic Sans MS" panose="030F0702030302020204" pitchFamily="66" charset="0"/>
              </a:rPr>
              <a:t>Demo</a:t>
            </a:r>
            <a:r>
              <a:rPr lang="en-GB" dirty="0">
                <a:latin typeface="Comic Sans MS" panose="030F0702030302020204" pitchFamily="66" charset="0"/>
              </a:rPr>
              <a:t>: Create a chart and list the</a:t>
            </a:r>
            <a:r>
              <a:rPr lang="de-DE" dirty="0">
                <a:latin typeface="Comic Sans MS" panose="030F0902030302020204" pitchFamily="66" charset="0"/>
              </a:rPr>
              <a:t> low-income </a:t>
            </a:r>
            <a:r>
              <a:rPr lang="de-DE" dirty="0" err="1">
                <a:latin typeface="Comic Sans MS" panose="030F0902030302020204" pitchFamily="66" charset="0"/>
              </a:rPr>
              <a:t>economies</a:t>
            </a:r>
            <a:r>
              <a:rPr lang="de-DE" dirty="0">
                <a:latin typeface="Comic Sans MS" panose="030F0902030302020204" pitchFamily="66" charset="0"/>
              </a:rPr>
              <a:t>/ </a:t>
            </a:r>
            <a:r>
              <a:rPr lang="de-DE" dirty="0" err="1">
                <a:latin typeface="Comic Sans MS" panose="030F0902030302020204" pitchFamily="66" charset="0"/>
              </a:rPr>
              <a:t>middle</a:t>
            </a:r>
            <a:r>
              <a:rPr lang="de-DE" dirty="0">
                <a:latin typeface="Comic Sans MS" panose="030F0902030302020204" pitchFamily="66" charset="0"/>
              </a:rPr>
              <a:t> </a:t>
            </a:r>
            <a:r>
              <a:rPr lang="de-DE" dirty="0" err="1">
                <a:latin typeface="Comic Sans MS" panose="030F0902030302020204" pitchFamily="66" charset="0"/>
              </a:rPr>
              <a:t>income</a:t>
            </a:r>
            <a:r>
              <a:rPr lang="de-DE" dirty="0">
                <a:latin typeface="Comic Sans MS" panose="030F0902030302020204" pitchFamily="66" charset="0"/>
              </a:rPr>
              <a:t>/ high </a:t>
            </a:r>
            <a:r>
              <a:rPr lang="de-DE" dirty="0" err="1">
                <a:latin typeface="Comic Sans MS" panose="030F0902030302020204" pitchFamily="66" charset="0"/>
              </a:rPr>
              <a:t>income</a:t>
            </a:r>
            <a:r>
              <a:rPr lang="en-GB" dirty="0">
                <a:latin typeface="Comic Sans MS" panose="030F0702030302020204" pitchFamily="66" charset="0"/>
              </a:rPr>
              <a:t> countries </a:t>
            </a:r>
          </a:p>
        </p:txBody>
      </p:sp>
      <p:sp>
        <p:nvSpPr>
          <p:cNvPr id="9" name="Rectangle 8">
            <a:extLst>
              <a:ext uri="{FF2B5EF4-FFF2-40B4-BE49-F238E27FC236}">
                <a16:creationId xmlns:a16="http://schemas.microsoft.com/office/drawing/2014/main" id="{DDC3B01E-9BEA-B349-AEAE-6DFCE03F7E11}"/>
              </a:ext>
            </a:extLst>
          </p:cNvPr>
          <p:cNvSpPr/>
          <p:nvPr/>
        </p:nvSpPr>
        <p:spPr>
          <a:xfrm>
            <a:off x="177878" y="4799907"/>
            <a:ext cx="5224454" cy="1200329"/>
          </a:xfrm>
          <a:prstGeom prst="rect">
            <a:avLst/>
          </a:prstGeom>
          <a:ln w="28575">
            <a:solidFill>
              <a:srgbClr val="00FF00"/>
            </a:solidFill>
          </a:ln>
        </p:spPr>
        <p:txBody>
          <a:bodyPr wrap="square">
            <a:spAutoFit/>
          </a:bodyPr>
          <a:lstStyle/>
          <a:p>
            <a:pPr algn="ctr"/>
            <a:r>
              <a:rPr lang="en-GB" u="sng" dirty="0">
                <a:latin typeface="Comic Sans MS" panose="030F0702030302020204" pitchFamily="66" charset="0"/>
              </a:rPr>
              <a:t>Demo</a:t>
            </a:r>
            <a:r>
              <a:rPr lang="en-GB" dirty="0">
                <a:latin typeface="Comic Sans MS" panose="030F0702030302020204" pitchFamily="66" charset="0"/>
              </a:rPr>
              <a:t>: Summarise the Information provided. Ensure to be able to quantify </a:t>
            </a:r>
            <a:r>
              <a:rPr lang="de-DE" dirty="0">
                <a:latin typeface="Comic Sans MS" panose="030F0902030302020204" pitchFamily="66" charset="0"/>
              </a:rPr>
              <a:t>low-income </a:t>
            </a:r>
            <a:r>
              <a:rPr lang="de-DE" dirty="0" err="1">
                <a:latin typeface="Comic Sans MS" panose="030F0902030302020204" pitchFamily="66" charset="0"/>
              </a:rPr>
              <a:t>economies</a:t>
            </a:r>
            <a:r>
              <a:rPr lang="de-DE" dirty="0">
                <a:latin typeface="Comic Sans MS" panose="030F0902030302020204" pitchFamily="66" charset="0"/>
              </a:rPr>
              <a:t>/ </a:t>
            </a:r>
            <a:r>
              <a:rPr lang="de-DE" dirty="0" err="1">
                <a:latin typeface="Comic Sans MS" panose="030F0902030302020204" pitchFamily="66" charset="0"/>
              </a:rPr>
              <a:t>middle</a:t>
            </a:r>
            <a:r>
              <a:rPr lang="de-DE" dirty="0">
                <a:latin typeface="Comic Sans MS" panose="030F0902030302020204" pitchFamily="66" charset="0"/>
              </a:rPr>
              <a:t> </a:t>
            </a:r>
            <a:r>
              <a:rPr lang="de-DE" dirty="0" err="1">
                <a:latin typeface="Comic Sans MS" panose="030F0902030302020204" pitchFamily="66" charset="0"/>
              </a:rPr>
              <a:t>income</a:t>
            </a:r>
            <a:r>
              <a:rPr lang="de-DE" dirty="0">
                <a:latin typeface="Comic Sans MS" panose="030F0902030302020204" pitchFamily="66" charset="0"/>
              </a:rPr>
              <a:t>/ high </a:t>
            </a:r>
            <a:r>
              <a:rPr lang="de-DE" dirty="0" err="1">
                <a:latin typeface="Comic Sans MS" panose="030F0902030302020204" pitchFamily="66" charset="0"/>
              </a:rPr>
              <a:t>income</a:t>
            </a:r>
            <a:r>
              <a:rPr lang="en-GB" dirty="0">
                <a:latin typeface="Comic Sans MS" panose="030F0702030302020204" pitchFamily="66" charset="0"/>
              </a:rPr>
              <a:t> countries </a:t>
            </a:r>
          </a:p>
        </p:txBody>
      </p:sp>
      <p:sp>
        <p:nvSpPr>
          <p:cNvPr id="10" name="Rectangle 9">
            <a:extLst>
              <a:ext uri="{FF2B5EF4-FFF2-40B4-BE49-F238E27FC236}">
                <a16:creationId xmlns:a16="http://schemas.microsoft.com/office/drawing/2014/main" id="{3B6F998E-E342-5A48-BA12-F8A80F0E3EF3}"/>
              </a:ext>
            </a:extLst>
          </p:cNvPr>
          <p:cNvSpPr/>
          <p:nvPr/>
        </p:nvSpPr>
        <p:spPr>
          <a:xfrm rot="16200000">
            <a:off x="-419654" y="1184473"/>
            <a:ext cx="1477330" cy="338554"/>
          </a:xfrm>
          <a:prstGeom prst="rect">
            <a:avLst/>
          </a:prstGeom>
          <a:ln w="28575">
            <a:solidFill>
              <a:srgbClr val="7030A0"/>
            </a:solidFill>
          </a:ln>
        </p:spPr>
        <p:txBody>
          <a:bodyPr wrap="square">
            <a:spAutoFit/>
          </a:bodyPr>
          <a:lstStyle/>
          <a:p>
            <a:pPr algn="ctr"/>
            <a:r>
              <a:rPr lang="en-GB" sz="1600" u="sng" dirty="0">
                <a:latin typeface="Comic Sans MS" panose="030F0702030302020204" pitchFamily="66" charset="0"/>
              </a:rPr>
              <a:t>Information </a:t>
            </a:r>
            <a:endParaRPr lang="en-GB" sz="1600" dirty="0">
              <a:latin typeface="Comic Sans MS" panose="030F0702030302020204" pitchFamily="66" charset="0"/>
            </a:endParaRPr>
          </a:p>
        </p:txBody>
      </p:sp>
      <p:sp>
        <p:nvSpPr>
          <p:cNvPr id="11" name="Rectangle 10">
            <a:extLst>
              <a:ext uri="{FF2B5EF4-FFF2-40B4-BE49-F238E27FC236}">
                <a16:creationId xmlns:a16="http://schemas.microsoft.com/office/drawing/2014/main" id="{A08DDA0B-DE42-DE4B-A28A-94F206E576E4}"/>
              </a:ext>
            </a:extLst>
          </p:cNvPr>
          <p:cNvSpPr/>
          <p:nvPr/>
        </p:nvSpPr>
        <p:spPr>
          <a:xfrm rot="16200000">
            <a:off x="4101294" y="3302317"/>
            <a:ext cx="2441301" cy="338554"/>
          </a:xfrm>
          <a:prstGeom prst="rect">
            <a:avLst/>
          </a:prstGeom>
          <a:ln w="28575">
            <a:solidFill>
              <a:srgbClr val="7030A0"/>
            </a:solidFill>
          </a:ln>
        </p:spPr>
        <p:txBody>
          <a:bodyPr wrap="square">
            <a:spAutoFit/>
          </a:bodyPr>
          <a:lstStyle/>
          <a:p>
            <a:pPr algn="ctr"/>
            <a:r>
              <a:rPr lang="en-GB" sz="1600" u="sng" dirty="0">
                <a:latin typeface="Comic Sans MS" panose="030F0702030302020204" pitchFamily="66" charset="0"/>
              </a:rPr>
              <a:t>Information </a:t>
            </a:r>
            <a:endParaRPr lang="en-GB" sz="1600" dirty="0">
              <a:latin typeface="Comic Sans MS" panose="030F0702030302020204" pitchFamily="66" charset="0"/>
            </a:endParaRPr>
          </a:p>
        </p:txBody>
      </p:sp>
      <p:sp>
        <p:nvSpPr>
          <p:cNvPr id="12" name="Rectangle 11">
            <a:extLst>
              <a:ext uri="{FF2B5EF4-FFF2-40B4-BE49-F238E27FC236}">
                <a16:creationId xmlns:a16="http://schemas.microsoft.com/office/drawing/2014/main" id="{380EFE78-4845-F84A-B682-B90B3F5AE442}"/>
              </a:ext>
            </a:extLst>
          </p:cNvPr>
          <p:cNvSpPr/>
          <p:nvPr/>
        </p:nvSpPr>
        <p:spPr>
          <a:xfrm rot="5400000">
            <a:off x="3318614" y="3197282"/>
            <a:ext cx="2506772" cy="461665"/>
          </a:xfrm>
          <a:prstGeom prst="rect">
            <a:avLst/>
          </a:prstGeom>
          <a:ln w="28575">
            <a:solidFill>
              <a:srgbClr val="FF0000"/>
            </a:solidFill>
          </a:ln>
        </p:spPr>
        <p:txBody>
          <a:bodyPr wrap="square">
            <a:spAutoFit/>
          </a:bodyPr>
          <a:lstStyle/>
          <a:p>
            <a:pPr algn="ctr"/>
            <a:r>
              <a:rPr lang="en-GB" sz="2400" u="sng" dirty="0">
                <a:latin typeface="Comic Sans MS" panose="030F0702030302020204" pitchFamily="66" charset="0"/>
              </a:rPr>
              <a:t>EXAM SKILL</a:t>
            </a:r>
            <a:endParaRPr lang="en-GB" sz="2400" dirty="0">
              <a:latin typeface="Comic Sans MS" panose="030F0702030302020204" pitchFamily="66" charset="0"/>
            </a:endParaRPr>
          </a:p>
        </p:txBody>
      </p:sp>
    </p:spTree>
    <p:extLst>
      <p:ext uri="{BB962C8B-B14F-4D97-AF65-F5344CB8AC3E}">
        <p14:creationId xmlns:p14="http://schemas.microsoft.com/office/powerpoint/2010/main" val="388932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766C06A4-E31C-B345-B974-DE090DDCF4E6}"/>
              </a:ext>
            </a:extLst>
          </p:cNvPr>
          <p:cNvSpPr txBox="1">
            <a:spLocks noChangeArrowheads="1"/>
          </p:cNvSpPr>
          <p:nvPr/>
        </p:nvSpPr>
        <p:spPr bwMode="auto">
          <a:xfrm>
            <a:off x="130466" y="967979"/>
            <a:ext cx="8918531" cy="323165"/>
          </a:xfrm>
          <a:prstGeom prst="rect">
            <a:avLst/>
          </a:prstGeom>
          <a:solidFill>
            <a:schemeClr val="bg1"/>
          </a:solidFill>
          <a:ln w="38100">
            <a:solidFill>
              <a:srgbClr val="FF000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1500" b="1" u="sng" dirty="0">
                <a:latin typeface="Comic Sans MS" pitchFamily="66" charset="0"/>
              </a:rPr>
              <a:t>Classification of nations</a:t>
            </a:r>
            <a:endParaRPr lang="en-GB" sz="1500" u="sng" dirty="0">
              <a:latin typeface="Comic Sans MS" pitchFamily="66" charset="0"/>
            </a:endParaRPr>
          </a:p>
        </p:txBody>
      </p:sp>
      <p:sp>
        <p:nvSpPr>
          <p:cNvPr id="5" name="Text Box 6">
            <a:extLst>
              <a:ext uri="{FF2B5EF4-FFF2-40B4-BE49-F238E27FC236}">
                <a16:creationId xmlns:a16="http://schemas.microsoft.com/office/drawing/2014/main" id="{8129202B-85E3-2C45-9A3C-E2D24AA8BB45}"/>
              </a:ext>
            </a:extLst>
          </p:cNvPr>
          <p:cNvSpPr txBox="1">
            <a:spLocks noChangeArrowheads="1"/>
          </p:cNvSpPr>
          <p:nvPr/>
        </p:nvSpPr>
        <p:spPr bwMode="auto">
          <a:xfrm>
            <a:off x="130465" y="1369601"/>
            <a:ext cx="8918531" cy="369332"/>
          </a:xfrm>
          <a:prstGeom prst="rect">
            <a:avLst/>
          </a:prstGeom>
          <a:noFill/>
          <a:ln w="28575">
            <a:solidFill>
              <a:srgbClr val="00FF00"/>
            </a:solidFill>
            <a:miter lim="800000"/>
            <a:headEnd/>
            <a:tailEnd/>
          </a:ln>
          <a:effectLst/>
          <a:extLst>
            <a:ext uri="{909E8E84-426E-40DD-AFC4-6F175D3DCCD1}">
              <a14:hiddenFill xmlns:a14="http://schemas.microsoft.com/office/drawing/2010/main">
                <a:solidFill>
                  <a:srgbClr val="CC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spcBef>
                <a:spcPct val="50000"/>
              </a:spcBef>
            </a:pPr>
            <a:r>
              <a:rPr lang="en-GB" sz="1800" b="1" u="sng" dirty="0">
                <a:latin typeface="Comic Sans MS" panose="030F0702030302020204" pitchFamily="66" charset="0"/>
              </a:rPr>
              <a:t>Demo</a:t>
            </a:r>
            <a:r>
              <a:rPr lang="en-GB" sz="1800" dirty="0">
                <a:latin typeface="Comic Sans MS" panose="030F0702030302020204" pitchFamily="66" charset="0"/>
              </a:rPr>
              <a:t>: How can nations be classified?</a:t>
            </a:r>
          </a:p>
        </p:txBody>
      </p:sp>
      <p:sp>
        <p:nvSpPr>
          <p:cNvPr id="6" name="Text Box 2">
            <a:extLst>
              <a:ext uri="{FF2B5EF4-FFF2-40B4-BE49-F238E27FC236}">
                <a16:creationId xmlns:a16="http://schemas.microsoft.com/office/drawing/2014/main" id="{D0AB923F-17B4-5942-B562-5492C73DDBE8}"/>
              </a:ext>
            </a:extLst>
          </p:cNvPr>
          <p:cNvSpPr txBox="1">
            <a:spLocks noChangeArrowheads="1"/>
          </p:cNvSpPr>
          <p:nvPr/>
        </p:nvSpPr>
        <p:spPr bwMode="auto">
          <a:xfrm>
            <a:off x="130465" y="5465597"/>
            <a:ext cx="8918531" cy="369332"/>
          </a:xfrm>
          <a:prstGeom prst="rect">
            <a:avLst/>
          </a:prstGeom>
          <a:solidFill>
            <a:schemeClr val="bg1"/>
          </a:solidFill>
          <a:ln w="38100">
            <a:solidFill>
              <a:srgbClr val="00B0F0"/>
            </a:solidFill>
            <a:miter lim="800000"/>
            <a:headEnd/>
            <a:tailEnd/>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b="1" u="sng" dirty="0">
                <a:latin typeface="Comic Sans MS" pitchFamily="66" charset="0"/>
              </a:rPr>
              <a:t>Challenge</a:t>
            </a:r>
            <a:r>
              <a:rPr lang="en-GB" b="1" dirty="0">
                <a:latin typeface="Comic Sans MS" pitchFamily="66" charset="0"/>
              </a:rPr>
              <a:t>: </a:t>
            </a:r>
            <a:r>
              <a:rPr lang="en-GB" dirty="0">
                <a:latin typeface="Comic Sans MS" pitchFamily="66" charset="0"/>
              </a:rPr>
              <a:t>What is the global distribution of population? </a:t>
            </a:r>
          </a:p>
        </p:txBody>
      </p:sp>
      <p:sp>
        <p:nvSpPr>
          <p:cNvPr id="7" name="Rectangle 6">
            <a:extLst>
              <a:ext uri="{FF2B5EF4-FFF2-40B4-BE49-F238E27FC236}">
                <a16:creationId xmlns:a16="http://schemas.microsoft.com/office/drawing/2014/main" id="{5DE2EF2F-B857-C34D-878C-A8A11ECC7982}"/>
              </a:ext>
            </a:extLst>
          </p:cNvPr>
          <p:cNvSpPr/>
          <p:nvPr/>
        </p:nvSpPr>
        <p:spPr>
          <a:xfrm>
            <a:off x="4704160" y="1866007"/>
            <a:ext cx="4344836" cy="1131079"/>
          </a:xfrm>
          <a:prstGeom prst="rect">
            <a:avLst/>
          </a:prstGeom>
          <a:ln w="28575">
            <a:solidFill>
              <a:srgbClr val="92D050"/>
            </a:solidFill>
          </a:ln>
        </p:spPr>
        <p:txBody>
          <a:bodyPr wrap="square">
            <a:spAutoFit/>
          </a:bodyPr>
          <a:lstStyle/>
          <a:p>
            <a:r>
              <a:rPr lang="de-DE" sz="1350" dirty="0">
                <a:solidFill>
                  <a:srgbClr val="000000"/>
                </a:solidFill>
                <a:latin typeface="Comic Sans MS" panose="030F0902030302020204" pitchFamily="66" charset="0"/>
              </a:rPr>
              <a:t>The </a:t>
            </a:r>
            <a:r>
              <a:rPr lang="de-DE" sz="1350" dirty="0" err="1">
                <a:solidFill>
                  <a:srgbClr val="000000"/>
                </a:solidFill>
                <a:latin typeface="Comic Sans MS" panose="030F0902030302020204" pitchFamily="66" charset="0"/>
              </a:rPr>
              <a:t>developing</a:t>
            </a:r>
            <a:r>
              <a:rPr lang="de-DE" sz="1350" dirty="0">
                <a:solidFill>
                  <a:srgbClr val="000000"/>
                </a:solidFill>
                <a:latin typeface="Comic Sans MS" panose="030F0902030302020204" pitchFamily="66" charset="0"/>
              </a:rPr>
              <a:t>/</a:t>
            </a:r>
            <a:r>
              <a:rPr lang="de-DE" sz="1350" dirty="0" err="1">
                <a:solidFill>
                  <a:srgbClr val="000000"/>
                </a:solidFill>
                <a:latin typeface="Comic Sans MS" panose="030F0902030302020204" pitchFamily="66" charset="0"/>
              </a:rPr>
              <a:t>developed</a:t>
            </a:r>
            <a:r>
              <a:rPr lang="de-DE" sz="1350" dirty="0">
                <a:solidFill>
                  <a:srgbClr val="000000"/>
                </a:solidFill>
                <a:latin typeface="Comic Sans MS" panose="030F0902030302020204" pitchFamily="66" charset="0"/>
              </a:rPr>
              <a:t> countries </a:t>
            </a:r>
            <a:r>
              <a:rPr lang="de-DE" sz="1350" dirty="0" err="1">
                <a:solidFill>
                  <a:srgbClr val="000000"/>
                </a:solidFill>
                <a:latin typeface="Comic Sans MS" panose="030F0902030302020204" pitchFamily="66" charset="0"/>
              </a:rPr>
              <a:t>taxonomy</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became</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common</a:t>
            </a:r>
            <a:r>
              <a:rPr lang="de-DE" sz="1350" dirty="0">
                <a:solidFill>
                  <a:srgbClr val="000000"/>
                </a:solidFill>
                <a:latin typeface="Comic Sans MS" panose="030F0902030302020204" pitchFamily="66" charset="0"/>
              </a:rPr>
              <a:t> in </a:t>
            </a:r>
            <a:r>
              <a:rPr lang="de-DE" sz="1350" dirty="0" err="1">
                <a:solidFill>
                  <a:srgbClr val="000000"/>
                </a:solidFill>
                <a:latin typeface="Comic Sans MS" panose="030F0902030302020204" pitchFamily="66" charset="0"/>
              </a:rPr>
              <a:t>the</a:t>
            </a:r>
            <a:r>
              <a:rPr lang="de-DE" sz="1350" dirty="0">
                <a:solidFill>
                  <a:srgbClr val="000000"/>
                </a:solidFill>
                <a:latin typeface="Comic Sans MS" panose="030F0902030302020204" pitchFamily="66" charset="0"/>
              </a:rPr>
              <a:t> 1960s </a:t>
            </a:r>
            <a:r>
              <a:rPr lang="de-DE" sz="1350" dirty="0" err="1">
                <a:solidFill>
                  <a:srgbClr val="000000"/>
                </a:solidFill>
                <a:latin typeface="Comic Sans MS" panose="030F0902030302020204" pitchFamily="66" charset="0"/>
              </a:rPr>
              <a:t>as</a:t>
            </a:r>
            <a:r>
              <a:rPr lang="de-DE" sz="1350" dirty="0">
                <a:solidFill>
                  <a:srgbClr val="000000"/>
                </a:solidFill>
                <a:latin typeface="Comic Sans MS" panose="030F0902030302020204" pitchFamily="66" charset="0"/>
              </a:rPr>
              <a:t> a </a:t>
            </a:r>
            <a:r>
              <a:rPr lang="de-DE" sz="1350" dirty="0" err="1">
                <a:solidFill>
                  <a:srgbClr val="000000"/>
                </a:solidFill>
                <a:latin typeface="Comic Sans MS" panose="030F0902030302020204" pitchFamily="66" charset="0"/>
              </a:rPr>
              <a:t>way</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to</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easily</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categorize</a:t>
            </a:r>
            <a:r>
              <a:rPr lang="de-DE" sz="1350" dirty="0">
                <a:solidFill>
                  <a:srgbClr val="000000"/>
                </a:solidFill>
                <a:latin typeface="Comic Sans MS" panose="030F0902030302020204" pitchFamily="66" charset="0"/>
              </a:rPr>
              <a:t> countries in </a:t>
            </a:r>
            <a:r>
              <a:rPr lang="de-DE" sz="1350" dirty="0" err="1">
                <a:solidFill>
                  <a:srgbClr val="000000"/>
                </a:solidFill>
                <a:latin typeface="Comic Sans MS" panose="030F0902030302020204" pitchFamily="66" charset="0"/>
              </a:rPr>
              <a:t>the</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context</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of</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policy</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discussions</a:t>
            </a:r>
            <a:r>
              <a:rPr lang="de-DE" sz="1350" dirty="0">
                <a:solidFill>
                  <a:srgbClr val="000000"/>
                </a:solidFill>
                <a:latin typeface="Comic Sans MS" panose="030F0902030302020204" pitchFamily="66" charset="0"/>
              </a:rPr>
              <a:t> on </a:t>
            </a:r>
            <a:r>
              <a:rPr lang="de-DE" sz="1350" dirty="0" err="1">
                <a:solidFill>
                  <a:srgbClr val="000000"/>
                </a:solidFill>
                <a:latin typeface="Comic Sans MS" panose="030F0902030302020204" pitchFamily="66" charset="0"/>
              </a:rPr>
              <a:t>transferring</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resources</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from</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richer</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to</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poorer</a:t>
            </a:r>
            <a:r>
              <a:rPr lang="de-DE" sz="1350" dirty="0">
                <a:solidFill>
                  <a:srgbClr val="000000"/>
                </a:solidFill>
                <a:latin typeface="Comic Sans MS" panose="030F0902030302020204" pitchFamily="66" charset="0"/>
              </a:rPr>
              <a:t> countries (</a:t>
            </a:r>
            <a:r>
              <a:rPr lang="de-DE" sz="1350" b="1" u="sng" dirty="0">
                <a:solidFill>
                  <a:srgbClr val="000000"/>
                </a:solidFill>
                <a:latin typeface="Comic Sans MS" panose="030F0902030302020204" pitchFamily="66" charset="0"/>
              </a:rPr>
              <a:t>Pearson et all, 1969</a:t>
            </a:r>
            <a:r>
              <a:rPr lang="de-DE" sz="1350" dirty="0">
                <a:solidFill>
                  <a:srgbClr val="000000"/>
                </a:solidFill>
                <a:latin typeface="Comic Sans MS" panose="030F0902030302020204" pitchFamily="66" charset="0"/>
              </a:rPr>
              <a:t>)</a:t>
            </a:r>
            <a:endParaRPr lang="en-GB" sz="1350" dirty="0">
              <a:latin typeface="Comic Sans MS" panose="030F0902030302020204" pitchFamily="66" charset="0"/>
            </a:endParaRPr>
          </a:p>
        </p:txBody>
      </p:sp>
      <p:sp>
        <p:nvSpPr>
          <p:cNvPr id="8" name="Rectangle 7">
            <a:extLst>
              <a:ext uri="{FF2B5EF4-FFF2-40B4-BE49-F238E27FC236}">
                <a16:creationId xmlns:a16="http://schemas.microsoft.com/office/drawing/2014/main" id="{1FD08DFA-34F4-284B-9FA5-9834BE1536A2}"/>
              </a:ext>
            </a:extLst>
          </p:cNvPr>
          <p:cNvSpPr/>
          <p:nvPr/>
        </p:nvSpPr>
        <p:spPr>
          <a:xfrm>
            <a:off x="130464" y="1817391"/>
            <a:ext cx="4243388" cy="1131079"/>
          </a:xfrm>
          <a:prstGeom prst="rect">
            <a:avLst/>
          </a:prstGeom>
          <a:ln w="28575">
            <a:solidFill>
              <a:schemeClr val="accent2"/>
            </a:solidFill>
          </a:ln>
        </p:spPr>
        <p:txBody>
          <a:bodyPr wrap="square">
            <a:spAutoFit/>
          </a:bodyPr>
          <a:lstStyle/>
          <a:p>
            <a:pPr fontAlgn="base"/>
            <a:r>
              <a:rPr lang="de-DE" sz="1350" b="1" u="sng" dirty="0">
                <a:solidFill>
                  <a:srgbClr val="000000"/>
                </a:solidFill>
                <a:latin typeface="Comic Sans MS" panose="030F0902030302020204" pitchFamily="66" charset="0"/>
              </a:rPr>
              <a:t>World </a:t>
            </a:r>
            <a:r>
              <a:rPr lang="de-DE" sz="1350" b="1" u="sng" dirty="0" err="1">
                <a:solidFill>
                  <a:srgbClr val="000000"/>
                </a:solidFill>
                <a:latin typeface="Comic Sans MS" panose="030F0902030302020204" pitchFamily="66" charset="0"/>
              </a:rPr>
              <a:t>bank</a:t>
            </a:r>
            <a:r>
              <a:rPr lang="de-DE" sz="1350" b="1" u="sng" dirty="0">
                <a:solidFill>
                  <a:srgbClr val="000000"/>
                </a:solidFill>
                <a:latin typeface="Comic Sans MS" panose="030F0902030302020204" pitchFamily="66" charset="0"/>
              </a:rPr>
              <a:t> </a:t>
            </a:r>
          </a:p>
          <a:p>
            <a:pPr fontAlgn="base">
              <a:buFont typeface="Arial" panose="020B0604020202020204" pitchFamily="34" charset="0"/>
              <a:buChar char="•"/>
            </a:pPr>
            <a:r>
              <a:rPr lang="de-DE" sz="1350" dirty="0">
                <a:solidFill>
                  <a:srgbClr val="000000"/>
                </a:solidFill>
                <a:latin typeface="Comic Sans MS" panose="030F0902030302020204" pitchFamily="66" charset="0"/>
              </a:rPr>
              <a:t>Low </a:t>
            </a:r>
            <a:r>
              <a:rPr lang="de-DE" sz="1350" dirty="0" err="1">
                <a:solidFill>
                  <a:srgbClr val="000000"/>
                </a:solidFill>
                <a:latin typeface="Comic Sans MS" panose="030F0902030302020204" pitchFamily="66" charset="0"/>
              </a:rPr>
              <a:t>income</a:t>
            </a:r>
            <a:r>
              <a:rPr lang="de-DE" sz="1350" dirty="0">
                <a:solidFill>
                  <a:srgbClr val="000000"/>
                </a:solidFill>
                <a:latin typeface="Comic Sans MS" panose="030F0902030302020204" pitchFamily="66" charset="0"/>
              </a:rPr>
              <a:t>: $1,025 </a:t>
            </a:r>
            <a:r>
              <a:rPr lang="de-DE" sz="1350" dirty="0" err="1">
                <a:solidFill>
                  <a:srgbClr val="000000"/>
                </a:solidFill>
                <a:latin typeface="Comic Sans MS" panose="030F0902030302020204" pitchFamily="66" charset="0"/>
              </a:rPr>
              <a:t>or</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less</a:t>
            </a:r>
            <a:endParaRPr lang="de-DE" sz="1350" dirty="0">
              <a:solidFill>
                <a:srgbClr val="000000"/>
              </a:solidFill>
              <a:latin typeface="Comic Sans MS" panose="030F0902030302020204" pitchFamily="66" charset="0"/>
            </a:endParaRPr>
          </a:p>
          <a:p>
            <a:pPr fontAlgn="base">
              <a:buFont typeface="Arial" panose="020B0604020202020204" pitchFamily="34" charset="0"/>
              <a:buChar char="•"/>
            </a:pPr>
            <a:r>
              <a:rPr lang="de-DE" sz="1350" dirty="0" err="1">
                <a:solidFill>
                  <a:srgbClr val="000000"/>
                </a:solidFill>
                <a:latin typeface="Comic Sans MS" panose="030F0902030302020204" pitchFamily="66" charset="0"/>
              </a:rPr>
              <a:t>Lower</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middle</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income</a:t>
            </a:r>
            <a:r>
              <a:rPr lang="de-DE" sz="1350" dirty="0">
                <a:solidFill>
                  <a:srgbClr val="000000"/>
                </a:solidFill>
                <a:latin typeface="Comic Sans MS" panose="030F0902030302020204" pitchFamily="66" charset="0"/>
              </a:rPr>
              <a:t>: $1,026 </a:t>
            </a:r>
            <a:r>
              <a:rPr lang="de-DE" sz="1350" dirty="0" err="1">
                <a:solidFill>
                  <a:srgbClr val="000000"/>
                </a:solidFill>
                <a:latin typeface="Comic Sans MS" panose="030F0902030302020204" pitchFamily="66" charset="0"/>
              </a:rPr>
              <a:t>to</a:t>
            </a:r>
            <a:r>
              <a:rPr lang="de-DE" sz="1350" dirty="0">
                <a:solidFill>
                  <a:srgbClr val="000000"/>
                </a:solidFill>
                <a:latin typeface="Comic Sans MS" panose="030F0902030302020204" pitchFamily="66" charset="0"/>
              </a:rPr>
              <a:t> $4,035</a:t>
            </a:r>
          </a:p>
          <a:p>
            <a:pPr fontAlgn="base">
              <a:buFont typeface="Arial" panose="020B0604020202020204" pitchFamily="34" charset="0"/>
              <a:buChar char="•"/>
            </a:pPr>
            <a:r>
              <a:rPr lang="de-DE" sz="1350" dirty="0" err="1">
                <a:solidFill>
                  <a:srgbClr val="000000"/>
                </a:solidFill>
                <a:latin typeface="Comic Sans MS" panose="030F0902030302020204" pitchFamily="66" charset="0"/>
              </a:rPr>
              <a:t>Upper</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middle</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income</a:t>
            </a:r>
            <a:r>
              <a:rPr lang="de-DE" sz="1350" dirty="0">
                <a:solidFill>
                  <a:srgbClr val="000000"/>
                </a:solidFill>
                <a:latin typeface="Comic Sans MS" panose="030F0902030302020204" pitchFamily="66" charset="0"/>
              </a:rPr>
              <a:t>: $4,036 </a:t>
            </a:r>
            <a:r>
              <a:rPr lang="de-DE" sz="1350" dirty="0" err="1">
                <a:solidFill>
                  <a:srgbClr val="000000"/>
                </a:solidFill>
                <a:latin typeface="Comic Sans MS" panose="030F0902030302020204" pitchFamily="66" charset="0"/>
              </a:rPr>
              <a:t>to</a:t>
            </a:r>
            <a:r>
              <a:rPr lang="de-DE" sz="1350" dirty="0">
                <a:solidFill>
                  <a:srgbClr val="000000"/>
                </a:solidFill>
                <a:latin typeface="Comic Sans MS" panose="030F0902030302020204" pitchFamily="66" charset="0"/>
              </a:rPr>
              <a:t> $12,475</a:t>
            </a:r>
          </a:p>
          <a:p>
            <a:pPr fontAlgn="base">
              <a:buFont typeface="Arial" panose="020B0604020202020204" pitchFamily="34" charset="0"/>
              <a:buChar char="•"/>
            </a:pPr>
            <a:r>
              <a:rPr lang="de-DE" sz="1350" dirty="0">
                <a:solidFill>
                  <a:srgbClr val="000000"/>
                </a:solidFill>
                <a:latin typeface="Comic Sans MS" panose="030F0902030302020204" pitchFamily="66" charset="0"/>
              </a:rPr>
              <a:t>High </a:t>
            </a:r>
            <a:r>
              <a:rPr lang="de-DE" sz="1350" dirty="0" err="1">
                <a:solidFill>
                  <a:srgbClr val="000000"/>
                </a:solidFill>
                <a:latin typeface="Comic Sans MS" panose="030F0902030302020204" pitchFamily="66" charset="0"/>
              </a:rPr>
              <a:t>income</a:t>
            </a:r>
            <a:r>
              <a:rPr lang="de-DE" sz="1350" dirty="0">
                <a:solidFill>
                  <a:srgbClr val="000000"/>
                </a:solidFill>
                <a:latin typeface="Comic Sans MS" panose="030F0902030302020204" pitchFamily="66" charset="0"/>
              </a:rPr>
              <a:t>: $12,476 </a:t>
            </a:r>
            <a:r>
              <a:rPr lang="de-DE" sz="1350" dirty="0" err="1">
                <a:solidFill>
                  <a:srgbClr val="000000"/>
                </a:solidFill>
                <a:latin typeface="Comic Sans MS" panose="030F0902030302020204" pitchFamily="66" charset="0"/>
              </a:rPr>
              <a:t>or</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more</a:t>
            </a:r>
            <a:endParaRPr lang="de-DE" sz="1350" dirty="0">
              <a:solidFill>
                <a:srgbClr val="000000"/>
              </a:solidFill>
              <a:latin typeface="Comic Sans MS" panose="030F0902030302020204" pitchFamily="66" charset="0"/>
            </a:endParaRPr>
          </a:p>
        </p:txBody>
      </p:sp>
      <p:sp>
        <p:nvSpPr>
          <p:cNvPr id="9" name="Rectangle 8">
            <a:extLst>
              <a:ext uri="{FF2B5EF4-FFF2-40B4-BE49-F238E27FC236}">
                <a16:creationId xmlns:a16="http://schemas.microsoft.com/office/drawing/2014/main" id="{B39E916B-4903-CD4D-B59A-BE43167D01BD}"/>
              </a:ext>
            </a:extLst>
          </p:cNvPr>
          <p:cNvSpPr/>
          <p:nvPr/>
        </p:nvSpPr>
        <p:spPr>
          <a:xfrm>
            <a:off x="130464" y="3336866"/>
            <a:ext cx="4243388" cy="1962076"/>
          </a:xfrm>
          <a:prstGeom prst="rect">
            <a:avLst/>
          </a:prstGeom>
          <a:ln w="28575">
            <a:solidFill>
              <a:srgbClr val="FFFF00"/>
            </a:solidFill>
          </a:ln>
        </p:spPr>
        <p:txBody>
          <a:bodyPr wrap="square">
            <a:spAutoFit/>
          </a:bodyPr>
          <a:lstStyle/>
          <a:p>
            <a:r>
              <a:rPr lang="de-DE" sz="1350" b="1" u="sng" dirty="0">
                <a:solidFill>
                  <a:srgbClr val="000000"/>
                </a:solidFill>
                <a:latin typeface="Comic Sans MS" panose="030F0902030302020204" pitchFamily="66" charset="0"/>
              </a:rPr>
              <a:t>The IMF </a:t>
            </a:r>
          </a:p>
          <a:p>
            <a:pPr marL="214313" indent="-214313">
              <a:buFont typeface="Arial" panose="020B0604020202020204" pitchFamily="34" charset="0"/>
              <a:buChar char="•"/>
            </a:pPr>
            <a:r>
              <a:rPr lang="de-DE" sz="1350" dirty="0" err="1">
                <a:solidFill>
                  <a:srgbClr val="000000"/>
                </a:solidFill>
                <a:latin typeface="Comic Sans MS" panose="030F0902030302020204" pitchFamily="66" charset="0"/>
              </a:rPr>
              <a:t>Advanced</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and</a:t>
            </a:r>
            <a:r>
              <a:rPr lang="de-DE" sz="1350" dirty="0">
                <a:solidFill>
                  <a:srgbClr val="000000"/>
                </a:solidFill>
                <a:latin typeface="Comic Sans MS" panose="030F0902030302020204" pitchFamily="66" charset="0"/>
              </a:rPr>
              <a:t> Emerging </a:t>
            </a:r>
            <a:r>
              <a:rPr lang="de-DE" sz="1350" dirty="0" err="1">
                <a:solidFill>
                  <a:srgbClr val="000000"/>
                </a:solidFill>
                <a:latin typeface="Comic Sans MS" panose="030F0902030302020204" pitchFamily="66" charset="0"/>
              </a:rPr>
              <a:t>and</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Developing</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Economies</a:t>
            </a:r>
            <a:r>
              <a:rPr lang="de-DE" sz="1350" dirty="0">
                <a:solidFill>
                  <a:srgbClr val="000000"/>
                </a:solidFill>
                <a:latin typeface="Comic Sans MS" panose="030F0902030302020204" pitchFamily="66" charset="0"/>
              </a:rPr>
              <a:t>. </a:t>
            </a:r>
          </a:p>
          <a:p>
            <a:r>
              <a:rPr lang="de-DE" sz="1350" dirty="0" err="1">
                <a:solidFill>
                  <a:srgbClr val="000000"/>
                </a:solidFill>
                <a:latin typeface="Comic Sans MS" panose="030F0902030302020204" pitchFamily="66" charset="0"/>
              </a:rPr>
              <a:t>Advanced</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Economies</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are</a:t>
            </a:r>
            <a:r>
              <a:rPr lang="de-DE" sz="1350" dirty="0">
                <a:solidFill>
                  <a:srgbClr val="000000"/>
                </a:solidFill>
                <a:latin typeface="Comic Sans MS" panose="030F0902030302020204" pitchFamily="66" charset="0"/>
              </a:rPr>
              <a:t> sub-</a:t>
            </a:r>
            <a:r>
              <a:rPr lang="de-DE" sz="1350" dirty="0" err="1">
                <a:solidFill>
                  <a:srgbClr val="000000"/>
                </a:solidFill>
                <a:latin typeface="Comic Sans MS" panose="030F0902030302020204" pitchFamily="66" charset="0"/>
              </a:rPr>
              <a:t>catergorised</a:t>
            </a:r>
            <a:r>
              <a:rPr lang="de-DE" sz="1350" dirty="0">
                <a:solidFill>
                  <a:srgbClr val="000000"/>
                </a:solidFill>
                <a:latin typeface="Comic Sans MS" panose="030F0902030302020204" pitchFamily="66" charset="0"/>
              </a:rPr>
              <a:t>[10] </a:t>
            </a:r>
            <a:r>
              <a:rPr lang="de-DE" sz="1350" dirty="0" err="1">
                <a:solidFill>
                  <a:srgbClr val="000000"/>
                </a:solidFill>
                <a:latin typeface="Comic Sans MS" panose="030F0902030302020204" pitchFamily="66" charset="0"/>
              </a:rPr>
              <a:t>into</a:t>
            </a:r>
            <a:r>
              <a:rPr lang="de-DE" sz="1350" dirty="0">
                <a:solidFill>
                  <a:srgbClr val="000000"/>
                </a:solidFill>
                <a:latin typeface="Comic Sans MS" panose="030F0902030302020204" pitchFamily="66" charset="0"/>
              </a:rPr>
              <a:t> </a:t>
            </a:r>
            <a:r>
              <a:rPr lang="de-DE" sz="1350" u="sng" dirty="0">
                <a:solidFill>
                  <a:srgbClr val="E71E25"/>
                </a:solidFill>
                <a:latin typeface="Comic Sans MS" panose="030F0902030302020204" pitchFamily="66" charset="0"/>
                <a:hlinkClick r:id="rId2"/>
              </a:rPr>
              <a:t>Euro Area</a:t>
            </a:r>
            <a:r>
              <a:rPr lang="de-DE" sz="1350" dirty="0">
                <a:solidFill>
                  <a:srgbClr val="000000"/>
                </a:solidFill>
                <a:latin typeface="Comic Sans MS" panose="030F0902030302020204" pitchFamily="66" charset="0"/>
              </a:rPr>
              <a:t>, Major </a:t>
            </a:r>
            <a:r>
              <a:rPr lang="de-DE" sz="1350" dirty="0" err="1">
                <a:solidFill>
                  <a:srgbClr val="000000"/>
                </a:solidFill>
                <a:latin typeface="Comic Sans MS" panose="030F0902030302020204" pitchFamily="66" charset="0"/>
              </a:rPr>
              <a:t>Advanced</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Economies</a:t>
            </a:r>
            <a:r>
              <a:rPr lang="de-DE" sz="1350" dirty="0">
                <a:solidFill>
                  <a:srgbClr val="000000"/>
                </a:solidFill>
                <a:latin typeface="Comic Sans MS" panose="030F0902030302020204" pitchFamily="66" charset="0"/>
              </a:rPr>
              <a:t> (G7), </a:t>
            </a:r>
            <a:r>
              <a:rPr lang="de-DE" sz="1350" dirty="0" err="1">
                <a:solidFill>
                  <a:srgbClr val="000000"/>
                </a:solidFill>
                <a:latin typeface="Comic Sans MS" panose="030F0902030302020204" pitchFamily="66" charset="0"/>
              </a:rPr>
              <a:t>Newly</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Industrialized</a:t>
            </a:r>
            <a:r>
              <a:rPr lang="de-DE" sz="1350" dirty="0">
                <a:solidFill>
                  <a:srgbClr val="000000"/>
                </a:solidFill>
                <a:latin typeface="Comic Sans MS" panose="030F0902030302020204" pitchFamily="66" charset="0"/>
              </a:rPr>
              <a:t> Asian </a:t>
            </a:r>
            <a:r>
              <a:rPr lang="de-DE" sz="1350" dirty="0" err="1">
                <a:solidFill>
                  <a:srgbClr val="000000"/>
                </a:solidFill>
                <a:latin typeface="Comic Sans MS" panose="030F0902030302020204" pitchFamily="66" charset="0"/>
              </a:rPr>
              <a:t>Economies</a:t>
            </a:r>
            <a:r>
              <a:rPr lang="de-DE" sz="1350" dirty="0">
                <a:solidFill>
                  <a:srgbClr val="000000"/>
                </a:solidFill>
                <a:latin typeface="Comic Sans MS" panose="030F0902030302020204" pitchFamily="66" charset="0"/>
              </a:rPr>
              <a:t>, Other </a:t>
            </a:r>
            <a:r>
              <a:rPr lang="de-DE" sz="1350" dirty="0" err="1">
                <a:solidFill>
                  <a:srgbClr val="000000"/>
                </a:solidFill>
                <a:latin typeface="Comic Sans MS" panose="030F0902030302020204" pitchFamily="66" charset="0"/>
              </a:rPr>
              <a:t>Advanced</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Economies</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Advanced</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Economies</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excluding</a:t>
            </a:r>
            <a:r>
              <a:rPr lang="de-DE" sz="1350" dirty="0">
                <a:solidFill>
                  <a:srgbClr val="000000"/>
                </a:solidFill>
                <a:latin typeface="Comic Sans MS" panose="030F0902030302020204" pitchFamily="66" charset="0"/>
              </a:rPr>
              <a:t> G7 </a:t>
            </a:r>
            <a:r>
              <a:rPr lang="de-DE" sz="1350" dirty="0" err="1">
                <a:solidFill>
                  <a:srgbClr val="000000"/>
                </a:solidFill>
                <a:latin typeface="Comic Sans MS" panose="030F0902030302020204" pitchFamily="66" charset="0"/>
              </a:rPr>
              <a:t>and</a:t>
            </a:r>
            <a:r>
              <a:rPr lang="de-DE" sz="1350" dirty="0">
                <a:solidFill>
                  <a:srgbClr val="000000"/>
                </a:solidFill>
                <a:latin typeface="Comic Sans MS" panose="030F0902030302020204" pitchFamily="66" charset="0"/>
              </a:rPr>
              <a:t> Euro Area), </a:t>
            </a:r>
            <a:r>
              <a:rPr lang="de-DE" sz="1350" dirty="0" err="1">
                <a:solidFill>
                  <a:srgbClr val="000000"/>
                </a:solidFill>
                <a:latin typeface="Comic Sans MS" panose="030F0902030302020204" pitchFamily="66" charset="0"/>
              </a:rPr>
              <a:t>and</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the</a:t>
            </a:r>
            <a:r>
              <a:rPr lang="de-DE" sz="1350" dirty="0">
                <a:solidFill>
                  <a:srgbClr val="000000"/>
                </a:solidFill>
                <a:latin typeface="Comic Sans MS" panose="030F0902030302020204" pitchFamily="66" charset="0"/>
              </a:rPr>
              <a:t> European Union</a:t>
            </a:r>
            <a:endParaRPr lang="en-GB" sz="1350" dirty="0">
              <a:latin typeface="Comic Sans MS" panose="030F0902030302020204" pitchFamily="66" charset="0"/>
            </a:endParaRPr>
          </a:p>
        </p:txBody>
      </p:sp>
      <p:sp>
        <p:nvSpPr>
          <p:cNvPr id="10" name="Rectangle 9">
            <a:extLst>
              <a:ext uri="{FF2B5EF4-FFF2-40B4-BE49-F238E27FC236}">
                <a16:creationId xmlns:a16="http://schemas.microsoft.com/office/drawing/2014/main" id="{CEF8DF4B-38C6-DA4D-A720-7CBF771E4B17}"/>
              </a:ext>
            </a:extLst>
          </p:cNvPr>
          <p:cNvSpPr/>
          <p:nvPr/>
        </p:nvSpPr>
        <p:spPr>
          <a:xfrm>
            <a:off x="4799164" y="3336867"/>
            <a:ext cx="4137668" cy="715581"/>
          </a:xfrm>
          <a:prstGeom prst="rect">
            <a:avLst/>
          </a:prstGeom>
          <a:ln w="28575">
            <a:solidFill>
              <a:srgbClr val="00B050"/>
            </a:solidFill>
          </a:ln>
        </p:spPr>
        <p:txBody>
          <a:bodyPr wrap="square">
            <a:spAutoFit/>
          </a:bodyPr>
          <a:lstStyle/>
          <a:p>
            <a:r>
              <a:rPr lang="de-DE" sz="1350" b="1" dirty="0">
                <a:solidFill>
                  <a:srgbClr val="000000"/>
                </a:solidFill>
                <a:latin typeface="Comic Sans MS" panose="030F0902030302020204" pitchFamily="66" charset="0"/>
              </a:rPr>
              <a:t>MEDC</a:t>
            </a:r>
            <a:r>
              <a:rPr lang="de-DE" sz="1350" dirty="0">
                <a:solidFill>
                  <a:srgbClr val="000000"/>
                </a:solidFill>
                <a:latin typeface="Comic Sans MS" panose="030F0902030302020204" pitchFamily="66" charset="0"/>
              </a:rPr>
              <a:t>- More </a:t>
            </a:r>
            <a:r>
              <a:rPr lang="de-DE" sz="1350" dirty="0" err="1">
                <a:solidFill>
                  <a:srgbClr val="000000"/>
                </a:solidFill>
                <a:latin typeface="Comic Sans MS" panose="030F0902030302020204" pitchFamily="66" charset="0"/>
              </a:rPr>
              <a:t>economically</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developed</a:t>
            </a:r>
            <a:r>
              <a:rPr lang="de-DE" sz="1350" dirty="0">
                <a:solidFill>
                  <a:srgbClr val="000000"/>
                </a:solidFill>
                <a:latin typeface="Comic Sans MS" panose="030F0902030302020204" pitchFamily="66" charset="0"/>
              </a:rPr>
              <a:t> countries</a:t>
            </a:r>
          </a:p>
          <a:p>
            <a:r>
              <a:rPr lang="de-DE" sz="1350" b="1" dirty="0">
                <a:solidFill>
                  <a:srgbClr val="000000"/>
                </a:solidFill>
                <a:latin typeface="Comic Sans MS" panose="030F0902030302020204" pitchFamily="66" charset="0"/>
              </a:rPr>
              <a:t>NIC</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Newly</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Industrialised</a:t>
            </a:r>
            <a:r>
              <a:rPr lang="de-DE" sz="1350" dirty="0">
                <a:solidFill>
                  <a:srgbClr val="000000"/>
                </a:solidFill>
                <a:latin typeface="Comic Sans MS" panose="030F0902030302020204" pitchFamily="66" charset="0"/>
              </a:rPr>
              <a:t> Country </a:t>
            </a:r>
          </a:p>
          <a:p>
            <a:r>
              <a:rPr lang="de-DE" sz="1350" b="1" dirty="0">
                <a:solidFill>
                  <a:srgbClr val="000000"/>
                </a:solidFill>
                <a:latin typeface="Comic Sans MS" panose="030F0902030302020204" pitchFamily="66" charset="0"/>
              </a:rPr>
              <a:t>LEDC</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Less</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Economically</a:t>
            </a:r>
            <a:r>
              <a:rPr lang="de-DE" sz="1350" dirty="0">
                <a:solidFill>
                  <a:srgbClr val="000000"/>
                </a:solidFill>
                <a:latin typeface="Comic Sans MS" panose="030F0902030302020204" pitchFamily="66" charset="0"/>
              </a:rPr>
              <a:t> </a:t>
            </a:r>
            <a:r>
              <a:rPr lang="de-DE" sz="1350" dirty="0" err="1">
                <a:solidFill>
                  <a:srgbClr val="000000"/>
                </a:solidFill>
                <a:latin typeface="Comic Sans MS" panose="030F0902030302020204" pitchFamily="66" charset="0"/>
              </a:rPr>
              <a:t>Developed</a:t>
            </a:r>
            <a:r>
              <a:rPr lang="de-DE" sz="1350" dirty="0">
                <a:solidFill>
                  <a:srgbClr val="000000"/>
                </a:solidFill>
                <a:latin typeface="Comic Sans MS" panose="030F0902030302020204" pitchFamily="66" charset="0"/>
              </a:rPr>
              <a:t> Country</a:t>
            </a:r>
            <a:endParaRPr lang="en-GB" sz="1350" dirty="0">
              <a:latin typeface="Comic Sans MS" panose="030F0902030302020204" pitchFamily="66" charset="0"/>
            </a:endParaRPr>
          </a:p>
        </p:txBody>
      </p:sp>
    </p:spTree>
    <p:extLst>
      <p:ext uri="{BB962C8B-B14F-4D97-AF65-F5344CB8AC3E}">
        <p14:creationId xmlns:p14="http://schemas.microsoft.com/office/powerpoint/2010/main" val="3263941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worldmapper.org/images/smallpng/173.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22" y="1601416"/>
            <a:ext cx="8856984" cy="49959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1822" y="116632"/>
            <a:ext cx="8856984" cy="1384995"/>
          </a:xfrm>
          <a:prstGeom prst="rect">
            <a:avLst/>
          </a:prstGeom>
          <a:noFill/>
          <a:ln w="38100">
            <a:solidFill>
              <a:schemeClr val="tx2"/>
            </a:solidFill>
          </a:ln>
        </p:spPr>
        <p:txBody>
          <a:bodyPr wrap="square" rtlCol="0">
            <a:spAutoFit/>
          </a:bodyPr>
          <a:lstStyle/>
          <a:p>
            <a:pPr algn="ctr"/>
            <a:r>
              <a:rPr lang="en-GB" b="1" u="sng" dirty="0">
                <a:latin typeface="Comic Sans MS" pitchFamily="66" charset="0"/>
              </a:rPr>
              <a:t>Think-pair-share</a:t>
            </a:r>
          </a:p>
          <a:p>
            <a:pPr algn="ctr"/>
            <a:endParaRPr lang="en-GB" dirty="0">
              <a:latin typeface="Comic Sans MS" pitchFamily="66" charset="0"/>
            </a:endParaRPr>
          </a:p>
          <a:p>
            <a:pPr algn="ctr"/>
            <a:r>
              <a:rPr lang="en-GB" sz="2400" dirty="0">
                <a:latin typeface="Comic Sans MS" pitchFamily="66" charset="0"/>
              </a:rPr>
              <a:t>What do you think this representation of the world shows, why?</a:t>
            </a:r>
          </a:p>
        </p:txBody>
      </p:sp>
    </p:spTree>
    <p:extLst>
      <p:ext uri="{BB962C8B-B14F-4D97-AF65-F5344CB8AC3E}">
        <p14:creationId xmlns:p14="http://schemas.microsoft.com/office/powerpoint/2010/main" val="1759343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worldmapper.org/images/smallpng/173.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58" y="103319"/>
            <a:ext cx="5278437" cy="23568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40637" y="174124"/>
            <a:ext cx="3419872" cy="1569660"/>
          </a:xfrm>
          <a:prstGeom prst="rect">
            <a:avLst/>
          </a:prstGeom>
          <a:noFill/>
          <a:ln w="38100">
            <a:solidFill>
              <a:schemeClr val="accent4">
                <a:lumMod val="50000"/>
              </a:schemeClr>
            </a:solidFill>
          </a:ln>
        </p:spPr>
        <p:txBody>
          <a:bodyPr wrap="square" rtlCol="0">
            <a:spAutoFit/>
          </a:bodyPr>
          <a:lstStyle/>
          <a:p>
            <a:r>
              <a:rPr lang="en-GB" sz="2400" dirty="0">
                <a:latin typeface="Comic Sans MS" pitchFamily="66" charset="0"/>
              </a:rPr>
              <a:t>Do you think this worldmapper representation of HDI is accurate, why?</a:t>
            </a:r>
          </a:p>
        </p:txBody>
      </p:sp>
      <p:sp>
        <p:nvSpPr>
          <p:cNvPr id="5" name="TextBox 4"/>
          <p:cNvSpPr txBox="1"/>
          <p:nvPr/>
        </p:nvSpPr>
        <p:spPr>
          <a:xfrm>
            <a:off x="142581" y="2492896"/>
            <a:ext cx="8784976" cy="4154984"/>
          </a:xfrm>
          <a:prstGeom prst="rect">
            <a:avLst/>
          </a:prstGeom>
          <a:noFill/>
          <a:ln w="41275">
            <a:solidFill>
              <a:srgbClr val="FFC000"/>
            </a:solidFill>
          </a:ln>
        </p:spPr>
        <p:txBody>
          <a:bodyPr wrap="square" rtlCol="0">
            <a:spAutoFit/>
          </a:bodyPr>
          <a:lstStyle/>
          <a:p>
            <a:r>
              <a:rPr lang="en-GB" sz="2400" dirty="0">
                <a:latin typeface="Comic Sans MS" pitchFamily="66" charset="0"/>
              </a:rPr>
              <a:t>The map shows the population of each territory multiplied by the Human Development Index of the United Nations Development Program. This is a measure of quality of life. It combines measures of health, wealth and education in a territory. In 2004, an optimum score of 1000 was achieved where life expectancy was 85 or more years, adult literacy was 100%, school enrolment was 100% and the Gross Domestic Product is US$40 000 or more per person per year.</a:t>
            </a:r>
          </a:p>
          <a:p>
            <a:r>
              <a:rPr lang="en-GB" sz="2400" dirty="0">
                <a:latin typeface="Comic Sans MS" pitchFamily="66" charset="0"/>
              </a:rPr>
              <a:t>Norway has the highest score of 956; Sierra Leone has the lowest score of 273. The world average is 698</a:t>
            </a:r>
            <a:r>
              <a:rPr lang="en-GB" sz="2000" dirty="0">
                <a:latin typeface="Comic Sans MS" pitchFamily="66" charset="0"/>
              </a:rPr>
              <a:t>.</a:t>
            </a:r>
            <a:endParaRPr lang="en-GB" sz="2000" dirty="0"/>
          </a:p>
        </p:txBody>
      </p:sp>
      <p:sp>
        <p:nvSpPr>
          <p:cNvPr id="2" name="Action Button: Sound 1">
            <a:hlinkClick r:id="rId5" highlightClick="1">
              <a:snd r:embed="rId4" name="applause.wav"/>
            </a:hlinkClick>
          </p:cNvPr>
          <p:cNvSpPr/>
          <p:nvPr/>
        </p:nvSpPr>
        <p:spPr>
          <a:xfrm>
            <a:off x="8388424" y="1386138"/>
            <a:ext cx="432048" cy="288032"/>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ction Button: Information 2">
            <a:hlinkClick r:id="rId6" highlightClick="1"/>
          </p:cNvPr>
          <p:cNvSpPr/>
          <p:nvPr/>
        </p:nvSpPr>
        <p:spPr>
          <a:xfrm>
            <a:off x="8388424" y="1974324"/>
            <a:ext cx="432048" cy="28803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5430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604448" cy="1754326"/>
          </a:xfrm>
          <a:prstGeom prst="rect">
            <a:avLst/>
          </a:prstGeom>
          <a:ln w="38100">
            <a:solidFill>
              <a:srgbClr val="00FF00"/>
            </a:solidFill>
          </a:ln>
        </p:spPr>
        <p:txBody>
          <a:bodyPr wrap="square">
            <a:spAutoFit/>
          </a:bodyPr>
          <a:lstStyle/>
          <a:p>
            <a:r>
              <a:rPr lang="en-GB" b="1" dirty="0">
                <a:latin typeface="Comic Sans MS" pitchFamily="66" charset="0"/>
              </a:rPr>
              <a:t>(a) </a:t>
            </a:r>
            <a:r>
              <a:rPr lang="en-GB" dirty="0">
                <a:latin typeface="Comic Sans MS" pitchFamily="66" charset="0"/>
              </a:rPr>
              <a:t>Study </a:t>
            </a:r>
            <a:r>
              <a:rPr lang="en-GB" b="1" dirty="0">
                <a:latin typeface="Comic Sans MS" pitchFamily="66" charset="0"/>
              </a:rPr>
              <a:t>Fig. 11 </a:t>
            </a:r>
            <a:r>
              <a:rPr lang="en-GB" dirty="0">
                <a:latin typeface="Comic Sans MS" pitchFamily="66" charset="0"/>
              </a:rPr>
              <a:t>in the Resource Booklet. It shows the average income (G.D.P.) of countries.</a:t>
            </a:r>
          </a:p>
          <a:p>
            <a:r>
              <a:rPr lang="en-GB" b="1" dirty="0">
                <a:latin typeface="Comic Sans MS" pitchFamily="66" charset="0"/>
              </a:rPr>
              <a:t>(i) </a:t>
            </a:r>
            <a:r>
              <a:rPr lang="en-GB" dirty="0">
                <a:latin typeface="Comic Sans MS" pitchFamily="66" charset="0"/>
              </a:rPr>
              <a:t>Describe the distribution of middle-income countries. Refer to the Brandt line in your answer.</a:t>
            </a:r>
          </a:p>
          <a:p>
            <a:r>
              <a:rPr lang="en-GB" dirty="0">
                <a:latin typeface="Comic Sans MS" pitchFamily="66" charset="0"/>
              </a:rPr>
              <a:t>.............................................................................................................................................</a:t>
            </a:r>
          </a:p>
          <a:p>
            <a:r>
              <a:rPr lang="en-GB" dirty="0">
                <a:latin typeface="Comic Sans MS" pitchFamily="66" charset="0"/>
              </a:rPr>
              <a:t>........................................................................................................................................ </a:t>
            </a:r>
            <a:r>
              <a:rPr lang="en-GB" b="1" dirty="0">
                <a:latin typeface="Comic Sans MS" pitchFamily="66" charset="0"/>
              </a:rPr>
              <a:t>[2]</a:t>
            </a:r>
            <a:endParaRPr lang="en-GB" dirty="0">
              <a:latin typeface="Comic Sans MS" pitchFamily="66"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06" t="34375" r="29219" b="11667"/>
          <a:stretch/>
        </p:blipFill>
        <p:spPr bwMode="auto">
          <a:xfrm>
            <a:off x="323528" y="2245457"/>
            <a:ext cx="8604448" cy="449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819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5" name="Picture 4"/>
          <p:cNvPicPr>
            <a:picLocks noChangeAspect="1"/>
          </p:cNvPicPr>
          <p:nvPr/>
        </p:nvPicPr>
        <p:blipFill>
          <a:blip r:embed="rId2"/>
          <a:stretch>
            <a:fillRect/>
          </a:stretch>
        </p:blipFill>
        <p:spPr>
          <a:xfrm>
            <a:off x="139652" y="692696"/>
            <a:ext cx="8890602" cy="5450138"/>
          </a:xfrm>
          <a:prstGeom prst="rect">
            <a:avLst/>
          </a:prstGeom>
          <a:ln w="28575">
            <a:solidFill>
              <a:srgbClr val="7030A0"/>
            </a:solidFill>
          </a:ln>
        </p:spPr>
      </p:pic>
      <p:sp>
        <p:nvSpPr>
          <p:cNvPr id="6" name="Action Button: Information 5">
            <a:hlinkClick r:id="rId3" highlightClick="1"/>
          </p:cNvPr>
          <p:cNvSpPr/>
          <p:nvPr/>
        </p:nvSpPr>
        <p:spPr>
          <a:xfrm>
            <a:off x="313365" y="5733256"/>
            <a:ext cx="362272" cy="216024"/>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8842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323527" y="333375"/>
            <a:ext cx="8568953" cy="3693319"/>
          </a:xfrm>
          <a:prstGeom prst="rect">
            <a:avLst/>
          </a:prstGeo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GB" sz="1800" b="1" dirty="0">
                <a:latin typeface="Comic Sans MS" pitchFamily="66" charset="0"/>
              </a:rPr>
              <a:t>(iii) </a:t>
            </a:r>
            <a:r>
              <a:rPr lang="en-GB" sz="1800" dirty="0">
                <a:latin typeface="Comic Sans MS" pitchFamily="66" charset="0"/>
              </a:rPr>
              <a:t>Use the table below to explain how Cuba is more economically developed than Kenya.</a:t>
            </a:r>
          </a:p>
          <a:p>
            <a:r>
              <a:rPr lang="en-GB" sz="1800" b="1" dirty="0">
                <a:latin typeface="Comic Sans MS" pitchFamily="66" charset="0"/>
              </a:rPr>
              <a:t>Table showing Development indicators for Cuba and Kenya</a:t>
            </a:r>
          </a:p>
          <a:p>
            <a:r>
              <a:rPr lang="en-GB" sz="1800" b="1" dirty="0">
                <a:latin typeface="Comic Sans MS" pitchFamily="66" charset="0"/>
              </a:rPr>
              <a:t>Development Indicator                Cuba     Kenya</a:t>
            </a:r>
          </a:p>
          <a:p>
            <a:r>
              <a:rPr lang="en-GB" sz="1800" dirty="0">
                <a:latin typeface="Comic Sans MS" pitchFamily="66" charset="0"/>
              </a:rPr>
              <a:t>Literacy rate (women)                         99.8        79.7</a:t>
            </a:r>
          </a:p>
          <a:p>
            <a:r>
              <a:rPr lang="en-GB" sz="1800" dirty="0">
                <a:latin typeface="Comic Sans MS" pitchFamily="66" charset="0"/>
              </a:rPr>
              <a:t>Infant mortality (per 1000 births)      7.2           79</a:t>
            </a:r>
          </a:p>
          <a:p>
            <a:r>
              <a:rPr lang="en-GB" sz="1800" dirty="0"/>
              <a:t>.................................................................................................................................................................................................................................................................................................................................................................................................................................................................................................................................................................................................................................................................................................................................................................................................................................................................................................................................................................................................................... ………………………………….</a:t>
            </a:r>
            <a:r>
              <a:rPr lang="en-GB" sz="1800" b="1" dirty="0"/>
              <a:t>[4]</a:t>
            </a:r>
            <a:endParaRPr lang="en-GB" sz="1800" dirty="0"/>
          </a:p>
        </p:txBody>
      </p:sp>
      <p:sp>
        <p:nvSpPr>
          <p:cNvPr id="3" name="Rectangle 2"/>
          <p:cNvSpPr/>
          <p:nvPr/>
        </p:nvSpPr>
        <p:spPr>
          <a:xfrm>
            <a:off x="323527" y="4221088"/>
            <a:ext cx="8568953" cy="1916112"/>
          </a:xfrm>
          <a:prstGeom prst="rect">
            <a:avLst/>
          </a:prstGeom>
          <a:noFill/>
          <a:ln w="508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Think-pair-share:</a:t>
            </a:r>
          </a:p>
          <a:p>
            <a:pPr marL="457200" indent="-457200">
              <a:buFontTx/>
              <a:buAutoNum type="arabicParenR"/>
              <a:defRPr/>
            </a:pPr>
            <a:r>
              <a:rPr lang="en-GB" dirty="0">
                <a:solidFill>
                  <a:schemeClr val="tx1"/>
                </a:solidFill>
                <a:latin typeface="Comic Sans MS" pitchFamily="66" charset="0"/>
              </a:rPr>
              <a:t>What would the important information you would Include in this answer</a:t>
            </a:r>
          </a:p>
          <a:p>
            <a:pPr marL="457200" indent="-457200">
              <a:buFontTx/>
              <a:buAutoNum type="arabicParenR"/>
              <a:defRPr/>
            </a:pPr>
            <a:r>
              <a:rPr lang="en-GB" dirty="0">
                <a:solidFill>
                  <a:schemeClr val="tx1"/>
                </a:solidFill>
                <a:latin typeface="Comic Sans MS" pitchFamily="66" charset="0"/>
              </a:rPr>
              <a:t>How would you structure your answer, why?</a:t>
            </a:r>
          </a:p>
        </p:txBody>
      </p:sp>
    </p:spTree>
    <p:extLst>
      <p:ext uri="{BB962C8B-B14F-4D97-AF65-F5344CB8AC3E}">
        <p14:creationId xmlns:p14="http://schemas.microsoft.com/office/powerpoint/2010/main" val="420747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42564" y="333375"/>
            <a:ext cx="8649916" cy="3970318"/>
          </a:xfrm>
          <a:prstGeom prst="rect">
            <a:avLst/>
          </a:prstGeom>
          <a:noFill/>
          <a:ln w="38100">
            <a:solidFill>
              <a:srgbClr val="00FF00"/>
            </a:solidFill>
          </a:ln>
        </p:spPr>
        <p:txBody>
          <a:bodyPr wrap="square">
            <a:spAutoFit/>
          </a:bodyPr>
          <a:lstStyle/>
          <a:p>
            <a:r>
              <a:rPr lang="en-GB" sz="1800" b="1" u="sng" dirty="0">
                <a:latin typeface="Comic Sans MS" pitchFamily="66" charset="0"/>
              </a:rPr>
              <a:t>Starter</a:t>
            </a:r>
            <a:r>
              <a:rPr lang="en-GB" sz="1800" b="1" dirty="0">
                <a:latin typeface="Comic Sans MS" pitchFamily="66" charset="0"/>
              </a:rPr>
              <a:t>:(iii) </a:t>
            </a:r>
            <a:r>
              <a:rPr lang="en-GB" sz="1800" dirty="0">
                <a:latin typeface="Comic Sans MS" pitchFamily="66" charset="0"/>
              </a:rPr>
              <a:t>Use the table below to explain how Cuba is more economically developed than Kenya.</a:t>
            </a:r>
          </a:p>
          <a:p>
            <a:endParaRPr lang="en-GB" sz="1800" b="1" dirty="0">
              <a:latin typeface="Comic Sans MS" pitchFamily="66" charset="0"/>
            </a:endParaRPr>
          </a:p>
          <a:p>
            <a:r>
              <a:rPr lang="en-GB" sz="1800" b="1" dirty="0">
                <a:latin typeface="Comic Sans MS" pitchFamily="66" charset="0"/>
              </a:rPr>
              <a:t>Table showing Development indicators for Cuba and Kenya</a:t>
            </a:r>
          </a:p>
          <a:p>
            <a:r>
              <a:rPr lang="en-GB" sz="1800" b="1" dirty="0">
                <a:latin typeface="Comic Sans MS" pitchFamily="66" charset="0"/>
              </a:rPr>
              <a:t>Development Indicator                Cuba     Kenya</a:t>
            </a:r>
          </a:p>
          <a:p>
            <a:r>
              <a:rPr lang="en-GB" sz="1800" dirty="0">
                <a:latin typeface="Comic Sans MS" pitchFamily="66" charset="0"/>
              </a:rPr>
              <a:t>Literacy rate (women)                         99.8        79.7</a:t>
            </a:r>
          </a:p>
          <a:p>
            <a:r>
              <a:rPr lang="en-GB" sz="1800" dirty="0">
                <a:latin typeface="Comic Sans MS" pitchFamily="66" charset="0"/>
              </a:rPr>
              <a:t>Infant mortality (per 1000 births)      7.2           79</a:t>
            </a:r>
          </a:p>
          <a:p>
            <a:r>
              <a:rPr lang="en-GB" sz="1800" dirty="0"/>
              <a:t>.................................................................................................................................................................................................................................................................................................................................................................................................................................................................................................................................................................................................................................................................................................................................................................................................................................................................................................................................................................................................................... ………………………………………………</a:t>
            </a:r>
            <a:r>
              <a:rPr lang="en-GB" sz="1800" b="1" dirty="0"/>
              <a:t>[4]</a:t>
            </a:r>
            <a:endParaRPr lang="en-GB" sz="1800" dirty="0"/>
          </a:p>
        </p:txBody>
      </p:sp>
      <p:sp>
        <p:nvSpPr>
          <p:cNvPr id="3" name="Rectangle 2"/>
          <p:cNvSpPr/>
          <p:nvPr/>
        </p:nvSpPr>
        <p:spPr>
          <a:xfrm>
            <a:off x="242564" y="4613209"/>
            <a:ext cx="8721923" cy="1916112"/>
          </a:xfrm>
          <a:prstGeom prst="rect">
            <a:avLst/>
          </a:prstGeom>
          <a:solidFill>
            <a:schemeClr val="bg1"/>
          </a:solidFill>
          <a:ln w="444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omic Sans MS" pitchFamily="66" charset="0"/>
              </a:rPr>
              <a:t>Write your answer!</a:t>
            </a:r>
          </a:p>
          <a:p>
            <a:pPr algn="ctr">
              <a:defRPr/>
            </a:pPr>
            <a:endParaRPr lang="en-GB" b="1" dirty="0">
              <a:solidFill>
                <a:schemeClr val="tx1"/>
              </a:solidFill>
              <a:latin typeface="Comic Sans MS" pitchFamily="66" charset="0"/>
            </a:endParaRPr>
          </a:p>
          <a:p>
            <a:pPr algn="ctr">
              <a:defRPr/>
            </a:pPr>
            <a:r>
              <a:rPr lang="en-GB" b="1" dirty="0">
                <a:solidFill>
                  <a:schemeClr val="tx1"/>
                </a:solidFill>
                <a:latin typeface="Comic Sans MS" pitchFamily="66" charset="0"/>
              </a:rPr>
              <a:t>Peer assess it! (What Went Well, Even Better If, what grade would you give it, why?)</a:t>
            </a:r>
          </a:p>
        </p:txBody>
      </p:sp>
    </p:spTree>
    <p:extLst>
      <p:ext uri="{BB962C8B-B14F-4D97-AF65-F5344CB8AC3E}">
        <p14:creationId xmlns:p14="http://schemas.microsoft.com/office/powerpoint/2010/main" val="3318100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9097" y="836712"/>
            <a:ext cx="8496944" cy="1200329"/>
          </a:xfrm>
          <a:prstGeom prst="rect">
            <a:avLst/>
          </a:prstGeom>
          <a:noFill/>
          <a:ln w="28575">
            <a:solidFill>
              <a:srgbClr val="FFC000"/>
            </a:solidFill>
          </a:ln>
        </p:spPr>
        <p:txBody>
          <a:bodyPr wrap="square" rtlCol="0">
            <a:spAutoFit/>
          </a:bodyPr>
          <a:lstStyle/>
          <a:p>
            <a:r>
              <a:rPr lang="en-GB" sz="2400" b="1" u="sng" dirty="0">
                <a:latin typeface="Comic Sans MS" pitchFamily="66" charset="0"/>
              </a:rPr>
              <a:t>Learning objective: </a:t>
            </a:r>
            <a:r>
              <a:rPr lang="en-GB" sz="2400" dirty="0">
                <a:latin typeface="Comic Sans MS" pitchFamily="66" charset="0"/>
              </a:rPr>
              <a:t>To identify how has development been described and mapped in the past. To evaluate how valid these descriptions are.</a:t>
            </a:r>
          </a:p>
        </p:txBody>
      </p:sp>
      <p:sp>
        <p:nvSpPr>
          <p:cNvPr id="2" name="TextBox 1"/>
          <p:cNvSpPr txBox="1"/>
          <p:nvPr/>
        </p:nvSpPr>
        <p:spPr>
          <a:xfrm>
            <a:off x="249097" y="116632"/>
            <a:ext cx="8496944" cy="461665"/>
          </a:xfrm>
          <a:prstGeom prst="rect">
            <a:avLst/>
          </a:prstGeom>
          <a:noFill/>
          <a:ln w="53975">
            <a:solidFill>
              <a:srgbClr val="FF0000"/>
            </a:solidFill>
          </a:ln>
        </p:spPr>
        <p:txBody>
          <a:bodyPr wrap="square" rtlCol="0">
            <a:spAutoFit/>
          </a:bodyPr>
          <a:lstStyle/>
          <a:p>
            <a:pPr algn="ctr"/>
            <a:r>
              <a:rPr lang="en-GB" sz="2400" b="1" u="sng" dirty="0">
                <a:latin typeface="Comic Sans MS" pitchFamily="66" charset="0"/>
              </a:rPr>
              <a:t>How has development been represented?</a:t>
            </a:r>
          </a:p>
        </p:txBody>
      </p:sp>
      <p:sp>
        <p:nvSpPr>
          <p:cNvPr id="6" name="TextBox 5"/>
          <p:cNvSpPr txBox="1"/>
          <p:nvPr/>
        </p:nvSpPr>
        <p:spPr>
          <a:xfrm>
            <a:off x="268254" y="2276872"/>
            <a:ext cx="8501641" cy="3170099"/>
          </a:xfrm>
          <a:prstGeom prst="rect">
            <a:avLst/>
          </a:prstGeom>
          <a:noFill/>
          <a:ln w="47625">
            <a:solidFill>
              <a:srgbClr val="00B0F0"/>
            </a:solidFill>
          </a:ln>
        </p:spPr>
        <p:txBody>
          <a:bodyPr wrap="square" rtlCol="0">
            <a:spAutoFit/>
          </a:bodyPr>
          <a:lstStyle/>
          <a:p>
            <a:r>
              <a:rPr lang="en-GB" sz="2000" b="1" u="sng" dirty="0">
                <a:latin typeface="Comic Sans MS" pitchFamily="66" charset="0"/>
              </a:rPr>
              <a:t>Learning outcomes</a:t>
            </a:r>
          </a:p>
          <a:p>
            <a:endParaRPr lang="en-GB" sz="2000" dirty="0">
              <a:latin typeface="Comic Sans MS" pitchFamily="66" charset="0"/>
            </a:endParaRPr>
          </a:p>
          <a:p>
            <a:r>
              <a:rPr lang="en-GB" sz="2000" b="1" dirty="0">
                <a:latin typeface="Comic Sans MS" pitchFamily="66" charset="0"/>
              </a:rPr>
              <a:t>For an 5 grade... </a:t>
            </a:r>
            <a:r>
              <a:rPr lang="en-GB" sz="2000" dirty="0">
                <a:latin typeface="Comic Sans MS" pitchFamily="66" charset="0"/>
              </a:rPr>
              <a:t>I can </a:t>
            </a:r>
            <a:r>
              <a:rPr lang="en-GB" sz="2000" u="sng" dirty="0">
                <a:latin typeface="Comic Sans MS" pitchFamily="66" charset="0"/>
              </a:rPr>
              <a:t>identify</a:t>
            </a:r>
            <a:r>
              <a:rPr lang="en-GB" sz="2000" dirty="0">
                <a:latin typeface="Comic Sans MS" pitchFamily="66" charset="0"/>
              </a:rPr>
              <a:t> different representations of development and </a:t>
            </a:r>
            <a:r>
              <a:rPr lang="en-GB" sz="2000" u="sng" dirty="0">
                <a:latin typeface="Comic Sans MS" pitchFamily="66" charset="0"/>
              </a:rPr>
              <a:t>describe</a:t>
            </a:r>
            <a:r>
              <a:rPr lang="en-GB" sz="2000" dirty="0">
                <a:latin typeface="Comic Sans MS" pitchFamily="66" charset="0"/>
              </a:rPr>
              <a:t> what they show</a:t>
            </a:r>
          </a:p>
          <a:p>
            <a:endParaRPr lang="en-GB" sz="2000" dirty="0">
              <a:latin typeface="Comic Sans MS" pitchFamily="66" charset="0"/>
            </a:endParaRPr>
          </a:p>
          <a:p>
            <a:r>
              <a:rPr lang="en-GB" sz="2000" b="1" dirty="0">
                <a:latin typeface="Comic Sans MS" pitchFamily="66" charset="0"/>
              </a:rPr>
              <a:t>For an 6 grade… </a:t>
            </a:r>
            <a:r>
              <a:rPr lang="en-GB" sz="2000" dirty="0">
                <a:latin typeface="Comic Sans MS" pitchFamily="66" charset="0"/>
              </a:rPr>
              <a:t>I can </a:t>
            </a:r>
            <a:r>
              <a:rPr lang="en-GB" sz="2000" u="sng" dirty="0">
                <a:latin typeface="Comic Sans MS" pitchFamily="66" charset="0"/>
              </a:rPr>
              <a:t>explain</a:t>
            </a:r>
            <a:r>
              <a:rPr lang="en-GB" sz="2000" dirty="0">
                <a:latin typeface="Comic Sans MS" pitchFamily="66" charset="0"/>
              </a:rPr>
              <a:t> the different representations of development using key geographical terminology</a:t>
            </a:r>
          </a:p>
          <a:p>
            <a:br>
              <a:rPr lang="en-GB" sz="2000" dirty="0">
                <a:latin typeface="Comic Sans MS" pitchFamily="66" charset="0"/>
              </a:rPr>
            </a:br>
            <a:r>
              <a:rPr lang="en-GB" sz="2000" b="1" dirty="0">
                <a:latin typeface="Comic Sans MS" pitchFamily="66" charset="0"/>
              </a:rPr>
              <a:t>For an 7 grade… </a:t>
            </a:r>
            <a:r>
              <a:rPr lang="en-GB" sz="2000" dirty="0">
                <a:latin typeface="Comic Sans MS" pitchFamily="66" charset="0"/>
              </a:rPr>
              <a:t>I can </a:t>
            </a:r>
            <a:r>
              <a:rPr lang="en-GB" sz="2000" u="sng" dirty="0">
                <a:latin typeface="Comic Sans MS" pitchFamily="66" charset="0"/>
              </a:rPr>
              <a:t>evaluate</a:t>
            </a:r>
            <a:r>
              <a:rPr lang="en-GB" sz="2000" dirty="0">
                <a:latin typeface="Comic Sans MS" pitchFamily="66" charset="0"/>
              </a:rPr>
              <a:t> the limitations and benefits of the different representations of development</a:t>
            </a:r>
          </a:p>
        </p:txBody>
      </p:sp>
    </p:spTree>
    <p:extLst>
      <p:ext uri="{BB962C8B-B14F-4D97-AF65-F5344CB8AC3E}">
        <p14:creationId xmlns:p14="http://schemas.microsoft.com/office/powerpoint/2010/main" val="82809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tionsonline.org/bilder/third_world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3"/>
            <a:ext cx="7858420" cy="45864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116632"/>
            <a:ext cx="8568952" cy="830997"/>
          </a:xfrm>
          <a:prstGeom prst="rect">
            <a:avLst/>
          </a:prstGeom>
          <a:noFill/>
          <a:ln w="38100">
            <a:solidFill>
              <a:srgbClr val="00FF00"/>
            </a:solidFill>
          </a:ln>
        </p:spPr>
        <p:txBody>
          <a:bodyPr wrap="square" rtlCol="0">
            <a:spAutoFit/>
          </a:bodyPr>
          <a:lstStyle/>
          <a:p>
            <a:r>
              <a:rPr lang="en-GB" sz="2400" b="1" u="sng" dirty="0">
                <a:latin typeface="Comic Sans MS" pitchFamily="66" charset="0"/>
              </a:rPr>
              <a:t>Starter</a:t>
            </a:r>
            <a:r>
              <a:rPr lang="en-GB" sz="2400" b="1" dirty="0">
                <a:latin typeface="Comic Sans MS" pitchFamily="66" charset="0"/>
              </a:rPr>
              <a:t>: </a:t>
            </a:r>
            <a:r>
              <a:rPr lang="en-GB" sz="2400" dirty="0">
                <a:latin typeface="Comic Sans MS" pitchFamily="66" charset="0"/>
              </a:rPr>
              <a:t>What information can you gain from this map?</a:t>
            </a:r>
          </a:p>
          <a:p>
            <a:r>
              <a:rPr lang="en-GB" sz="2400" dirty="0">
                <a:latin typeface="Comic Sans MS" pitchFamily="66" charset="0"/>
              </a:rPr>
              <a:t>What do you think 1</a:t>
            </a:r>
            <a:r>
              <a:rPr lang="en-GB" sz="2400" baseline="30000" dirty="0">
                <a:latin typeface="Comic Sans MS" pitchFamily="66" charset="0"/>
              </a:rPr>
              <a:t>st</a:t>
            </a:r>
            <a:r>
              <a:rPr lang="en-GB" sz="2400" dirty="0">
                <a:latin typeface="Comic Sans MS" pitchFamily="66" charset="0"/>
              </a:rPr>
              <a:t> world, 2</a:t>
            </a:r>
            <a:r>
              <a:rPr lang="en-GB" sz="2400" baseline="30000" dirty="0">
                <a:latin typeface="Comic Sans MS" pitchFamily="66" charset="0"/>
              </a:rPr>
              <a:t>nd</a:t>
            </a:r>
            <a:r>
              <a:rPr lang="en-GB" sz="2400" dirty="0">
                <a:latin typeface="Comic Sans MS" pitchFamily="66" charset="0"/>
              </a:rPr>
              <a:t> world, 3</a:t>
            </a:r>
            <a:r>
              <a:rPr lang="en-GB" sz="2400" baseline="30000" dirty="0">
                <a:latin typeface="Comic Sans MS" pitchFamily="66" charset="0"/>
              </a:rPr>
              <a:t>rd</a:t>
            </a:r>
            <a:r>
              <a:rPr lang="en-GB" sz="2400" dirty="0">
                <a:latin typeface="Comic Sans MS" pitchFamily="66" charset="0"/>
              </a:rPr>
              <a:t> world mean?</a:t>
            </a:r>
          </a:p>
        </p:txBody>
      </p:sp>
    </p:spTree>
    <p:extLst>
      <p:ext uri="{BB962C8B-B14F-4D97-AF65-F5344CB8AC3E}">
        <p14:creationId xmlns:p14="http://schemas.microsoft.com/office/powerpoint/2010/main" val="2450483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ationsonline.org/bilder/third_world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581" y="1292472"/>
            <a:ext cx="6984776" cy="40765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188640"/>
            <a:ext cx="8496944" cy="1015663"/>
          </a:xfrm>
          <a:prstGeom prst="rect">
            <a:avLst/>
          </a:prstGeom>
          <a:noFill/>
          <a:ln w="41275">
            <a:solidFill>
              <a:srgbClr val="7030A0"/>
            </a:solidFill>
          </a:ln>
        </p:spPr>
        <p:txBody>
          <a:bodyPr wrap="square" rtlCol="0">
            <a:spAutoFit/>
          </a:bodyPr>
          <a:lstStyle/>
          <a:p>
            <a:r>
              <a:rPr lang="en-GB" sz="2000" dirty="0">
                <a:latin typeface="Comic Sans MS" pitchFamily="66" charset="0"/>
              </a:rPr>
              <a:t>The term first world refers to western developed countries. </a:t>
            </a:r>
          </a:p>
          <a:p>
            <a:r>
              <a:rPr lang="en-GB" sz="2000" dirty="0">
                <a:latin typeface="Comic Sans MS" pitchFamily="66" charset="0"/>
              </a:rPr>
              <a:t>Second world refers to the former communist states.</a:t>
            </a:r>
          </a:p>
          <a:p>
            <a:r>
              <a:rPr lang="en-GB" sz="2000" dirty="0">
                <a:latin typeface="Comic Sans MS" pitchFamily="66" charset="0"/>
              </a:rPr>
              <a:t>Third world refers to the less developed world.</a:t>
            </a:r>
          </a:p>
        </p:txBody>
      </p:sp>
      <p:sp>
        <p:nvSpPr>
          <p:cNvPr id="2" name="TextBox 1"/>
          <p:cNvSpPr txBox="1"/>
          <p:nvPr/>
        </p:nvSpPr>
        <p:spPr>
          <a:xfrm>
            <a:off x="395536" y="5229200"/>
            <a:ext cx="8496944" cy="1477328"/>
          </a:xfrm>
          <a:prstGeom prst="rect">
            <a:avLst/>
          </a:prstGeom>
          <a:noFill/>
          <a:ln w="38100">
            <a:solidFill>
              <a:srgbClr val="00FF00"/>
            </a:solidFill>
          </a:ln>
        </p:spPr>
        <p:txBody>
          <a:bodyPr wrap="square" rtlCol="0">
            <a:spAutoFit/>
          </a:bodyPr>
          <a:lstStyle/>
          <a:p>
            <a:r>
              <a:rPr lang="en-GB" b="1" u="sng" dirty="0">
                <a:latin typeface="Comic Sans MS" pitchFamily="66" charset="0"/>
              </a:rPr>
              <a:t>Demo:</a:t>
            </a:r>
          </a:p>
          <a:p>
            <a:pPr marL="457200" indent="-457200">
              <a:buAutoNum type="arabicParenR"/>
            </a:pPr>
            <a:r>
              <a:rPr lang="en-GB" dirty="0">
                <a:latin typeface="Comic Sans MS" pitchFamily="66" charset="0"/>
              </a:rPr>
              <a:t>Copy the above definitions</a:t>
            </a:r>
          </a:p>
          <a:p>
            <a:pPr marL="457200" indent="-457200">
              <a:buAutoNum type="arabicParenR"/>
            </a:pPr>
            <a:r>
              <a:rPr lang="en-GB" dirty="0">
                <a:latin typeface="Comic Sans MS" pitchFamily="66" charset="0"/>
              </a:rPr>
              <a:t>Give 3 examples of countries in each category</a:t>
            </a:r>
          </a:p>
          <a:p>
            <a:pPr marL="457200" indent="-457200">
              <a:buAutoNum type="arabicParenR"/>
            </a:pPr>
            <a:r>
              <a:rPr lang="en-GB" dirty="0">
                <a:latin typeface="Comic Sans MS" pitchFamily="66" charset="0"/>
              </a:rPr>
              <a:t>I think this is an accurate/un-accurate representation of the world because….</a:t>
            </a:r>
          </a:p>
        </p:txBody>
      </p:sp>
    </p:spTree>
    <p:extLst>
      <p:ext uri="{BB962C8B-B14F-4D97-AF65-F5344CB8AC3E}">
        <p14:creationId xmlns:p14="http://schemas.microsoft.com/office/powerpoint/2010/main" val="3796567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t3.gstatic.com/images?q=tbn:ANd9GcSsOgufwSftxYugSL5zvbpC-wdYjl4Y3e8XusMlWG00xIQ2KKZE:school.edturtle.co.uk/images/north-south_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97" y="309182"/>
            <a:ext cx="4353030" cy="35518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nationsonline.org/bilder/third_world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027" y="309182"/>
            <a:ext cx="4618535" cy="35518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4451" y="4149080"/>
            <a:ext cx="3744416" cy="461665"/>
          </a:xfrm>
          <a:prstGeom prst="rect">
            <a:avLst/>
          </a:prstGeom>
          <a:noFill/>
        </p:spPr>
        <p:txBody>
          <a:bodyPr wrap="square" rtlCol="0">
            <a:spAutoFit/>
          </a:bodyPr>
          <a:lstStyle/>
          <a:p>
            <a:r>
              <a:rPr lang="en-GB" sz="2400" b="1" u="sng" dirty="0">
                <a:latin typeface="Comic Sans MS" pitchFamily="66" charset="0"/>
              </a:rPr>
              <a:t>The Brandt line</a:t>
            </a:r>
          </a:p>
        </p:txBody>
      </p:sp>
      <p:sp>
        <p:nvSpPr>
          <p:cNvPr id="2" name="TextBox 1"/>
          <p:cNvSpPr txBox="1"/>
          <p:nvPr/>
        </p:nvSpPr>
        <p:spPr>
          <a:xfrm>
            <a:off x="251520" y="4797152"/>
            <a:ext cx="8712968" cy="830997"/>
          </a:xfrm>
          <a:prstGeom prst="rect">
            <a:avLst/>
          </a:prstGeom>
          <a:noFill/>
          <a:ln w="44450">
            <a:solidFill>
              <a:schemeClr val="tx1"/>
            </a:solidFill>
          </a:ln>
        </p:spPr>
        <p:txBody>
          <a:bodyPr wrap="square" rtlCol="0">
            <a:spAutoFit/>
          </a:bodyPr>
          <a:lstStyle/>
          <a:p>
            <a:r>
              <a:rPr lang="en-GB" sz="2400" dirty="0">
                <a:latin typeface="Comic Sans MS" pitchFamily="66" charset="0"/>
              </a:rPr>
              <a:t>Read through and answer the questions on the different ways that development has been represented.</a:t>
            </a:r>
          </a:p>
        </p:txBody>
      </p:sp>
    </p:spTree>
    <p:extLst>
      <p:ext uri="{BB962C8B-B14F-4D97-AF65-F5344CB8AC3E}">
        <p14:creationId xmlns:p14="http://schemas.microsoft.com/office/powerpoint/2010/main" val="98672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t3.gstatic.com/images?q=tbn:ANd9GcSsOgufwSftxYugSL5zvbpC-wdYjl4Y3e8XusMlWG00xIQ2KKZE:school.edturtle.co.uk/images/north-south_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8814"/>
            <a:ext cx="4137006" cy="18703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nationsonline.org/bilder/third_world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3276"/>
            <a:ext cx="3845490" cy="25262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1477" y="2501863"/>
            <a:ext cx="1728192" cy="307777"/>
          </a:xfrm>
          <a:prstGeom prst="rect">
            <a:avLst/>
          </a:prstGeom>
          <a:noFill/>
        </p:spPr>
        <p:txBody>
          <a:bodyPr wrap="square" rtlCol="0">
            <a:spAutoFit/>
          </a:bodyPr>
          <a:lstStyle/>
          <a:p>
            <a:r>
              <a:rPr lang="en-GB" sz="1400" b="1" u="sng" dirty="0">
                <a:latin typeface="Comic Sans MS" pitchFamily="66" charset="0"/>
              </a:rPr>
              <a:t>The Brandt line</a:t>
            </a:r>
          </a:p>
        </p:txBody>
      </p:sp>
      <p:sp>
        <p:nvSpPr>
          <p:cNvPr id="5" name="TextBox 4"/>
          <p:cNvSpPr txBox="1"/>
          <p:nvPr/>
        </p:nvSpPr>
        <p:spPr>
          <a:xfrm>
            <a:off x="395536" y="2838228"/>
            <a:ext cx="8454002" cy="3139321"/>
          </a:xfrm>
          <a:prstGeom prst="rect">
            <a:avLst/>
          </a:prstGeom>
          <a:noFill/>
        </p:spPr>
        <p:txBody>
          <a:bodyPr wrap="square" rtlCol="0">
            <a:spAutoFit/>
          </a:bodyPr>
          <a:lstStyle/>
          <a:p>
            <a:r>
              <a:rPr lang="en-GB" sz="1600" b="1" u="sng" dirty="0">
                <a:latin typeface="Comic Sans MS" pitchFamily="66" charset="0"/>
              </a:rPr>
              <a:t>Demo</a:t>
            </a:r>
            <a:r>
              <a:rPr lang="en-GB" sz="1600" b="1" dirty="0">
                <a:latin typeface="Comic Sans MS" pitchFamily="66" charset="0"/>
              </a:rPr>
              <a:t>: Answer the following questions in your books.</a:t>
            </a:r>
          </a:p>
          <a:p>
            <a:endParaRPr lang="en-GB" sz="1400" dirty="0">
              <a:latin typeface="Comic Sans MS" pitchFamily="66" charset="0"/>
            </a:endParaRPr>
          </a:p>
          <a:p>
            <a:pPr marL="342900" indent="-342900">
              <a:buAutoNum type="arabicParenR"/>
            </a:pPr>
            <a:r>
              <a:rPr lang="en-GB" sz="1400" dirty="0">
                <a:latin typeface="Comic Sans MS" pitchFamily="66" charset="0"/>
              </a:rPr>
              <a:t>What are the similarities and differences between the two maps?</a:t>
            </a:r>
          </a:p>
          <a:p>
            <a:pPr marL="342900" indent="-342900">
              <a:buAutoNum type="arabicParenR"/>
            </a:pPr>
            <a:endParaRPr lang="en-GB" sz="1400" dirty="0">
              <a:latin typeface="Comic Sans MS" pitchFamily="66" charset="0"/>
            </a:endParaRPr>
          </a:p>
          <a:p>
            <a:pPr marL="342900" indent="-342900">
              <a:buAutoNum type="arabicParenR"/>
            </a:pPr>
            <a:endParaRPr lang="en-GB" sz="1400" dirty="0">
              <a:latin typeface="Comic Sans MS" pitchFamily="66" charset="0"/>
            </a:endParaRPr>
          </a:p>
          <a:p>
            <a:pPr marL="342900" indent="-342900">
              <a:buAutoNum type="arabicParenR"/>
            </a:pPr>
            <a:endParaRPr lang="en-GB" sz="1400" dirty="0">
              <a:latin typeface="Comic Sans MS" pitchFamily="66" charset="0"/>
            </a:endParaRPr>
          </a:p>
          <a:p>
            <a:pPr marL="342900" indent="-342900">
              <a:buAutoNum type="arabicParenR"/>
            </a:pPr>
            <a:endParaRPr lang="en-GB" sz="1400" dirty="0">
              <a:latin typeface="Comic Sans MS" pitchFamily="66" charset="0"/>
            </a:endParaRPr>
          </a:p>
          <a:p>
            <a:pPr marL="342900" indent="-342900">
              <a:buAutoNum type="arabicParenR"/>
            </a:pPr>
            <a:endParaRPr lang="en-GB" sz="1400" dirty="0">
              <a:latin typeface="Comic Sans MS" pitchFamily="66" charset="0"/>
            </a:endParaRPr>
          </a:p>
          <a:p>
            <a:pPr marL="342900" indent="-342900">
              <a:buAutoNum type="arabicParenR"/>
            </a:pPr>
            <a:endParaRPr lang="en-GB" sz="1400" dirty="0">
              <a:latin typeface="Comic Sans MS" pitchFamily="66" charset="0"/>
            </a:endParaRPr>
          </a:p>
          <a:p>
            <a:r>
              <a:rPr lang="en-GB" sz="1400" dirty="0">
                <a:latin typeface="Comic Sans MS" pitchFamily="66" charset="0"/>
              </a:rPr>
              <a:t>2) ‘</a:t>
            </a:r>
            <a:r>
              <a:rPr lang="en-US" sz="1400" dirty="0">
                <a:latin typeface="Comic Sans MS" pitchFamily="66" charset="0"/>
              </a:rPr>
              <a:t>In the 1980s a new term, Developing Country, was used to emphasize the changing nature of development. This was because although ‘Less Developed Country’ had replaced ‘Third World’ in the 1970s, there were still criticisms.’</a:t>
            </a:r>
            <a:endParaRPr lang="en-GB" sz="1400" dirty="0">
              <a:latin typeface="Comic Sans MS" pitchFamily="66" charset="0"/>
            </a:endParaRPr>
          </a:p>
          <a:p>
            <a:pPr lvl="0"/>
            <a:r>
              <a:rPr lang="en-US" sz="1400" dirty="0">
                <a:latin typeface="Comic Sans MS" pitchFamily="66" charset="0"/>
              </a:rPr>
              <a:t>Why do you think ‘Less Developed Country’ and ‘third world’ were thought to be </a:t>
            </a:r>
            <a:r>
              <a:rPr lang="en-GB" sz="1400" dirty="0">
                <a:latin typeface="Comic Sans MS" pitchFamily="66" charset="0"/>
              </a:rPr>
              <a:t>disrespectful terms</a:t>
            </a:r>
            <a:r>
              <a:rPr lang="en-US" sz="1400" dirty="0">
                <a:latin typeface="Comic Sans MS" pitchFamily="66" charset="0"/>
              </a:rPr>
              <a:t>?</a:t>
            </a:r>
            <a:endParaRPr lang="en-GB" sz="1400" dirty="0">
              <a:latin typeface="Comic Sans MS" pitchFamily="66"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73338517"/>
              </p:ext>
            </p:extLst>
          </p:nvPr>
        </p:nvGraphicFramePr>
        <p:xfrm>
          <a:off x="539552" y="3636937"/>
          <a:ext cx="8280920" cy="1073498"/>
        </p:xfrm>
        <a:graphic>
          <a:graphicData uri="http://schemas.openxmlformats.org/drawingml/2006/table">
            <a:tbl>
              <a:tblPr firstRow="1" bandRow="1">
                <a:tableStyleId>{616DA210-FB5B-4158-B5E0-FEB733F419BA}</a:tableStyleId>
              </a:tblPr>
              <a:tblGrid>
                <a:gridCol w="4140460">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536749">
                <a:tc>
                  <a:txBody>
                    <a:bodyPr/>
                    <a:lstStyle/>
                    <a:p>
                      <a:pPr algn="ctr"/>
                      <a:r>
                        <a:rPr lang="en-GB" sz="1400" b="1" dirty="0">
                          <a:latin typeface="Comic Sans MS" pitchFamily="66" charset="0"/>
                        </a:rPr>
                        <a:t>Similarities</a:t>
                      </a:r>
                    </a:p>
                  </a:txBody>
                  <a:tcPr/>
                </a:tc>
                <a:tc>
                  <a:txBody>
                    <a:bodyPr/>
                    <a:lstStyle/>
                    <a:p>
                      <a:pPr algn="ctr"/>
                      <a:r>
                        <a:rPr lang="en-GB" sz="1400" b="1" dirty="0">
                          <a:latin typeface="Comic Sans MS" pitchFamily="66" charset="0"/>
                        </a:rPr>
                        <a:t>Differences</a:t>
                      </a:r>
                    </a:p>
                  </a:txBody>
                  <a:tcPr/>
                </a:tc>
                <a:extLst>
                  <a:ext uri="{0D108BD9-81ED-4DB2-BD59-A6C34878D82A}">
                    <a16:rowId xmlns:a16="http://schemas.microsoft.com/office/drawing/2014/main" val="10000"/>
                  </a:ext>
                </a:extLst>
              </a:tr>
              <a:tr h="536749">
                <a:tc>
                  <a:txBody>
                    <a:bodyPr/>
                    <a:lstStyle/>
                    <a:p>
                      <a:pPr algn="ctr"/>
                      <a:endParaRPr lang="en-GB" sz="1400" b="1" dirty="0">
                        <a:latin typeface="Comic Sans MS" pitchFamily="66" charset="0"/>
                      </a:endParaRPr>
                    </a:p>
                  </a:txBody>
                  <a:tcPr/>
                </a:tc>
                <a:tc>
                  <a:txBody>
                    <a:bodyPr/>
                    <a:lstStyle/>
                    <a:p>
                      <a:pPr algn="ctr"/>
                      <a:endParaRPr lang="en-GB" sz="1400" b="1" dirty="0">
                        <a:latin typeface="Comic Sans MS" pitchFamily="66" charset="0"/>
                      </a:endParaRPr>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260872" y="6157006"/>
            <a:ext cx="8674827" cy="646331"/>
          </a:xfrm>
          <a:prstGeom prst="rect">
            <a:avLst/>
          </a:prstGeom>
          <a:ln w="28575">
            <a:solidFill>
              <a:srgbClr val="00B0F0"/>
            </a:solidFill>
          </a:ln>
        </p:spPr>
        <p:txBody>
          <a:bodyPr wrap="square">
            <a:spAutoFit/>
          </a:bodyPr>
          <a:lstStyle/>
          <a:p>
            <a:r>
              <a:rPr lang="en-GB" u="sng" dirty="0">
                <a:latin typeface="Comic Sans MS" panose="030F0702030302020204" pitchFamily="66" charset="0"/>
              </a:rPr>
              <a:t>Challenge</a:t>
            </a:r>
            <a:r>
              <a:rPr lang="en-GB" dirty="0">
                <a:latin typeface="Comic Sans MS" panose="030F0702030302020204" pitchFamily="66" charset="0"/>
              </a:rPr>
              <a:t>:  what do you think ‘developed’ and ‘developing countries’ should be know as, why&gt;</a:t>
            </a:r>
          </a:p>
        </p:txBody>
      </p:sp>
      <p:sp>
        <p:nvSpPr>
          <p:cNvPr id="8" name="Rectangle 7"/>
          <p:cNvSpPr/>
          <p:nvPr/>
        </p:nvSpPr>
        <p:spPr>
          <a:xfrm>
            <a:off x="260872" y="2493411"/>
            <a:ext cx="8674827" cy="3599885"/>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237910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9410</TotalTime>
  <Words>1010</Words>
  <Application>Microsoft Macintosh PowerPoint</Application>
  <PresentationFormat>On-screen Show (4:3)</PresentationFormat>
  <Paragraphs>92</Paragraphs>
  <Slides>15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Comic Sans MS</vt:lpstr>
      <vt:lpstr>Office Theme</vt:lpstr>
      <vt:lpstr>Unit 1.Changing Population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Lea Valley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Hammond</dc:creator>
  <cp:lastModifiedBy>Martin Roberts</cp:lastModifiedBy>
  <cp:revision>50</cp:revision>
  <dcterms:created xsi:type="dcterms:W3CDTF">2012-07-18T09:35:37Z</dcterms:created>
  <dcterms:modified xsi:type="dcterms:W3CDTF">2020-10-30T07:51:49Z</dcterms:modified>
</cp:coreProperties>
</file>