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2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2ACACAA-E244-4E02-9C6B-39771ACC0AC9}">
          <p14:sldIdLst>
            <p14:sldId id="257"/>
            <p14:sldId id="258"/>
            <p14:sldId id="259"/>
            <p14:sldId id="262"/>
          </p14:sldIdLst>
        </p14:section>
        <p14:section name="Markscheme" id="{AB20A2BD-A244-4414-BCDB-947DE340932E}">
          <p14:sldIdLst>
            <p14:sldId id="263"/>
            <p14:sldId id="260"/>
          </p14:sldIdLst>
        </p14:section>
        <p14:section name="Worksheet" id="{C5543A3F-2FF3-446D-8158-0247A1A0337D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56" y="108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9E8F6-649B-473B-848D-05C0A7727F05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A9ABE-59F0-4E63-8811-C15B69FE8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537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87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72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82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2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1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93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4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92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42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85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28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95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ED89C-458A-4A17-B0B9-24BD6E62BC5D}" type="datetimeFigureOut">
              <a:rPr lang="en-GB" smtClean="0"/>
              <a:t>08/03/2016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223BB-62FD-4718-8B30-72D4E7CB93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71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B5qUcQo85s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yKzGMA_Pm8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yKzGMA_Pm8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470" y="203002"/>
            <a:ext cx="1174262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smtClean="0">
                <a:latin typeface="Comic Sans MS" panose="030F0702030302020204" pitchFamily="66" charset="0"/>
              </a:rPr>
              <a:t>Urbanisation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12280" y="2526785"/>
            <a:ext cx="5254262" cy="255454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smtClean="0">
                <a:latin typeface="Comic Sans MS" panose="030F0702030302020204" pitchFamily="66" charset="0"/>
              </a:rPr>
              <a:t>Key Learning Questions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What is Urbanisation?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What are the reasons for rapid urban growth?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What are the impacts of urban growth on both urban and rural areas?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What are the strategies to reduce the negative impacts of urban growth?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Action Button: Movie 5">
            <a:hlinkClick r:id="rId2" highlightClick="1"/>
          </p:cNvPr>
          <p:cNvSpPr/>
          <p:nvPr/>
        </p:nvSpPr>
        <p:spPr>
          <a:xfrm>
            <a:off x="274320" y="301752"/>
            <a:ext cx="274320" cy="21031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70" y="1387326"/>
            <a:ext cx="6415210" cy="5270898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6812280" y="727072"/>
            <a:ext cx="5098814" cy="101566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anose="030F0702030302020204" pitchFamily="66" charset="0"/>
              </a:rPr>
              <a:t>Language for learning:</a:t>
            </a:r>
            <a:r>
              <a:rPr lang="en-GB" sz="2000" dirty="0" smtClean="0">
                <a:latin typeface="Comic Sans MS" panose="030F0702030302020204" pitchFamily="66" charset="0"/>
              </a:rPr>
              <a:t> Urbanisation- is an increase in the percentage of a population living in urban areas.</a:t>
            </a:r>
            <a:r>
              <a:rPr lang="en-GB" sz="2000" u="sng" dirty="0" smtClean="0">
                <a:latin typeface="Comic Sans MS" panose="030F0702030302020204" pitchFamily="66" charset="0"/>
              </a:rPr>
              <a:t> 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470" y="825046"/>
            <a:ext cx="6415210" cy="400110"/>
          </a:xfrm>
          <a:prstGeom prst="rect">
            <a:avLst/>
          </a:prstGeom>
          <a:noFill/>
          <a:ln w="28575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smtClean="0">
                <a:latin typeface="Comic Sans MS" panose="030F0702030302020204" pitchFamily="66" charset="0"/>
              </a:rPr>
              <a:t>Demo</a:t>
            </a:r>
            <a:r>
              <a:rPr lang="en-GB" sz="2000" dirty="0" smtClean="0">
                <a:latin typeface="Comic Sans MS" panose="030F0702030302020204" pitchFamily="66" charset="0"/>
              </a:rPr>
              <a:t>: Describe the process of urbanisation.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12280" y="1944537"/>
            <a:ext cx="5254262" cy="40011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smtClean="0">
                <a:latin typeface="Comic Sans MS" panose="030F0702030302020204" pitchFamily="66" charset="0"/>
              </a:rPr>
              <a:t>Plenary</a:t>
            </a:r>
            <a:endParaRPr lang="en-GB" sz="20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16597" y="762849"/>
            <a:ext cx="11742624" cy="457200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2400" u="sng" dirty="0" smtClean="0">
                <a:latin typeface="Comic Sans MS" panose="030F0702030302020204" pitchFamily="66" charset="0"/>
                <a:ea typeface="SimSun" panose="02010600030101010101" pitchFamily="2" charset="-122"/>
              </a:rPr>
              <a:t>Language for learning</a:t>
            </a:r>
            <a:r>
              <a:rPr lang="en-GB" altLang="zh-CN" sz="2400" dirty="0" smtClean="0">
                <a:latin typeface="Comic Sans MS" panose="030F0702030302020204" pitchFamily="66" charset="0"/>
                <a:ea typeface="SimSun" panose="02010600030101010101" pitchFamily="2" charset="-122"/>
              </a:rPr>
              <a:t>: What is a megacity?</a:t>
            </a:r>
            <a:endParaRPr lang="en-US" altLang="en-US" sz="2400" dirty="0" smtClean="0">
              <a:latin typeface="Comic Sans MS" panose="030F0702030302020204" pitchFamily="66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216597" y="1409533"/>
            <a:ext cx="4661082" cy="3942113"/>
          </a:xfrm>
          <a:ln w="28575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0" indent="0">
              <a:buFontTx/>
              <a:buChar char="•"/>
            </a:pPr>
            <a:r>
              <a:rPr lang="en-GB" altLang="zh-CN" dirty="0" smtClean="0">
                <a:latin typeface="Comic Sans MS" panose="030F0702030302020204" pitchFamily="66" charset="0"/>
                <a:ea typeface="SimSun" panose="02010600030101010101" pitchFamily="2" charset="-122"/>
              </a:rPr>
              <a:t>A megacity is a city with a population of more than 8 million people</a:t>
            </a:r>
          </a:p>
          <a:p>
            <a:pPr marL="0" indent="0">
              <a:buFontTx/>
              <a:buChar char="•"/>
            </a:pPr>
            <a:r>
              <a:rPr lang="en-GB" altLang="zh-CN" dirty="0" smtClean="0">
                <a:latin typeface="Comic Sans MS" panose="030F0702030302020204" pitchFamily="66" charset="0"/>
                <a:ea typeface="SimSun" panose="02010600030101010101" pitchFamily="2" charset="-122"/>
              </a:rPr>
              <a:t>Switzerland and Austria both have populations of around 8 million </a:t>
            </a:r>
          </a:p>
          <a:p>
            <a:pPr marL="0" indent="0">
              <a:buFontTx/>
              <a:buChar char="•"/>
            </a:pPr>
            <a:r>
              <a:rPr lang="en-GB" altLang="zh-CN" dirty="0" smtClean="0">
                <a:latin typeface="Comic Sans MS" panose="030F0702030302020204" pitchFamily="66" charset="0"/>
                <a:ea typeface="SimSun" panose="02010600030101010101" pitchFamily="2" charset="-122"/>
              </a:rPr>
              <a:t>In 2010, there were about 25 cities falling into the megacity category</a:t>
            </a:r>
            <a:endParaRPr lang="en-US" alt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597" y="231877"/>
            <a:ext cx="1174262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smtClean="0">
                <a:latin typeface="Comic Sans MS" panose="030F0702030302020204" pitchFamily="66" charset="0"/>
              </a:rPr>
              <a:t>Megacities 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40887" y="3379798"/>
            <a:ext cx="489925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Comic Sans MS" panose="030F0702030302020204" pitchFamily="66" charset="0"/>
              </a:rPr>
              <a:t>Today </a:t>
            </a:r>
            <a:r>
              <a:rPr lang="en-GB" dirty="0">
                <a:latin typeface="Comic Sans MS" panose="030F0702030302020204" pitchFamily="66" charset="0"/>
              </a:rPr>
              <a:t>10 million is often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This change reflects the rapid urbanisation of the planet.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What was ‘big’ in 1980 does not seem very big at all today.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Both 8 and 10 are acceptable definitions in your exams.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274644" y="3041316"/>
            <a:ext cx="4649002" cy="9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74644" y="3050941"/>
            <a:ext cx="0" cy="4181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5400000">
            <a:off x="10565730" y="2417716"/>
            <a:ext cx="2417650" cy="369332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Changing definitions: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64408" y="3379798"/>
            <a:ext cx="18031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In the 80s ‘megacity’ referred to cities of over 5 million people.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988349" y="1345530"/>
            <a:ext cx="23567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In the late 90s, the 8 million definition became common.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6872438" y="2602382"/>
            <a:ext cx="0" cy="4181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923646" y="3050941"/>
            <a:ext cx="0" cy="41813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216597" y="5438324"/>
            <a:ext cx="11742624" cy="457200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2400" u="sng" dirty="0" smtClean="0">
                <a:latin typeface="Comic Sans MS" panose="030F0702030302020204" pitchFamily="66" charset="0"/>
                <a:ea typeface="SimSun" panose="02010600030101010101" pitchFamily="2" charset="-122"/>
              </a:rPr>
              <a:t>Challenge</a:t>
            </a:r>
            <a:r>
              <a:rPr lang="en-GB" altLang="zh-CN" sz="2400" dirty="0" smtClean="0">
                <a:latin typeface="Comic Sans MS" panose="030F0702030302020204" pitchFamily="66" charset="0"/>
                <a:ea typeface="SimSun" panose="02010600030101010101" pitchFamily="2" charset="-122"/>
              </a:rPr>
              <a:t>: Turn to page 63 and create a table like below and ensure to add the examples.   </a:t>
            </a:r>
            <a:endParaRPr lang="en-US" altLang="en-US" sz="2400" dirty="0" smtClean="0">
              <a:latin typeface="Comic Sans MS" panose="030F0702030302020204" pitchFamily="66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217103" y="5978458"/>
          <a:ext cx="1174212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5530"/>
                <a:gridCol w="2935530"/>
                <a:gridCol w="2935530"/>
                <a:gridCol w="2935530"/>
              </a:tblGrid>
              <a:tr h="26892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1950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1975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2000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2015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26892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1Example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2 Examples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3 Examples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4 Examples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08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597" y="231877"/>
            <a:ext cx="1174262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Comic Sans MS" panose="030F0702030302020204" pitchFamily="66" charset="0"/>
              </a:rPr>
              <a:t>Question</a:t>
            </a:r>
            <a:r>
              <a:rPr lang="en-GB" sz="2000" dirty="0" smtClean="0">
                <a:latin typeface="Comic Sans MS" panose="030F0702030302020204" pitchFamily="66" charset="0"/>
              </a:rPr>
              <a:t>: What are the reasons for rapid urban growth?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5167" y="1784958"/>
            <a:ext cx="5845484" cy="3288084"/>
          </a:xfrm>
          <a:prstGeom prst="rect">
            <a:avLst/>
          </a:prstGeom>
          <a:ln w="28575">
            <a:solidFill>
              <a:srgbClr val="7030A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292797" y="6327877"/>
            <a:ext cx="11742624" cy="40011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Linking your learning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6646" y="1927545"/>
            <a:ext cx="140265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Comic Sans MS" panose="030F0702030302020204" pitchFamily="66" charset="0"/>
              </a:rPr>
              <a:t>Physical </a:t>
            </a:r>
            <a:endParaRPr lang="en-GB" sz="2000" dirty="0" smtClean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6646" y="911010"/>
            <a:ext cx="140265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Comic Sans MS" panose="030F0702030302020204" pitchFamily="66" charset="0"/>
              </a:rPr>
              <a:t>Social</a:t>
            </a:r>
            <a:endParaRPr lang="en-GB" sz="2000" dirty="0" smtClean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6646" y="1416015"/>
            <a:ext cx="1402654" cy="4001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Comic Sans MS" panose="030F0702030302020204" pitchFamily="66" charset="0"/>
              </a:rPr>
              <a:t>Economic</a:t>
            </a:r>
            <a:endParaRPr lang="en-GB" sz="2000" dirty="0" smtClean="0"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6956" y="1921845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86956" y="1416015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86955" y="899610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48801" y="798460"/>
            <a:ext cx="2510420" cy="2246769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Comic Sans MS" panose="030F0702030302020204" pitchFamily="66" charset="0"/>
              </a:rPr>
              <a:t>Learning language: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omic Sans MS" panose="030F0702030302020204" pitchFamily="66" charset="0"/>
              </a:rPr>
              <a:t>Internal Migration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omic Sans MS" panose="030F0702030302020204" pitchFamily="66" charset="0"/>
              </a:rPr>
              <a:t>Population density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omic Sans MS" panose="030F0702030302020204" pitchFamily="66" charset="0"/>
              </a:rPr>
              <a:t>Infrastructure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>
                <a:latin typeface="Comic Sans MS" panose="030F0702030302020204" pitchFamily="66" charset="0"/>
              </a:rPr>
              <a:t> </a:t>
            </a:r>
            <a:endParaRPr lang="en-GB" sz="2000" b="1" u="sng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48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550" y="238124"/>
            <a:ext cx="11858624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b="1" u="sng" dirty="0" smtClean="0">
                <a:latin typeface="Comic Sans MS" panose="030F0702030302020204" pitchFamily="66" charset="0"/>
              </a:rPr>
              <a:t>Question</a:t>
            </a:r>
            <a:r>
              <a:rPr lang="en-GB" dirty="0" smtClean="0">
                <a:latin typeface="Comic Sans MS" panose="030F0702030302020204" pitchFamily="66" charset="0"/>
              </a:rPr>
              <a:t>: What are the impacts of urban growth on both urban and rural areas?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73126"/>
              </p:ext>
            </p:extLst>
          </p:nvPr>
        </p:nvGraphicFramePr>
        <p:xfrm>
          <a:off x="209550" y="910164"/>
          <a:ext cx="11858624" cy="5709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4656"/>
                <a:gridCol w="2964656"/>
                <a:gridCol w="2964656"/>
                <a:gridCol w="2964656"/>
              </a:tblGrid>
              <a:tr h="507530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Urban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Rural 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0753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Problems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Solutions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Problems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Solutions</a:t>
                      </a:r>
                    </a:p>
                  </a:txBody>
                  <a:tcPr/>
                </a:tc>
              </a:tr>
              <a:tr h="4694650">
                <a:tc>
                  <a:txBody>
                    <a:bodyPr/>
                    <a:lstStyle/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ction Button: Movie 6">
            <a:hlinkClick r:id="rId2" highlightClick="1"/>
          </p:cNvPr>
          <p:cNvSpPr/>
          <p:nvPr/>
        </p:nvSpPr>
        <p:spPr>
          <a:xfrm>
            <a:off x="11534775" y="352425"/>
            <a:ext cx="361950" cy="161925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550" y="238124"/>
            <a:ext cx="11858624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b="1" u="sng" dirty="0" smtClean="0">
                <a:latin typeface="Comic Sans MS" panose="030F0702030302020204" pitchFamily="66" charset="0"/>
              </a:rPr>
              <a:t>Question</a:t>
            </a:r>
            <a:r>
              <a:rPr lang="en-GB" dirty="0" smtClean="0">
                <a:latin typeface="Comic Sans MS" panose="030F0702030302020204" pitchFamily="66" charset="0"/>
              </a:rPr>
              <a:t>: What are the impacts of urban growth on both urban and rural areas?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09550" y="910164"/>
          <a:ext cx="11858624" cy="5709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4656"/>
                <a:gridCol w="2964656"/>
                <a:gridCol w="2964656"/>
                <a:gridCol w="2964656"/>
              </a:tblGrid>
              <a:tr h="507530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Urban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Rural 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0753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Problems 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Solutions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Problems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Solutions</a:t>
                      </a:r>
                    </a:p>
                  </a:txBody>
                  <a:tcPr/>
                </a:tc>
              </a:tr>
              <a:tr h="4694650">
                <a:tc>
                  <a:txBody>
                    <a:bodyPr/>
                    <a:lstStyle/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Action Button: Movie 6">
            <a:hlinkClick r:id="rId2" highlightClick="1"/>
          </p:cNvPr>
          <p:cNvSpPr/>
          <p:nvPr/>
        </p:nvSpPr>
        <p:spPr>
          <a:xfrm>
            <a:off x="11534775" y="352425"/>
            <a:ext cx="361950" cy="161925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34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49" y="132746"/>
            <a:ext cx="11837667" cy="56207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u="sng" dirty="0">
                <a:latin typeface="Comic Sans MS" panose="030F0702030302020204" pitchFamily="66" charset="0"/>
              </a:rPr>
              <a:t>Case Studies: Approaching your Case Study 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3800475" y="1838245"/>
            <a:ext cx="5181599" cy="4238705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617442" y="1395138"/>
            <a:ext cx="1547664" cy="4115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Comic Sans MS" panose="030F0702030302020204" pitchFamily="66" charset="0"/>
              </a:rPr>
              <a:t>Where?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069778" y="6154961"/>
            <a:ext cx="1547664" cy="411510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Why?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000797" y="6154961"/>
            <a:ext cx="1547664" cy="4115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What?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120098" y="2268092"/>
            <a:ext cx="1547664" cy="4115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How?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979607" y="2268092"/>
            <a:ext cx="1547664" cy="4115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When?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079901" y="4672946"/>
            <a:ext cx="1547664" cy="83804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Facts &amp; Figures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06755" y="3364956"/>
            <a:ext cx="2202091" cy="1082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Geographical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language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777516" y="4715075"/>
            <a:ext cx="2202091" cy="795911"/>
          </a:xfrm>
          <a:prstGeom prst="rect">
            <a:avLst/>
          </a:prstGeom>
          <a:ln w="28575">
            <a:solidFill>
              <a:srgbClr val="00FF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Can it be managed?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9241345" y="3041938"/>
            <a:ext cx="1763688" cy="1118642"/>
          </a:xfrm>
          <a:prstGeom prst="rect">
            <a:avLst/>
          </a:prstGeom>
          <a:ln w="28575">
            <a:solidFill>
              <a:srgbClr val="FFC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What has changed over time?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572434" y="3700366"/>
            <a:ext cx="1547664" cy="74692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Case Study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4791" y="1452803"/>
            <a:ext cx="411681" cy="411510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64791" y="1968153"/>
            <a:ext cx="411681" cy="411510"/>
          </a:xfrm>
          <a:prstGeom prst="rect">
            <a:avLst/>
          </a:prstGeom>
          <a:solidFill>
            <a:srgbClr val="FFC000"/>
          </a:solidFill>
          <a:ln w="28575">
            <a:solidFill>
              <a:srgbClr val="FFC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4791" y="2472915"/>
            <a:ext cx="411681" cy="411510"/>
          </a:xfrm>
          <a:prstGeom prst="rect">
            <a:avLst/>
          </a:prstGeom>
          <a:solidFill>
            <a:srgbClr val="00FF00"/>
          </a:solidFill>
          <a:ln w="28575">
            <a:solidFill>
              <a:srgbClr val="00FF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038622" y="2473847"/>
            <a:ext cx="1839940" cy="4115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Comic Sans MS" panose="030F0702030302020204" pitchFamily="66" charset="0"/>
              </a:rPr>
              <a:t>A03 Evaluation 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1038622" y="1933549"/>
            <a:ext cx="1839940" cy="4115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700" dirty="0">
                <a:latin typeface="Comic Sans MS" panose="030F0702030302020204" pitchFamily="66" charset="0"/>
              </a:rPr>
              <a:t>A02 Analysis 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038622" y="1452803"/>
            <a:ext cx="1839940" cy="4115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Comic Sans MS" panose="030F0702030302020204" pitchFamily="66" charset="0"/>
              </a:rPr>
              <a:t>A01  Knowledge 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09549" y="821823"/>
            <a:ext cx="11837667" cy="504056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u="sng" dirty="0">
                <a:latin typeface="Comic Sans MS" panose="030F0702030302020204" pitchFamily="66" charset="0"/>
              </a:rPr>
              <a:t>Tip</a:t>
            </a:r>
            <a:r>
              <a:rPr lang="en-GB" sz="2000" dirty="0">
                <a:latin typeface="Comic Sans MS" panose="030F0702030302020204" pitchFamily="66" charset="0"/>
              </a:rPr>
              <a:t>: Ensure to focus on these areas when covering any case study.  </a:t>
            </a:r>
          </a:p>
        </p:txBody>
      </p:sp>
    </p:spTree>
    <p:extLst>
      <p:ext uri="{BB962C8B-B14F-4D97-AF65-F5344CB8AC3E}">
        <p14:creationId xmlns:p14="http://schemas.microsoft.com/office/powerpoint/2010/main" val="23967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49" y="132746"/>
            <a:ext cx="11837667" cy="56207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u="sng" dirty="0">
                <a:latin typeface="Comic Sans MS" panose="030F0702030302020204" pitchFamily="66" charset="0"/>
              </a:rPr>
              <a:t>Case Studies: Approaching your Case Study 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3800475" y="1880753"/>
            <a:ext cx="5181599" cy="4238705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617442" y="1395138"/>
            <a:ext cx="1547664" cy="41151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Comic Sans MS" panose="030F0702030302020204" pitchFamily="66" charset="0"/>
              </a:rPr>
              <a:t>Where?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026643" y="6301042"/>
            <a:ext cx="1547664" cy="41151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Why?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83775" y="2183434"/>
            <a:ext cx="1547664" cy="41151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What?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982074" y="2149475"/>
            <a:ext cx="1547664" cy="40169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How?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939143" y="6301042"/>
            <a:ext cx="1547664" cy="41151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When?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492243" y="4558004"/>
            <a:ext cx="1547664" cy="83804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Facts &amp; Figures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64791" y="3289905"/>
            <a:ext cx="2202091" cy="108233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Geographical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language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64791" y="4998089"/>
            <a:ext cx="2202091" cy="79591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Can it be managed?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0283528" y="3032413"/>
            <a:ext cx="1763688" cy="111864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What has changed over time?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5572434" y="3700366"/>
            <a:ext cx="1547664" cy="74692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latin typeface="Comic Sans MS" panose="030F0702030302020204" pitchFamily="66" charset="0"/>
              </a:rPr>
              <a:t>Case Study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4791" y="1452803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264791" y="1968153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264791" y="2472915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993822" y="2472915"/>
            <a:ext cx="1839940" cy="41151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Comic Sans MS" panose="030F0702030302020204" pitchFamily="66" charset="0"/>
              </a:rPr>
              <a:t>A03 Evaluation 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995570" y="1933907"/>
            <a:ext cx="1839940" cy="41151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700" dirty="0">
                <a:latin typeface="Comic Sans MS" panose="030F0702030302020204" pitchFamily="66" charset="0"/>
              </a:rPr>
              <a:t>A02 Analysis 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994751" y="1452803"/>
            <a:ext cx="1839940" cy="41151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latin typeface="Comic Sans MS" panose="030F0702030302020204" pitchFamily="66" charset="0"/>
              </a:rPr>
              <a:t>A01  Knowledge 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09549" y="821823"/>
            <a:ext cx="11837667" cy="50405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u="sng" dirty="0">
                <a:latin typeface="Comic Sans MS" panose="030F0702030302020204" pitchFamily="66" charset="0"/>
              </a:rPr>
              <a:t>Tip</a:t>
            </a:r>
            <a:r>
              <a:rPr lang="en-GB" sz="2000" dirty="0">
                <a:latin typeface="Comic Sans MS" panose="030F0702030302020204" pitchFamily="66" charset="0"/>
              </a:rPr>
              <a:t>: Ensure to focus on these areas when covering any case study.  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093966" y="1395138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3306404" y="2179340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507135" y="2149476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9730481" y="3012108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9936322" y="4558004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7393147" y="6301042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544922" y="6301042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549272" y="4998089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2544922" y="3289905"/>
            <a:ext cx="411681" cy="4115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13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3631</TotalTime>
  <Words>405</Words>
  <Application>Microsoft Office PowerPoint</Application>
  <PresentationFormat>Widescreen</PresentationFormat>
  <Paragraphs>108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SimSun</vt:lpstr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roberts</dc:creator>
  <cp:lastModifiedBy>martin roberts</cp:lastModifiedBy>
  <cp:revision>12</cp:revision>
  <dcterms:created xsi:type="dcterms:W3CDTF">2016-03-04T12:10:53Z</dcterms:created>
  <dcterms:modified xsi:type="dcterms:W3CDTF">2016-03-09T07:16:33Z</dcterms:modified>
</cp:coreProperties>
</file>