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2" r:id="rId2"/>
    <p:sldId id="257" r:id="rId3"/>
    <p:sldId id="261" r:id="rId4"/>
    <p:sldId id="263" r:id="rId5"/>
    <p:sldId id="258" r:id="rId6"/>
    <p:sldId id="260" r:id="rId7"/>
    <p:sldId id="259"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498"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FF3EB7-2C3F-4016-8F18-23508B91F351}" type="datetimeFigureOut">
              <a:rPr lang="en-GB" smtClean="0"/>
              <a:t>11/10/2016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6D9739-9B41-4918-8B0A-EC5DD6418871}" type="slidenum">
              <a:rPr lang="en-GB" smtClean="0"/>
              <a:t>‹#›</a:t>
            </a:fld>
            <a:endParaRPr lang="en-GB"/>
          </a:p>
        </p:txBody>
      </p:sp>
    </p:spTree>
    <p:extLst>
      <p:ext uri="{BB962C8B-B14F-4D97-AF65-F5344CB8AC3E}">
        <p14:creationId xmlns:p14="http://schemas.microsoft.com/office/powerpoint/2010/main" val="35784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a:p>
        </p:txBody>
      </p:sp>
      <p:sp>
        <p:nvSpPr>
          <p:cNvPr id="134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F500536-2D80-434A-9769-687497138F55}" type="slidenum">
              <a:rPr lang="en-GB" smtClean="0">
                <a:latin typeface="Calibri" pitchFamily="34" charset="0"/>
              </a:rPr>
              <a:pPr eaLnBrk="1" hangingPunct="1"/>
              <a:t>2</a:t>
            </a:fld>
            <a:endParaRPr lang="en-GB">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76D9739-9B41-4918-8B0A-EC5DD6418871}" type="slidenum">
              <a:rPr lang="en-GB" smtClean="0"/>
              <a:t>3</a:t>
            </a:fld>
            <a:endParaRPr lang="en-GB"/>
          </a:p>
        </p:txBody>
      </p:sp>
    </p:spTree>
    <p:extLst>
      <p:ext uri="{BB962C8B-B14F-4D97-AF65-F5344CB8AC3E}">
        <p14:creationId xmlns:p14="http://schemas.microsoft.com/office/powerpoint/2010/main" val="757580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B4C25C9-0F1B-48AF-90B8-AD3A0531649C}" type="slidenum">
              <a:rPr lang="en-GB" smtClean="0"/>
              <a:t>7</a:t>
            </a:fld>
            <a:endParaRPr lang="en-GB"/>
          </a:p>
        </p:txBody>
      </p:sp>
    </p:spTree>
    <p:extLst>
      <p:ext uri="{BB962C8B-B14F-4D97-AF65-F5344CB8AC3E}">
        <p14:creationId xmlns:p14="http://schemas.microsoft.com/office/powerpoint/2010/main" val="126386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802211A-DC98-4C70-972F-AA2809395738}" type="datetimeFigureOut">
              <a:rPr lang="en-GB" smtClean="0"/>
              <a:t>11/10/2016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B9171C-48D1-40D4-8B7A-36B07A0D5496}" type="slidenum">
              <a:rPr lang="en-GB" smtClean="0"/>
              <a:t>‹#›</a:t>
            </a:fld>
            <a:endParaRPr lang="en-GB"/>
          </a:p>
        </p:txBody>
      </p:sp>
    </p:spTree>
    <p:extLst>
      <p:ext uri="{BB962C8B-B14F-4D97-AF65-F5344CB8AC3E}">
        <p14:creationId xmlns:p14="http://schemas.microsoft.com/office/powerpoint/2010/main" val="424592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802211A-DC98-4C70-972F-AA2809395738}" type="datetimeFigureOut">
              <a:rPr lang="en-GB" smtClean="0"/>
              <a:t>11/10/2016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B9171C-48D1-40D4-8B7A-36B07A0D5496}" type="slidenum">
              <a:rPr lang="en-GB" smtClean="0"/>
              <a:t>‹#›</a:t>
            </a:fld>
            <a:endParaRPr lang="en-GB"/>
          </a:p>
        </p:txBody>
      </p:sp>
    </p:spTree>
    <p:extLst>
      <p:ext uri="{BB962C8B-B14F-4D97-AF65-F5344CB8AC3E}">
        <p14:creationId xmlns:p14="http://schemas.microsoft.com/office/powerpoint/2010/main" val="3085455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802211A-DC98-4C70-972F-AA2809395738}" type="datetimeFigureOut">
              <a:rPr lang="en-GB" smtClean="0"/>
              <a:t>11/10/2016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B9171C-48D1-40D4-8B7A-36B07A0D5496}" type="slidenum">
              <a:rPr lang="en-GB" smtClean="0"/>
              <a:t>‹#›</a:t>
            </a:fld>
            <a:endParaRPr lang="en-GB"/>
          </a:p>
        </p:txBody>
      </p:sp>
    </p:spTree>
    <p:extLst>
      <p:ext uri="{BB962C8B-B14F-4D97-AF65-F5344CB8AC3E}">
        <p14:creationId xmlns:p14="http://schemas.microsoft.com/office/powerpoint/2010/main" val="3236207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802211A-DC98-4C70-972F-AA2809395738}" type="datetimeFigureOut">
              <a:rPr lang="en-GB" smtClean="0"/>
              <a:t>11/10/2016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B9171C-48D1-40D4-8B7A-36B07A0D5496}" type="slidenum">
              <a:rPr lang="en-GB" smtClean="0"/>
              <a:t>‹#›</a:t>
            </a:fld>
            <a:endParaRPr lang="en-GB"/>
          </a:p>
        </p:txBody>
      </p:sp>
    </p:spTree>
    <p:extLst>
      <p:ext uri="{BB962C8B-B14F-4D97-AF65-F5344CB8AC3E}">
        <p14:creationId xmlns:p14="http://schemas.microsoft.com/office/powerpoint/2010/main" val="3858121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02211A-DC98-4C70-972F-AA2809395738}" type="datetimeFigureOut">
              <a:rPr lang="en-GB" smtClean="0"/>
              <a:t>11/10/2016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B9171C-48D1-40D4-8B7A-36B07A0D5496}" type="slidenum">
              <a:rPr lang="en-GB" smtClean="0"/>
              <a:t>‹#›</a:t>
            </a:fld>
            <a:endParaRPr lang="en-GB"/>
          </a:p>
        </p:txBody>
      </p:sp>
    </p:spTree>
    <p:extLst>
      <p:ext uri="{BB962C8B-B14F-4D97-AF65-F5344CB8AC3E}">
        <p14:creationId xmlns:p14="http://schemas.microsoft.com/office/powerpoint/2010/main" val="3493586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802211A-DC98-4C70-972F-AA2809395738}" type="datetimeFigureOut">
              <a:rPr lang="en-GB" smtClean="0"/>
              <a:t>11/10/2016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DB9171C-48D1-40D4-8B7A-36B07A0D5496}" type="slidenum">
              <a:rPr lang="en-GB" smtClean="0"/>
              <a:t>‹#›</a:t>
            </a:fld>
            <a:endParaRPr lang="en-GB"/>
          </a:p>
        </p:txBody>
      </p:sp>
    </p:spTree>
    <p:extLst>
      <p:ext uri="{BB962C8B-B14F-4D97-AF65-F5344CB8AC3E}">
        <p14:creationId xmlns:p14="http://schemas.microsoft.com/office/powerpoint/2010/main" val="280450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802211A-DC98-4C70-972F-AA2809395738}" type="datetimeFigureOut">
              <a:rPr lang="en-GB" smtClean="0"/>
              <a:t>11/10/2016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DB9171C-48D1-40D4-8B7A-36B07A0D5496}" type="slidenum">
              <a:rPr lang="en-GB" smtClean="0"/>
              <a:t>‹#›</a:t>
            </a:fld>
            <a:endParaRPr lang="en-GB"/>
          </a:p>
        </p:txBody>
      </p:sp>
    </p:spTree>
    <p:extLst>
      <p:ext uri="{BB962C8B-B14F-4D97-AF65-F5344CB8AC3E}">
        <p14:creationId xmlns:p14="http://schemas.microsoft.com/office/powerpoint/2010/main" val="1223031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802211A-DC98-4C70-972F-AA2809395738}" type="datetimeFigureOut">
              <a:rPr lang="en-GB" smtClean="0"/>
              <a:t>11/10/2016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DB9171C-48D1-40D4-8B7A-36B07A0D5496}" type="slidenum">
              <a:rPr lang="en-GB" smtClean="0"/>
              <a:t>‹#›</a:t>
            </a:fld>
            <a:endParaRPr lang="en-GB"/>
          </a:p>
        </p:txBody>
      </p:sp>
    </p:spTree>
    <p:extLst>
      <p:ext uri="{BB962C8B-B14F-4D97-AF65-F5344CB8AC3E}">
        <p14:creationId xmlns:p14="http://schemas.microsoft.com/office/powerpoint/2010/main" val="1236003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02211A-DC98-4C70-972F-AA2809395738}" type="datetimeFigureOut">
              <a:rPr lang="en-GB" smtClean="0"/>
              <a:t>11/10/2016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DB9171C-48D1-40D4-8B7A-36B07A0D5496}" type="slidenum">
              <a:rPr lang="en-GB" smtClean="0"/>
              <a:t>‹#›</a:t>
            </a:fld>
            <a:endParaRPr lang="en-GB"/>
          </a:p>
        </p:txBody>
      </p:sp>
    </p:spTree>
    <p:extLst>
      <p:ext uri="{BB962C8B-B14F-4D97-AF65-F5344CB8AC3E}">
        <p14:creationId xmlns:p14="http://schemas.microsoft.com/office/powerpoint/2010/main" val="2073118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02211A-DC98-4C70-972F-AA2809395738}" type="datetimeFigureOut">
              <a:rPr lang="en-GB" smtClean="0"/>
              <a:t>11/10/2016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DB9171C-48D1-40D4-8B7A-36B07A0D5496}" type="slidenum">
              <a:rPr lang="en-GB" smtClean="0"/>
              <a:t>‹#›</a:t>
            </a:fld>
            <a:endParaRPr lang="en-GB"/>
          </a:p>
        </p:txBody>
      </p:sp>
    </p:spTree>
    <p:extLst>
      <p:ext uri="{BB962C8B-B14F-4D97-AF65-F5344CB8AC3E}">
        <p14:creationId xmlns:p14="http://schemas.microsoft.com/office/powerpoint/2010/main" val="652869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02211A-DC98-4C70-972F-AA2809395738}" type="datetimeFigureOut">
              <a:rPr lang="en-GB" smtClean="0"/>
              <a:t>11/10/2016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DB9171C-48D1-40D4-8B7A-36B07A0D5496}" type="slidenum">
              <a:rPr lang="en-GB" smtClean="0"/>
              <a:t>‹#›</a:t>
            </a:fld>
            <a:endParaRPr lang="en-GB"/>
          </a:p>
        </p:txBody>
      </p:sp>
    </p:spTree>
    <p:extLst>
      <p:ext uri="{BB962C8B-B14F-4D97-AF65-F5344CB8AC3E}">
        <p14:creationId xmlns:p14="http://schemas.microsoft.com/office/powerpoint/2010/main" val="426042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02211A-DC98-4C70-972F-AA2809395738}" type="datetimeFigureOut">
              <a:rPr lang="en-GB" smtClean="0"/>
              <a:t>11/10/2016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B9171C-48D1-40D4-8B7A-36B07A0D5496}" type="slidenum">
              <a:rPr lang="en-GB" smtClean="0"/>
              <a:t>‹#›</a:t>
            </a:fld>
            <a:endParaRPr lang="en-GB"/>
          </a:p>
        </p:txBody>
      </p:sp>
    </p:spTree>
    <p:extLst>
      <p:ext uri="{BB962C8B-B14F-4D97-AF65-F5344CB8AC3E}">
        <p14:creationId xmlns:p14="http://schemas.microsoft.com/office/powerpoint/2010/main" val="3000561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tripline.net/trip/An_Idiot_Abroad_2_The_Bucket_List-246320506332100490DEC7241A1139AA#zoom"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sp>
        <p:nvSpPr>
          <p:cNvPr id="4" name="Rectangle 3"/>
          <p:cNvSpPr/>
          <p:nvPr/>
        </p:nvSpPr>
        <p:spPr>
          <a:xfrm>
            <a:off x="400312" y="764704"/>
            <a:ext cx="8492167" cy="646331"/>
          </a:xfrm>
          <a:prstGeom prst="rect">
            <a:avLst/>
          </a:prstGeom>
        </p:spPr>
        <p:txBody>
          <a:bodyPr wrap="square">
            <a:spAutoFit/>
          </a:bodyPr>
          <a:lstStyle/>
          <a:p>
            <a:r>
              <a:rPr lang="en-GB" dirty="0"/>
              <a:t>http://education-portal.com/academy/lesson/world-systems-theory-core-vs-peripheral-societies.html#lesson</a:t>
            </a:r>
          </a:p>
        </p:txBody>
      </p:sp>
      <p:sp>
        <p:nvSpPr>
          <p:cNvPr id="5" name="Title 1"/>
          <p:cNvSpPr txBox="1">
            <a:spLocks/>
          </p:cNvSpPr>
          <p:nvPr/>
        </p:nvSpPr>
        <p:spPr>
          <a:xfrm>
            <a:off x="152400" y="73652"/>
            <a:ext cx="8839200" cy="533400"/>
          </a:xfrm>
          <a:prstGeom prst="rect">
            <a:avLst/>
          </a:prstGeom>
          <a:ln w="28575">
            <a:solidFill>
              <a:srgbClr val="FF0000"/>
            </a:solidFill>
          </a:ln>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000" u="sng" dirty="0">
                <a:latin typeface="Comic Sans MS" panose="030F0702030302020204" pitchFamily="66" charset="0"/>
              </a:rPr>
              <a:t>Homework </a:t>
            </a:r>
          </a:p>
        </p:txBody>
      </p:sp>
    </p:spTree>
    <p:extLst>
      <p:ext uri="{BB962C8B-B14F-4D97-AF65-F5344CB8AC3E}">
        <p14:creationId xmlns:p14="http://schemas.microsoft.com/office/powerpoint/2010/main" val="2278644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1"/>
          <p:cNvSpPr txBox="1">
            <a:spLocks/>
          </p:cNvSpPr>
          <p:nvPr/>
        </p:nvSpPr>
        <p:spPr bwMode="auto">
          <a:xfrm>
            <a:off x="-5634" y="404664"/>
            <a:ext cx="5729762" cy="1034182"/>
          </a:xfrm>
          <a:prstGeom prst="rect">
            <a:avLst/>
          </a:prstGeom>
          <a:noFill/>
          <a:ln w="38100">
            <a:solidFill>
              <a:srgbClr val="00FF00"/>
            </a:solidFill>
            <a:miter lim="800000"/>
            <a:headEnd/>
            <a:tailEnd/>
          </a:ln>
        </p:spPr>
        <p:txBody>
          <a:bodyPr anchor="ct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ctr" eaLnBrk="1" hangingPunct="1"/>
            <a:endParaRPr lang="en-GB" sz="2400" dirty="0"/>
          </a:p>
        </p:txBody>
      </p:sp>
      <p:sp>
        <p:nvSpPr>
          <p:cNvPr id="4" name="Title 1"/>
          <p:cNvSpPr txBox="1">
            <a:spLocks/>
          </p:cNvSpPr>
          <p:nvPr/>
        </p:nvSpPr>
        <p:spPr bwMode="auto">
          <a:xfrm>
            <a:off x="-5634" y="1469806"/>
            <a:ext cx="5729762" cy="1239114"/>
          </a:xfrm>
          <a:prstGeom prst="rect">
            <a:avLst/>
          </a:prstGeom>
          <a:noFill/>
          <a:ln w="38100">
            <a:solidFill>
              <a:srgbClr val="00FF00"/>
            </a:solidFill>
            <a:miter lim="800000"/>
            <a:headEnd/>
            <a:tailEnd/>
          </a:ln>
        </p:spPr>
        <p:txBody>
          <a:bodyPr anchor="ct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ctr" eaLnBrk="1" hangingPunct="1"/>
            <a:endParaRPr lang="en-GB" sz="2400" dirty="0"/>
          </a:p>
        </p:txBody>
      </p:sp>
    </p:spTree>
    <p:extLst>
      <p:ext uri="{BB962C8B-B14F-4D97-AF65-F5344CB8AC3E}">
        <p14:creationId xmlns:p14="http://schemas.microsoft.com/office/powerpoint/2010/main" val="104020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79512" y="188641"/>
            <a:ext cx="8856059" cy="735012"/>
          </a:xfrm>
          <a:prstGeom prst="rect">
            <a:avLst/>
          </a:prstGeom>
          <a:ln w="28575">
            <a:solidFill>
              <a:srgbClr val="FF0000"/>
            </a:solidFill>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4000" u="sng" dirty="0">
                <a:latin typeface="Comic Sans MS" panose="030F0702030302020204" pitchFamily="66" charset="0"/>
              </a:rPr>
              <a:t>How is a banana linked to the SISS?</a:t>
            </a:r>
          </a:p>
        </p:txBody>
      </p:sp>
      <p:sp>
        <p:nvSpPr>
          <p:cNvPr id="3" name="TextBox 2"/>
          <p:cNvSpPr txBox="1"/>
          <p:nvPr/>
        </p:nvSpPr>
        <p:spPr>
          <a:xfrm>
            <a:off x="1862792" y="3707102"/>
            <a:ext cx="1512168" cy="338554"/>
          </a:xfrm>
          <a:prstGeom prst="rect">
            <a:avLst/>
          </a:prstGeom>
          <a:noFill/>
        </p:spPr>
        <p:txBody>
          <a:bodyPr wrap="square" rtlCol="0">
            <a:spAutoFit/>
          </a:bodyPr>
          <a:lstStyle/>
          <a:p>
            <a:r>
              <a:rPr lang="en-GB" sz="1600" b="1" u="sng" dirty="0">
                <a:latin typeface="Comic Sans MS" panose="030F0702030302020204" pitchFamily="66" charset="0"/>
              </a:rPr>
              <a:t>Globalisation</a:t>
            </a:r>
          </a:p>
        </p:txBody>
      </p:sp>
      <p:sp>
        <p:nvSpPr>
          <p:cNvPr id="4" name="TextBox 3"/>
          <p:cNvSpPr txBox="1"/>
          <p:nvPr/>
        </p:nvSpPr>
        <p:spPr>
          <a:xfrm>
            <a:off x="869142" y="4477263"/>
            <a:ext cx="2637815" cy="338554"/>
          </a:xfrm>
          <a:prstGeom prst="rect">
            <a:avLst/>
          </a:prstGeom>
          <a:noFill/>
        </p:spPr>
        <p:txBody>
          <a:bodyPr wrap="square" rtlCol="0">
            <a:spAutoFit/>
          </a:bodyPr>
          <a:lstStyle/>
          <a:p>
            <a:r>
              <a:rPr lang="en-GB" sz="1600" b="1" u="sng" dirty="0">
                <a:latin typeface="Comic Sans MS" panose="030F0702030302020204" pitchFamily="66" charset="0"/>
              </a:rPr>
              <a:t>North South Divide</a:t>
            </a:r>
          </a:p>
        </p:txBody>
      </p:sp>
      <p:sp>
        <p:nvSpPr>
          <p:cNvPr id="5" name="TextBox 4"/>
          <p:cNvSpPr txBox="1"/>
          <p:nvPr/>
        </p:nvSpPr>
        <p:spPr>
          <a:xfrm>
            <a:off x="736530" y="5179258"/>
            <a:ext cx="3691454" cy="338554"/>
          </a:xfrm>
          <a:prstGeom prst="rect">
            <a:avLst/>
          </a:prstGeom>
          <a:noFill/>
        </p:spPr>
        <p:txBody>
          <a:bodyPr wrap="square" rtlCol="0">
            <a:spAutoFit/>
          </a:bodyPr>
          <a:lstStyle/>
          <a:p>
            <a:r>
              <a:rPr lang="en-GB" sz="1600" b="1" u="sng" dirty="0">
                <a:latin typeface="Comic Sans MS" panose="030F0702030302020204" pitchFamily="66" charset="0"/>
              </a:rPr>
              <a:t>Trade Routes/ Trading blocs</a:t>
            </a:r>
          </a:p>
        </p:txBody>
      </p:sp>
      <p:sp>
        <p:nvSpPr>
          <p:cNvPr id="6" name="TextBox 5"/>
          <p:cNvSpPr txBox="1"/>
          <p:nvPr/>
        </p:nvSpPr>
        <p:spPr>
          <a:xfrm>
            <a:off x="670339" y="3337770"/>
            <a:ext cx="2239935" cy="338554"/>
          </a:xfrm>
          <a:prstGeom prst="rect">
            <a:avLst/>
          </a:prstGeom>
          <a:noFill/>
        </p:spPr>
        <p:txBody>
          <a:bodyPr wrap="square" rtlCol="0">
            <a:spAutoFit/>
          </a:bodyPr>
          <a:lstStyle/>
          <a:p>
            <a:r>
              <a:rPr lang="en-GB" sz="1600" b="1" u="sng" dirty="0">
                <a:latin typeface="Comic Sans MS" panose="030F0702030302020204" pitchFamily="66" charset="0"/>
              </a:rPr>
              <a:t>A shrinking world</a:t>
            </a:r>
          </a:p>
        </p:txBody>
      </p:sp>
      <p:sp>
        <p:nvSpPr>
          <p:cNvPr id="7" name="TextBox 6"/>
          <p:cNvSpPr txBox="1"/>
          <p:nvPr/>
        </p:nvSpPr>
        <p:spPr>
          <a:xfrm>
            <a:off x="150671" y="2753545"/>
            <a:ext cx="3863723" cy="338554"/>
          </a:xfrm>
          <a:prstGeom prst="rect">
            <a:avLst/>
          </a:prstGeom>
          <a:noFill/>
        </p:spPr>
        <p:txBody>
          <a:bodyPr wrap="square" rtlCol="0">
            <a:spAutoFit/>
          </a:bodyPr>
          <a:lstStyle/>
          <a:p>
            <a:r>
              <a:rPr lang="en-GB" sz="1600" b="1" u="sng" dirty="0">
                <a:latin typeface="Comic Sans MS" panose="030F0702030302020204" pitchFamily="66" charset="0"/>
              </a:rPr>
              <a:t>Tele-communications/Internet</a:t>
            </a:r>
          </a:p>
        </p:txBody>
      </p:sp>
      <p:sp>
        <p:nvSpPr>
          <p:cNvPr id="8" name="Rounded Rectangular Callout 7"/>
          <p:cNvSpPr/>
          <p:nvPr/>
        </p:nvSpPr>
        <p:spPr>
          <a:xfrm>
            <a:off x="3401441" y="3799435"/>
            <a:ext cx="1368152" cy="553998"/>
          </a:xfrm>
          <a:prstGeom prst="wedgeRoundRectCallout">
            <a:avLst>
              <a:gd name="adj1" fmla="val -70694"/>
              <a:gd name="adj2" fmla="val 748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latin typeface="Comic Sans MS" panose="030F0702030302020204" pitchFamily="66" charset="0"/>
            </a:endParaRPr>
          </a:p>
        </p:txBody>
      </p:sp>
      <p:sp>
        <p:nvSpPr>
          <p:cNvPr id="9" name="TextBox 8"/>
          <p:cNvSpPr txBox="1"/>
          <p:nvPr/>
        </p:nvSpPr>
        <p:spPr>
          <a:xfrm>
            <a:off x="3454285" y="3919212"/>
            <a:ext cx="1305254" cy="584775"/>
          </a:xfrm>
          <a:prstGeom prst="rect">
            <a:avLst/>
          </a:prstGeom>
          <a:noFill/>
        </p:spPr>
        <p:txBody>
          <a:bodyPr wrap="square" rtlCol="0">
            <a:spAutoFit/>
          </a:bodyPr>
          <a:lstStyle/>
          <a:p>
            <a:r>
              <a:rPr lang="en-GB" sz="1600" b="1" u="sng" dirty="0">
                <a:latin typeface="Comic Sans MS" panose="030F0702030302020204" pitchFamily="66" charset="0"/>
              </a:rPr>
              <a:t>Definition ?</a:t>
            </a:r>
          </a:p>
        </p:txBody>
      </p:sp>
      <p:sp>
        <p:nvSpPr>
          <p:cNvPr id="10" name="Rounded Rectangular Callout 9"/>
          <p:cNvSpPr/>
          <p:nvPr/>
        </p:nvSpPr>
        <p:spPr>
          <a:xfrm>
            <a:off x="3625224" y="4661929"/>
            <a:ext cx="1368152" cy="553998"/>
          </a:xfrm>
          <a:prstGeom prst="wedgeRoundRectCallout">
            <a:avLst>
              <a:gd name="adj1" fmla="val -60085"/>
              <a:gd name="adj2" fmla="val -6325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latin typeface="Comic Sans MS" panose="030F0702030302020204" pitchFamily="66" charset="0"/>
            </a:endParaRPr>
          </a:p>
        </p:txBody>
      </p:sp>
      <p:sp>
        <p:nvSpPr>
          <p:cNvPr id="11" name="TextBox 10"/>
          <p:cNvSpPr txBox="1"/>
          <p:nvPr/>
        </p:nvSpPr>
        <p:spPr>
          <a:xfrm>
            <a:off x="3652617" y="4815817"/>
            <a:ext cx="1340759" cy="338554"/>
          </a:xfrm>
          <a:prstGeom prst="rect">
            <a:avLst/>
          </a:prstGeom>
          <a:noFill/>
        </p:spPr>
        <p:txBody>
          <a:bodyPr wrap="square" rtlCol="0">
            <a:spAutoFit/>
          </a:bodyPr>
          <a:lstStyle/>
          <a:p>
            <a:r>
              <a:rPr lang="en-GB" sz="1600" b="1" u="sng" dirty="0">
                <a:latin typeface="Comic Sans MS" panose="030F0702030302020204" pitchFamily="66" charset="0"/>
              </a:rPr>
              <a:t>Definition ?</a:t>
            </a:r>
          </a:p>
        </p:txBody>
      </p:sp>
      <p:sp>
        <p:nvSpPr>
          <p:cNvPr id="12" name="TextBox 11"/>
          <p:cNvSpPr txBox="1"/>
          <p:nvPr/>
        </p:nvSpPr>
        <p:spPr>
          <a:xfrm>
            <a:off x="4602826" y="2384213"/>
            <a:ext cx="4546860" cy="584775"/>
          </a:xfrm>
          <a:prstGeom prst="rect">
            <a:avLst/>
          </a:prstGeom>
          <a:noFill/>
        </p:spPr>
        <p:txBody>
          <a:bodyPr wrap="square" rtlCol="0">
            <a:spAutoFit/>
          </a:bodyPr>
          <a:lstStyle/>
          <a:p>
            <a:r>
              <a:rPr lang="en-GB" sz="1600" b="1" u="sng" dirty="0">
                <a:latin typeface="Comic Sans MS" panose="030F0702030302020204" pitchFamily="66" charset="0"/>
              </a:rPr>
              <a:t>What does the Empire have to do with this?</a:t>
            </a:r>
          </a:p>
        </p:txBody>
      </p:sp>
      <p:sp>
        <p:nvSpPr>
          <p:cNvPr id="13" name="TextBox 12"/>
          <p:cNvSpPr txBox="1"/>
          <p:nvPr/>
        </p:nvSpPr>
        <p:spPr>
          <a:xfrm>
            <a:off x="239435" y="6043354"/>
            <a:ext cx="2637815" cy="338554"/>
          </a:xfrm>
          <a:prstGeom prst="rect">
            <a:avLst/>
          </a:prstGeom>
          <a:noFill/>
        </p:spPr>
        <p:txBody>
          <a:bodyPr wrap="square" rtlCol="0">
            <a:spAutoFit/>
          </a:bodyPr>
          <a:lstStyle/>
          <a:p>
            <a:r>
              <a:rPr lang="en-GB" sz="1600" b="1" u="sng" dirty="0">
                <a:latin typeface="Comic Sans MS" panose="030F0702030302020204" pitchFamily="66" charset="0"/>
              </a:rPr>
              <a:t>Containerisation </a:t>
            </a:r>
          </a:p>
        </p:txBody>
      </p:sp>
      <p:sp>
        <p:nvSpPr>
          <p:cNvPr id="14" name="Rounded Rectangular Callout 13"/>
          <p:cNvSpPr/>
          <p:nvPr/>
        </p:nvSpPr>
        <p:spPr>
          <a:xfrm>
            <a:off x="1371360" y="6547410"/>
            <a:ext cx="1505889" cy="553998"/>
          </a:xfrm>
          <a:prstGeom prst="wedgeRoundRectCallout">
            <a:avLst>
              <a:gd name="adj1" fmla="val -60085"/>
              <a:gd name="adj2" fmla="val -6325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latin typeface="Comic Sans MS" panose="030F0702030302020204" pitchFamily="66" charset="0"/>
            </a:endParaRPr>
          </a:p>
        </p:txBody>
      </p:sp>
      <p:sp>
        <p:nvSpPr>
          <p:cNvPr id="15" name="TextBox 14"/>
          <p:cNvSpPr txBox="1"/>
          <p:nvPr/>
        </p:nvSpPr>
        <p:spPr>
          <a:xfrm>
            <a:off x="1450906" y="6639743"/>
            <a:ext cx="1426343" cy="338554"/>
          </a:xfrm>
          <a:prstGeom prst="rect">
            <a:avLst/>
          </a:prstGeom>
          <a:noFill/>
        </p:spPr>
        <p:txBody>
          <a:bodyPr wrap="square" rtlCol="0">
            <a:spAutoFit/>
          </a:bodyPr>
          <a:lstStyle/>
          <a:p>
            <a:r>
              <a:rPr lang="en-GB" sz="1600" b="1" u="sng" dirty="0">
                <a:latin typeface="Comic Sans MS" panose="030F0702030302020204" pitchFamily="66" charset="0"/>
              </a:rPr>
              <a:t>Definition ?</a:t>
            </a:r>
          </a:p>
        </p:txBody>
      </p:sp>
      <p:cxnSp>
        <p:nvCxnSpPr>
          <p:cNvPr id="16" name="Elbow Connector 15"/>
          <p:cNvCxnSpPr/>
          <p:nvPr/>
        </p:nvCxnSpPr>
        <p:spPr>
          <a:xfrm flipV="1">
            <a:off x="2904346" y="2568879"/>
            <a:ext cx="1550734" cy="1138223"/>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6759336" y="3245437"/>
            <a:ext cx="1296144" cy="584775"/>
          </a:xfrm>
          <a:prstGeom prst="rect">
            <a:avLst/>
          </a:prstGeom>
          <a:noFill/>
        </p:spPr>
        <p:txBody>
          <a:bodyPr wrap="square" rtlCol="0">
            <a:spAutoFit/>
          </a:bodyPr>
          <a:lstStyle/>
          <a:p>
            <a:r>
              <a:rPr lang="en-GB" sz="1600" b="1" u="sng" dirty="0">
                <a:latin typeface="Comic Sans MS" panose="030F0702030302020204" pitchFamily="66" charset="0"/>
              </a:rPr>
              <a:t>How has if affected?</a:t>
            </a:r>
          </a:p>
        </p:txBody>
      </p:sp>
      <p:sp>
        <p:nvSpPr>
          <p:cNvPr id="18" name="TextBox 17"/>
          <p:cNvSpPr txBox="1"/>
          <p:nvPr/>
        </p:nvSpPr>
        <p:spPr>
          <a:xfrm>
            <a:off x="5574343" y="2753545"/>
            <a:ext cx="1296144" cy="338554"/>
          </a:xfrm>
          <a:prstGeom prst="rect">
            <a:avLst/>
          </a:prstGeom>
          <a:noFill/>
        </p:spPr>
        <p:txBody>
          <a:bodyPr wrap="square" rtlCol="0">
            <a:spAutoFit/>
          </a:bodyPr>
          <a:lstStyle/>
          <a:p>
            <a:r>
              <a:rPr lang="en-GB" sz="1600" b="1" u="sng" dirty="0">
                <a:latin typeface="Comic Sans MS" panose="030F0702030302020204" pitchFamily="66" charset="0"/>
              </a:rPr>
              <a:t>Culture</a:t>
            </a:r>
          </a:p>
        </p:txBody>
      </p:sp>
      <p:sp>
        <p:nvSpPr>
          <p:cNvPr id="19" name="TextBox 18"/>
          <p:cNvSpPr txBox="1"/>
          <p:nvPr/>
        </p:nvSpPr>
        <p:spPr>
          <a:xfrm>
            <a:off x="5581104" y="3879718"/>
            <a:ext cx="1296144" cy="338554"/>
          </a:xfrm>
          <a:prstGeom prst="rect">
            <a:avLst/>
          </a:prstGeom>
          <a:noFill/>
        </p:spPr>
        <p:txBody>
          <a:bodyPr wrap="square" rtlCol="0">
            <a:spAutoFit/>
          </a:bodyPr>
          <a:lstStyle/>
          <a:p>
            <a:r>
              <a:rPr lang="en-GB" sz="1600" b="1" u="sng" dirty="0">
                <a:latin typeface="Comic Sans MS" panose="030F0702030302020204" pitchFamily="66" charset="0"/>
              </a:rPr>
              <a:t>People</a:t>
            </a:r>
          </a:p>
        </p:txBody>
      </p:sp>
      <p:sp>
        <p:nvSpPr>
          <p:cNvPr id="20" name="TextBox 19"/>
          <p:cNvSpPr txBox="1"/>
          <p:nvPr/>
        </p:nvSpPr>
        <p:spPr>
          <a:xfrm>
            <a:off x="8172400" y="3891768"/>
            <a:ext cx="1296144" cy="338554"/>
          </a:xfrm>
          <a:prstGeom prst="rect">
            <a:avLst/>
          </a:prstGeom>
          <a:noFill/>
        </p:spPr>
        <p:txBody>
          <a:bodyPr wrap="square" rtlCol="0">
            <a:spAutoFit/>
          </a:bodyPr>
          <a:lstStyle/>
          <a:p>
            <a:r>
              <a:rPr lang="en-GB" sz="1600" b="1" u="sng" dirty="0">
                <a:latin typeface="Comic Sans MS" panose="030F0702030302020204" pitchFamily="66" charset="0"/>
              </a:rPr>
              <a:t>Politics</a:t>
            </a:r>
          </a:p>
        </p:txBody>
      </p:sp>
      <p:sp>
        <p:nvSpPr>
          <p:cNvPr id="21" name="TextBox 20"/>
          <p:cNvSpPr txBox="1"/>
          <p:nvPr/>
        </p:nvSpPr>
        <p:spPr>
          <a:xfrm>
            <a:off x="8172400" y="2753545"/>
            <a:ext cx="1296144" cy="338554"/>
          </a:xfrm>
          <a:prstGeom prst="rect">
            <a:avLst/>
          </a:prstGeom>
          <a:noFill/>
        </p:spPr>
        <p:txBody>
          <a:bodyPr wrap="square" rtlCol="0">
            <a:spAutoFit/>
          </a:bodyPr>
          <a:lstStyle/>
          <a:p>
            <a:r>
              <a:rPr lang="en-GB" sz="1600" b="1" u="sng" dirty="0">
                <a:latin typeface="Comic Sans MS" panose="030F0702030302020204" pitchFamily="66" charset="0"/>
              </a:rPr>
              <a:t>Finance</a:t>
            </a:r>
          </a:p>
        </p:txBody>
      </p:sp>
      <p:cxnSp>
        <p:nvCxnSpPr>
          <p:cNvPr id="22" name="Straight Connector 21"/>
          <p:cNvCxnSpPr/>
          <p:nvPr/>
        </p:nvCxnSpPr>
        <p:spPr>
          <a:xfrm flipH="1" flipV="1">
            <a:off x="6399296" y="3137990"/>
            <a:ext cx="360040" cy="19978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8055480" y="3137990"/>
            <a:ext cx="360040" cy="19978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6402086" y="3864604"/>
            <a:ext cx="360040" cy="19978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flipV="1">
            <a:off x="7875460" y="3826879"/>
            <a:ext cx="360040" cy="199780"/>
          </a:xfrm>
          <a:prstGeom prst="line">
            <a:avLst/>
          </a:prstGeom>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5906938" y="4572331"/>
            <a:ext cx="1296144" cy="338554"/>
          </a:xfrm>
          <a:prstGeom prst="rect">
            <a:avLst/>
          </a:prstGeom>
          <a:noFill/>
        </p:spPr>
        <p:txBody>
          <a:bodyPr wrap="square" rtlCol="0">
            <a:spAutoFit/>
          </a:bodyPr>
          <a:lstStyle/>
          <a:p>
            <a:r>
              <a:rPr lang="en-GB" sz="1600" b="1" u="sng" dirty="0">
                <a:latin typeface="Comic Sans MS" panose="030F0702030302020204" pitchFamily="66" charset="0"/>
              </a:rPr>
              <a:t>Migration</a:t>
            </a:r>
          </a:p>
        </p:txBody>
      </p:sp>
      <p:sp>
        <p:nvSpPr>
          <p:cNvPr id="27" name="Rounded Rectangular Callout 26"/>
          <p:cNvSpPr/>
          <p:nvPr/>
        </p:nvSpPr>
        <p:spPr>
          <a:xfrm>
            <a:off x="7340765" y="4560848"/>
            <a:ext cx="1368152" cy="553998"/>
          </a:xfrm>
          <a:prstGeom prst="wedgeRoundRectCallout">
            <a:avLst>
              <a:gd name="adj1" fmla="val -69633"/>
              <a:gd name="adj2" fmla="val 6512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latin typeface="Comic Sans MS" panose="030F0702030302020204" pitchFamily="66" charset="0"/>
            </a:endParaRPr>
          </a:p>
        </p:txBody>
      </p:sp>
      <p:sp>
        <p:nvSpPr>
          <p:cNvPr id="28" name="TextBox 27"/>
          <p:cNvSpPr txBox="1"/>
          <p:nvPr/>
        </p:nvSpPr>
        <p:spPr>
          <a:xfrm>
            <a:off x="7020272" y="4043115"/>
            <a:ext cx="1437928" cy="338554"/>
          </a:xfrm>
          <a:prstGeom prst="rect">
            <a:avLst/>
          </a:prstGeom>
          <a:noFill/>
        </p:spPr>
        <p:txBody>
          <a:bodyPr wrap="square" rtlCol="0">
            <a:spAutoFit/>
          </a:bodyPr>
          <a:lstStyle/>
          <a:p>
            <a:r>
              <a:rPr lang="en-GB" sz="1600" b="1" u="sng" dirty="0">
                <a:latin typeface="Comic Sans MS" panose="030F0702030302020204" pitchFamily="66" charset="0"/>
              </a:rPr>
              <a:t>Definition ?</a:t>
            </a:r>
          </a:p>
        </p:txBody>
      </p:sp>
      <p:sp>
        <p:nvSpPr>
          <p:cNvPr id="30" name="Rounded Rectangular Callout 29"/>
          <p:cNvSpPr/>
          <p:nvPr/>
        </p:nvSpPr>
        <p:spPr>
          <a:xfrm>
            <a:off x="2186626" y="5674022"/>
            <a:ext cx="3465494" cy="553998"/>
          </a:xfrm>
          <a:prstGeom prst="wedgeRoundRectCallout">
            <a:avLst>
              <a:gd name="adj1" fmla="val -60085"/>
              <a:gd name="adj2" fmla="val -6325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latin typeface="Comic Sans MS" panose="030F0702030302020204" pitchFamily="66" charset="0"/>
            </a:endParaRPr>
          </a:p>
        </p:txBody>
      </p:sp>
      <p:sp>
        <p:nvSpPr>
          <p:cNvPr id="31" name="TextBox 30"/>
          <p:cNvSpPr txBox="1"/>
          <p:nvPr/>
        </p:nvSpPr>
        <p:spPr>
          <a:xfrm>
            <a:off x="2278647" y="5766355"/>
            <a:ext cx="3268599" cy="338554"/>
          </a:xfrm>
          <a:prstGeom prst="rect">
            <a:avLst/>
          </a:prstGeom>
          <a:noFill/>
        </p:spPr>
        <p:txBody>
          <a:bodyPr wrap="square" rtlCol="0">
            <a:spAutoFit/>
          </a:bodyPr>
          <a:lstStyle/>
          <a:p>
            <a:r>
              <a:rPr lang="en-GB" sz="1600" b="1" u="sng" dirty="0">
                <a:latin typeface="Comic Sans MS" panose="030F0702030302020204" pitchFamily="66" charset="0"/>
              </a:rPr>
              <a:t>What trade routes?/Examples</a:t>
            </a:r>
          </a:p>
        </p:txBody>
      </p:sp>
      <p:sp>
        <p:nvSpPr>
          <p:cNvPr id="32" name="Rounded Rectangular Callout 31"/>
          <p:cNvSpPr/>
          <p:nvPr/>
        </p:nvSpPr>
        <p:spPr>
          <a:xfrm>
            <a:off x="266531" y="3826879"/>
            <a:ext cx="1368152" cy="553998"/>
          </a:xfrm>
          <a:prstGeom prst="wedgeRoundRectCallout">
            <a:avLst>
              <a:gd name="adj1" fmla="val -70694"/>
              <a:gd name="adj2" fmla="val 748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latin typeface="Comic Sans MS" panose="030F0702030302020204" pitchFamily="66" charset="0"/>
            </a:endParaRPr>
          </a:p>
        </p:txBody>
      </p:sp>
      <p:sp>
        <p:nvSpPr>
          <p:cNvPr id="33" name="TextBox 32"/>
          <p:cNvSpPr txBox="1"/>
          <p:nvPr/>
        </p:nvSpPr>
        <p:spPr>
          <a:xfrm>
            <a:off x="346077" y="3909017"/>
            <a:ext cx="1209059" cy="338554"/>
          </a:xfrm>
          <a:prstGeom prst="rect">
            <a:avLst/>
          </a:prstGeom>
          <a:noFill/>
        </p:spPr>
        <p:txBody>
          <a:bodyPr wrap="square" rtlCol="0">
            <a:spAutoFit/>
          </a:bodyPr>
          <a:lstStyle/>
          <a:p>
            <a:r>
              <a:rPr lang="en-GB" sz="1600" b="1" u="sng" dirty="0">
                <a:latin typeface="Comic Sans MS" panose="030F0702030302020204" pitchFamily="66" charset="0"/>
              </a:rPr>
              <a:t>Examples?</a:t>
            </a:r>
          </a:p>
        </p:txBody>
      </p:sp>
      <p:sp>
        <p:nvSpPr>
          <p:cNvPr id="34" name="TextBox 33"/>
          <p:cNvSpPr txBox="1"/>
          <p:nvPr/>
        </p:nvSpPr>
        <p:spPr>
          <a:xfrm>
            <a:off x="4575730" y="6271752"/>
            <a:ext cx="4824536" cy="338554"/>
          </a:xfrm>
          <a:prstGeom prst="rect">
            <a:avLst/>
          </a:prstGeom>
          <a:noFill/>
        </p:spPr>
        <p:txBody>
          <a:bodyPr wrap="square" rtlCol="0">
            <a:spAutoFit/>
          </a:bodyPr>
          <a:lstStyle/>
          <a:p>
            <a:r>
              <a:rPr lang="en-GB" sz="1600" b="1" dirty="0">
                <a:latin typeface="Comic Sans MS" panose="030F0702030302020204" pitchFamily="66" charset="0"/>
              </a:rPr>
              <a:t>Is development linked to Globalisation?</a:t>
            </a:r>
          </a:p>
        </p:txBody>
      </p:sp>
      <p:sp>
        <p:nvSpPr>
          <p:cNvPr id="35" name="TextBox 34"/>
          <p:cNvSpPr txBox="1"/>
          <p:nvPr/>
        </p:nvSpPr>
        <p:spPr>
          <a:xfrm>
            <a:off x="6870487" y="3924345"/>
            <a:ext cx="893500" cy="584775"/>
          </a:xfrm>
          <a:prstGeom prst="rect">
            <a:avLst/>
          </a:prstGeom>
          <a:noFill/>
        </p:spPr>
        <p:txBody>
          <a:bodyPr wrap="square" rtlCol="0">
            <a:spAutoFit/>
          </a:bodyPr>
          <a:lstStyle/>
          <a:p>
            <a:r>
              <a:rPr lang="en-GB" sz="1600" b="1" u="sng" dirty="0">
                <a:latin typeface="Comic Sans MS" panose="030F0702030302020204" pitchFamily="66" charset="0"/>
              </a:rPr>
              <a:t>Global Village</a:t>
            </a:r>
          </a:p>
        </p:txBody>
      </p:sp>
      <p:sp>
        <p:nvSpPr>
          <p:cNvPr id="36" name="TextBox 35"/>
          <p:cNvSpPr txBox="1"/>
          <p:nvPr/>
        </p:nvSpPr>
        <p:spPr>
          <a:xfrm>
            <a:off x="123575" y="3951475"/>
            <a:ext cx="1064049" cy="338554"/>
          </a:xfrm>
          <a:prstGeom prst="rect">
            <a:avLst/>
          </a:prstGeom>
          <a:noFill/>
        </p:spPr>
        <p:txBody>
          <a:bodyPr wrap="square" rtlCol="0">
            <a:spAutoFit/>
          </a:bodyPr>
          <a:lstStyle/>
          <a:p>
            <a:r>
              <a:rPr lang="en-GB" sz="1600" b="1" u="sng" dirty="0">
                <a:latin typeface="Comic Sans MS" panose="030F0702030302020204" pitchFamily="66" charset="0"/>
              </a:rPr>
              <a:t>Chindia?</a:t>
            </a:r>
          </a:p>
        </p:txBody>
      </p:sp>
      <p:cxnSp>
        <p:nvCxnSpPr>
          <p:cNvPr id="37" name="Elbow Connector 36"/>
          <p:cNvCxnSpPr/>
          <p:nvPr/>
        </p:nvCxnSpPr>
        <p:spPr>
          <a:xfrm rot="16200000" flipH="1">
            <a:off x="322895" y="4577346"/>
            <a:ext cx="690897" cy="401598"/>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38" name="Rounded Rectangular Callout 37"/>
          <p:cNvSpPr/>
          <p:nvPr/>
        </p:nvSpPr>
        <p:spPr>
          <a:xfrm>
            <a:off x="5937280" y="6482953"/>
            <a:ext cx="2856096" cy="553998"/>
          </a:xfrm>
          <a:prstGeom prst="wedgeRoundRectCallout">
            <a:avLst>
              <a:gd name="adj1" fmla="val -81405"/>
              <a:gd name="adj2" fmla="val -11041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latin typeface="Comic Sans MS" panose="030F0702030302020204" pitchFamily="66" charset="0"/>
            </a:endParaRPr>
          </a:p>
        </p:txBody>
      </p:sp>
      <p:sp>
        <p:nvSpPr>
          <p:cNvPr id="39" name="TextBox 38"/>
          <p:cNvSpPr txBox="1"/>
          <p:nvPr/>
        </p:nvSpPr>
        <p:spPr>
          <a:xfrm>
            <a:off x="6097980" y="6575286"/>
            <a:ext cx="3024610" cy="338554"/>
          </a:xfrm>
          <a:prstGeom prst="rect">
            <a:avLst/>
          </a:prstGeom>
          <a:noFill/>
        </p:spPr>
        <p:txBody>
          <a:bodyPr wrap="square" rtlCol="0">
            <a:spAutoFit/>
          </a:bodyPr>
          <a:lstStyle/>
          <a:p>
            <a:r>
              <a:rPr lang="en-GB" sz="1600" b="1" u="sng" dirty="0">
                <a:latin typeface="Comic Sans MS" panose="030F0702030302020204" pitchFamily="66" charset="0"/>
              </a:rPr>
              <a:t>Measuring Development?</a:t>
            </a:r>
          </a:p>
        </p:txBody>
      </p:sp>
    </p:spTree>
    <p:extLst>
      <p:ext uri="{BB962C8B-B14F-4D97-AF65-F5344CB8AC3E}">
        <p14:creationId xmlns:p14="http://schemas.microsoft.com/office/powerpoint/2010/main" val="3762359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62" y="2924944"/>
            <a:ext cx="9132438" cy="936104"/>
          </a:xfrm>
        </p:spPr>
        <p:txBody>
          <a:bodyPr/>
          <a:lstStyle/>
          <a:p>
            <a:r>
              <a:rPr lang="en-GB" b="1" u="sng" dirty="0"/>
              <a:t>North vs. South</a:t>
            </a:r>
          </a:p>
        </p:txBody>
      </p:sp>
      <p:sp>
        <p:nvSpPr>
          <p:cNvPr id="5" name="AutoShape 2" descr="http://www.acegeography.com/uploads/1/8/6/4/18647856/7450279_orig.png?478"/>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6" name="Picture 5"/>
          <p:cNvPicPr>
            <a:picLocks noChangeAspect="1"/>
          </p:cNvPicPr>
          <p:nvPr/>
        </p:nvPicPr>
        <p:blipFill>
          <a:blip r:embed="rId2"/>
          <a:stretch>
            <a:fillRect/>
          </a:stretch>
        </p:blipFill>
        <p:spPr>
          <a:xfrm>
            <a:off x="-11811" y="645454"/>
            <a:ext cx="8976299" cy="5495084"/>
          </a:xfrm>
          <a:prstGeom prst="rect">
            <a:avLst/>
          </a:prstGeom>
        </p:spPr>
      </p:pic>
      <p:sp>
        <p:nvSpPr>
          <p:cNvPr id="3" name="Content Placeholder 2"/>
          <p:cNvSpPr>
            <a:spLocks noGrp="1"/>
          </p:cNvSpPr>
          <p:nvPr>
            <p:ph idx="1"/>
          </p:nvPr>
        </p:nvSpPr>
        <p:spPr>
          <a:xfrm>
            <a:off x="251520" y="116632"/>
            <a:ext cx="4968552" cy="1800200"/>
          </a:xfrm>
          <a:noFill/>
          <a:ln w="28575">
            <a:solidFill>
              <a:srgbClr val="7030A0"/>
            </a:solidFill>
          </a:ln>
        </p:spPr>
        <p:txBody>
          <a:bodyPr>
            <a:normAutofit fontScale="55000" lnSpcReduction="20000"/>
          </a:bodyPr>
          <a:lstStyle/>
          <a:p>
            <a:r>
              <a:rPr lang="en-GB" dirty="0">
                <a:latin typeface="Comic Sans MS" panose="030F0702030302020204" pitchFamily="66" charset="0"/>
              </a:rPr>
              <a:t>North-developed Core</a:t>
            </a:r>
          </a:p>
          <a:p>
            <a:r>
              <a:rPr lang="en-GB" dirty="0">
                <a:latin typeface="Comic Sans MS" panose="030F0702030302020204" pitchFamily="66" charset="0"/>
              </a:rPr>
              <a:t>25% of the global population</a:t>
            </a:r>
          </a:p>
          <a:p>
            <a:r>
              <a:rPr lang="en-GB" dirty="0">
                <a:latin typeface="Comic Sans MS" panose="030F0702030302020204" pitchFamily="66" charset="0"/>
              </a:rPr>
              <a:t>High levels of education</a:t>
            </a:r>
          </a:p>
          <a:p>
            <a:r>
              <a:rPr lang="en-GB" dirty="0">
                <a:latin typeface="Comic Sans MS" panose="030F0702030302020204" pitchFamily="66" charset="0"/>
              </a:rPr>
              <a:t>90%of global manufacturing output</a:t>
            </a:r>
          </a:p>
          <a:p>
            <a:r>
              <a:rPr lang="en-GB" dirty="0">
                <a:latin typeface="Comic Sans MS" panose="030F0702030302020204" pitchFamily="66" charset="0"/>
              </a:rPr>
              <a:t>95% of global spending on R&amp;D</a:t>
            </a:r>
          </a:p>
          <a:p>
            <a:r>
              <a:rPr lang="en-GB" dirty="0">
                <a:latin typeface="Comic Sans MS" panose="030F0702030302020204" pitchFamily="66" charset="0"/>
              </a:rPr>
              <a:t>Control global finance and trade</a:t>
            </a:r>
          </a:p>
        </p:txBody>
      </p:sp>
      <p:sp>
        <p:nvSpPr>
          <p:cNvPr id="4" name="Title 1"/>
          <p:cNvSpPr txBox="1">
            <a:spLocks/>
          </p:cNvSpPr>
          <p:nvPr/>
        </p:nvSpPr>
        <p:spPr>
          <a:xfrm>
            <a:off x="245006" y="4187938"/>
            <a:ext cx="4903057" cy="2553430"/>
          </a:xfrm>
          <a:prstGeom prst="rect">
            <a:avLst/>
          </a:prstGeom>
          <a:solidFill>
            <a:schemeClr val="bg1"/>
          </a:solidFill>
          <a:ln w="28575">
            <a:solidFill>
              <a:srgbClr val="7030A0"/>
            </a:solidFill>
          </a:ln>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571500" indent="-571500" algn="l">
              <a:buFont typeface="Arial" pitchFamily="34" charset="0"/>
              <a:buChar char="•"/>
            </a:pPr>
            <a:r>
              <a:rPr lang="en-GB" sz="3000" dirty="0">
                <a:latin typeface="Comic Sans MS" panose="030F0702030302020204" pitchFamily="66" charset="0"/>
              </a:rPr>
              <a:t>75% of global population</a:t>
            </a:r>
          </a:p>
          <a:p>
            <a:pPr marL="571500" indent="-571500" algn="l">
              <a:buFont typeface="Arial" pitchFamily="34" charset="0"/>
              <a:buChar char="•"/>
            </a:pPr>
            <a:r>
              <a:rPr lang="en-GB" sz="3000" dirty="0">
                <a:latin typeface="Comic Sans MS" panose="030F0702030302020204" pitchFamily="66" charset="0"/>
              </a:rPr>
              <a:t>Limited spending on R&amp;D</a:t>
            </a:r>
          </a:p>
          <a:p>
            <a:pPr marL="571500" indent="-571500" algn="l">
              <a:buFont typeface="Arial" pitchFamily="34" charset="0"/>
              <a:buChar char="•"/>
            </a:pPr>
            <a:r>
              <a:rPr lang="en-GB" sz="3000" dirty="0">
                <a:latin typeface="Comic Sans MS" panose="030F0702030302020204" pitchFamily="66" charset="0"/>
              </a:rPr>
              <a:t>10% of global manufacturing output</a:t>
            </a:r>
          </a:p>
          <a:p>
            <a:pPr marL="571500" indent="-571500" algn="l">
              <a:buFont typeface="Arial" pitchFamily="34" charset="0"/>
              <a:buChar char="•"/>
            </a:pPr>
            <a:r>
              <a:rPr lang="en-GB" sz="3000" dirty="0">
                <a:latin typeface="Comic Sans MS" panose="030F0702030302020204" pitchFamily="66" charset="0"/>
              </a:rPr>
              <a:t>20% suffer from malnutrition </a:t>
            </a:r>
          </a:p>
          <a:p>
            <a:pPr marL="571500" indent="-571500" algn="l">
              <a:buFont typeface="Arial" pitchFamily="34" charset="0"/>
              <a:buChar char="•"/>
            </a:pPr>
            <a:r>
              <a:rPr lang="en-GB" sz="3000" dirty="0">
                <a:latin typeface="Comic Sans MS" panose="030F0702030302020204" pitchFamily="66" charset="0"/>
              </a:rPr>
              <a:t>Dependent on the North for medical supplies</a:t>
            </a:r>
          </a:p>
        </p:txBody>
      </p:sp>
    </p:spTree>
    <p:extLst>
      <p:ext uri="{BB962C8B-B14F-4D97-AF65-F5344CB8AC3E}">
        <p14:creationId xmlns:p14="http://schemas.microsoft.com/office/powerpoint/2010/main" val="1259151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2400" y="73652"/>
            <a:ext cx="8839200" cy="533400"/>
          </a:xfrm>
          <a:prstGeom prst="rect">
            <a:avLst/>
          </a:prstGeom>
          <a:ln w="28575">
            <a:solidFill>
              <a:srgbClr val="FF0000"/>
            </a:solidFill>
          </a:ln>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000" u="sng" dirty="0">
                <a:latin typeface="Comic Sans MS" panose="030F0702030302020204" pitchFamily="66" charset="0"/>
              </a:rPr>
              <a:t>Changing Space- the shrinking world</a:t>
            </a:r>
          </a:p>
        </p:txBody>
      </p:sp>
      <p:pic>
        <p:nvPicPr>
          <p:cNvPr id="1026"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484784"/>
            <a:ext cx="4563616" cy="5256584"/>
          </a:xfrm>
          <a:prstGeom prst="rect">
            <a:avLst/>
          </a:prstGeom>
          <a:noFill/>
          <a:ln w="28575">
            <a:solidFill>
              <a:srgbClr val="7030A0"/>
            </a:solidFill>
          </a:ln>
          <a:extLst>
            <a:ext uri="{909E8E84-426E-40DD-AFC4-6F175D3DCCD1}">
              <a14:hiddenFill xmlns:a14="http://schemas.microsoft.com/office/drawing/2010/main">
                <a:solidFill>
                  <a:srgbClr val="FFFFFF"/>
                </a:solidFill>
              </a14:hiddenFill>
            </a:ext>
          </a:extLst>
        </p:spPr>
      </p:pic>
      <p:sp>
        <p:nvSpPr>
          <p:cNvPr id="4" name="Title 1"/>
          <p:cNvSpPr txBox="1">
            <a:spLocks/>
          </p:cNvSpPr>
          <p:nvPr/>
        </p:nvSpPr>
        <p:spPr>
          <a:xfrm>
            <a:off x="152400" y="666599"/>
            <a:ext cx="8839200" cy="688121"/>
          </a:xfrm>
          <a:prstGeom prst="rect">
            <a:avLst/>
          </a:prstGeom>
          <a:ln w="28575">
            <a:solidFill>
              <a:srgbClr val="FFC000"/>
            </a:solidFill>
          </a:ln>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2000" u="sng" dirty="0">
                <a:latin typeface="Comic Sans MS" panose="030F0702030302020204" pitchFamily="66" charset="0"/>
              </a:rPr>
              <a:t>Learning Objective: </a:t>
            </a:r>
            <a:r>
              <a:rPr lang="en-GB" sz="2000" dirty="0">
                <a:latin typeface="Comic Sans MS" panose="030F0702030302020204" pitchFamily="66" charset="0"/>
              </a:rPr>
              <a:t>To be able to explain how a reduction in the friction of distance results in time–space convergence.</a:t>
            </a:r>
            <a:r>
              <a:rPr lang="en-GB" sz="2000" u="sng" dirty="0">
                <a:latin typeface="Comic Sans MS" panose="030F0702030302020204" pitchFamily="66" charset="0"/>
              </a:rPr>
              <a:t>  </a:t>
            </a:r>
          </a:p>
        </p:txBody>
      </p:sp>
      <p:sp>
        <p:nvSpPr>
          <p:cNvPr id="3" name="Action Button: End 2">
            <a:hlinkClick r:id="rId3" highlightClick="1"/>
          </p:cNvPr>
          <p:cNvSpPr/>
          <p:nvPr/>
        </p:nvSpPr>
        <p:spPr>
          <a:xfrm>
            <a:off x="323528" y="238863"/>
            <a:ext cx="504056" cy="216024"/>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4788024" y="1484784"/>
            <a:ext cx="4203576" cy="1631216"/>
          </a:xfrm>
          <a:prstGeom prst="rect">
            <a:avLst/>
          </a:prstGeom>
          <a:ln w="28575">
            <a:solidFill>
              <a:srgbClr val="00FF00"/>
            </a:solidFill>
          </a:ln>
        </p:spPr>
        <p:txBody>
          <a:bodyPr wrap="square">
            <a:spAutoFit/>
          </a:bodyPr>
          <a:lstStyle/>
          <a:p>
            <a:r>
              <a:rPr lang="en-GB" sz="2000" u="sng" dirty="0">
                <a:latin typeface="Comic Sans MS" panose="030F0702030302020204" pitchFamily="66" charset="0"/>
              </a:rPr>
              <a:t>Starter</a:t>
            </a:r>
            <a:r>
              <a:rPr lang="en-GB" sz="2000" dirty="0">
                <a:latin typeface="Comic Sans MS" panose="030F0702030302020204" pitchFamily="66" charset="0"/>
              </a:rPr>
              <a:t>: Explain the relationship between Idiot Abroad Series 2 and the reduction of friction of distance and resultant time space convergence. </a:t>
            </a:r>
          </a:p>
        </p:txBody>
      </p:sp>
    </p:spTree>
    <p:extLst>
      <p:ext uri="{BB962C8B-B14F-4D97-AF65-F5344CB8AC3E}">
        <p14:creationId xmlns:p14="http://schemas.microsoft.com/office/powerpoint/2010/main" val="4029096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2400" y="73652"/>
            <a:ext cx="8839200" cy="533400"/>
          </a:xfrm>
          <a:prstGeom prst="rect">
            <a:avLst/>
          </a:prstGeom>
          <a:ln w="28575">
            <a:solidFill>
              <a:srgbClr val="FF0000"/>
            </a:solidFill>
          </a:ln>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000" u="sng" dirty="0">
                <a:latin typeface="Comic Sans MS" panose="030F0702030302020204" pitchFamily="66" charset="0"/>
              </a:rPr>
              <a:t>Lesson Glossary (Language for Learning)</a:t>
            </a:r>
          </a:p>
        </p:txBody>
      </p:sp>
      <p:sp>
        <p:nvSpPr>
          <p:cNvPr id="3" name="Rectangle 2"/>
          <p:cNvSpPr/>
          <p:nvPr/>
        </p:nvSpPr>
        <p:spPr>
          <a:xfrm>
            <a:off x="152400" y="764704"/>
            <a:ext cx="8839200" cy="2462213"/>
          </a:xfrm>
          <a:prstGeom prst="rect">
            <a:avLst/>
          </a:prstGeom>
          <a:ln w="28575">
            <a:solidFill>
              <a:srgbClr val="7030A0"/>
            </a:solidFill>
          </a:ln>
        </p:spPr>
        <p:txBody>
          <a:bodyPr wrap="square">
            <a:spAutoFit/>
          </a:bodyPr>
          <a:lstStyle/>
          <a:p>
            <a:r>
              <a:rPr lang="en-GB" sz="1400" u="sng" dirty="0">
                <a:latin typeface="Comic Sans MS" panose="030F0702030302020204" pitchFamily="66" charset="0"/>
              </a:rPr>
              <a:t>Friction of Distance</a:t>
            </a:r>
            <a:r>
              <a:rPr lang="en-GB" sz="1400" dirty="0">
                <a:latin typeface="Comic Sans MS" panose="030F0702030302020204" pitchFamily="66" charset="0"/>
              </a:rPr>
              <a:t>: This is the reduced likelihood of people using a service the greater the distance that they live from it. Distance is an issue due to the time and costs to overcome it. e.g. reduction in commuting to IST with increasing distance from Colomiers. Friction of distance is closely related to transportation and accessibility. </a:t>
            </a:r>
            <a:br>
              <a:rPr lang="en-GB" sz="1400" dirty="0">
                <a:latin typeface="Comic Sans MS" panose="030F0702030302020204" pitchFamily="66" charset="0"/>
              </a:rPr>
            </a:br>
            <a:br>
              <a:rPr lang="en-GB" sz="1400" dirty="0">
                <a:latin typeface="Comic Sans MS" panose="030F0702030302020204" pitchFamily="66" charset="0"/>
              </a:rPr>
            </a:br>
            <a:r>
              <a:rPr lang="en-GB" sz="1400" u="sng" dirty="0">
                <a:latin typeface="Comic Sans MS" panose="030F0702030302020204" pitchFamily="66" charset="0"/>
              </a:rPr>
              <a:t>Time-Space Convergence: </a:t>
            </a:r>
            <a:r>
              <a:rPr lang="en-GB" sz="1400" dirty="0">
                <a:latin typeface="Comic Sans MS" panose="030F0702030302020204" pitchFamily="66" charset="0"/>
              </a:rPr>
              <a:t>This is when travel time between places decreases and distance declines in terms of its significance. It is generally brought about by transport innovations and improvements e.g. Airbus A380 can fly Paris to Adelaide in just 20 hours in 2013. (see first image on the right)</a:t>
            </a:r>
          </a:p>
          <a:p>
            <a:endParaRPr lang="en-GB" sz="1400" dirty="0">
              <a:latin typeface="Comic Sans MS" panose="030F0702030302020204" pitchFamily="66" charset="0"/>
            </a:endParaRPr>
          </a:p>
          <a:p>
            <a:r>
              <a:rPr lang="en-GB" sz="1400" u="sng" dirty="0">
                <a:latin typeface="Comic Sans MS" panose="030F0702030302020204" pitchFamily="66" charset="0"/>
              </a:rPr>
              <a:t>Transnational corporation (TNC)- </a:t>
            </a:r>
            <a:r>
              <a:rPr lang="en-GB" sz="1400" dirty="0">
                <a:latin typeface="Comic Sans MS" panose="030F0702030302020204" pitchFamily="66" charset="0"/>
              </a:rPr>
              <a:t>a firm that owns or controls productive operations in more than one country through foreign direct investment. </a:t>
            </a:r>
          </a:p>
        </p:txBody>
      </p:sp>
    </p:spTree>
    <p:extLst>
      <p:ext uri="{BB962C8B-B14F-4D97-AF65-F5344CB8AC3E}">
        <p14:creationId xmlns:p14="http://schemas.microsoft.com/office/powerpoint/2010/main" val="1068852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285696" y="2798344"/>
            <a:ext cx="4162479" cy="3727000"/>
          </a:xfrm>
          <a:prstGeom prst="rect">
            <a:avLst/>
          </a:prstGeom>
          <a:solidFill>
            <a:schemeClr val="bg1"/>
          </a:solidFill>
          <a:ln w="38100">
            <a:solidFill>
              <a:srgbClr val="0000FF"/>
            </a:solidFill>
            <a:miter lim="800000"/>
            <a:headEnd/>
            <a:tailEnd/>
          </a:ln>
        </p:spPr>
        <p:txBody>
          <a:bodyPr/>
          <a:lstStyle>
            <a:lvl1pPr marL="342900" indent="-342900"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marL="0" indent="0" eaLnBrk="1" hangingPunct="1">
              <a:spcBef>
                <a:spcPct val="20000"/>
              </a:spcBef>
            </a:pPr>
            <a:r>
              <a:rPr lang="en-GB" sz="2600" dirty="0"/>
              <a:t>Give a </a:t>
            </a:r>
            <a:r>
              <a:rPr lang="en-GB" sz="2600" u="sng" dirty="0"/>
              <a:t>developed</a:t>
            </a:r>
            <a:r>
              <a:rPr lang="en-GB" sz="2600" dirty="0"/>
              <a:t> and </a:t>
            </a:r>
            <a:r>
              <a:rPr lang="en-GB" sz="2600" u="sng" dirty="0"/>
              <a:t>well-substantiated</a:t>
            </a:r>
            <a:r>
              <a:rPr lang="en-GB" sz="2600" dirty="0"/>
              <a:t> </a:t>
            </a:r>
            <a:r>
              <a:rPr lang="en-GB" sz="2600" u="sng" dirty="0"/>
              <a:t>explanation and reasoning </a:t>
            </a:r>
            <a:r>
              <a:rPr lang="en-GB" sz="2600" dirty="0"/>
              <a:t> as to how a range of nations built up their naval arsenal.</a:t>
            </a:r>
          </a:p>
          <a:p>
            <a:pPr marL="0" indent="0" eaLnBrk="1" hangingPunct="1">
              <a:spcBef>
                <a:spcPct val="20000"/>
              </a:spcBef>
            </a:pPr>
            <a:r>
              <a:rPr lang="en-GB" sz="2600" u="sng" dirty="0"/>
              <a:t>Analyse</a:t>
            </a:r>
            <a:r>
              <a:rPr lang="en-GB" sz="2600" dirty="0"/>
              <a:t> the effects this had on Germany and the stability of Europe.</a:t>
            </a:r>
          </a:p>
          <a:p>
            <a:pPr marL="0" indent="0" eaLnBrk="1" hangingPunct="1">
              <a:spcBef>
                <a:spcPct val="20000"/>
              </a:spcBef>
            </a:pPr>
            <a:r>
              <a:rPr lang="en-GB" sz="2400" dirty="0"/>
              <a:t> </a:t>
            </a:r>
            <a:endParaRPr lang="en-US" sz="2400" dirty="0"/>
          </a:p>
        </p:txBody>
      </p:sp>
      <p:sp>
        <p:nvSpPr>
          <p:cNvPr id="5" name="Content Placeholder 2"/>
          <p:cNvSpPr txBox="1">
            <a:spLocks/>
          </p:cNvSpPr>
          <p:nvPr/>
        </p:nvSpPr>
        <p:spPr bwMode="auto">
          <a:xfrm>
            <a:off x="4716463" y="2852936"/>
            <a:ext cx="4103687" cy="3672408"/>
          </a:xfrm>
          <a:prstGeom prst="rect">
            <a:avLst/>
          </a:prstGeom>
          <a:solidFill>
            <a:schemeClr val="bg1"/>
          </a:solidFill>
          <a:ln w="38100">
            <a:solidFill>
              <a:srgbClr val="00FF00"/>
            </a:solidFill>
            <a:miter lim="800000"/>
            <a:headEnd/>
            <a:tailEnd/>
          </a:ln>
        </p:spPr>
        <p:txBody>
          <a:bodyPr/>
          <a:lstStyle>
            <a:lvl1pPr marL="342900" indent="-342900"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marL="0"/>
            <a:r>
              <a:rPr lang="en-GB" sz="2600" dirty="0"/>
              <a:t>Give an </a:t>
            </a:r>
            <a:r>
              <a:rPr lang="en-GB" sz="2600" u="sng" dirty="0"/>
              <a:t>accurate,</a:t>
            </a:r>
          </a:p>
          <a:p>
            <a:pPr marL="0"/>
            <a:r>
              <a:rPr lang="en-GB" sz="2600" u="sng" dirty="0"/>
              <a:t>structured</a:t>
            </a:r>
            <a:r>
              <a:rPr lang="en-GB" sz="2600" dirty="0"/>
              <a:t> description</a:t>
            </a:r>
          </a:p>
          <a:p>
            <a:pPr marL="0"/>
            <a:r>
              <a:rPr lang="en-GB" sz="2600" dirty="0"/>
              <a:t>as to how and a range of nations built up their naval arsenal.</a:t>
            </a:r>
          </a:p>
          <a:p>
            <a:pPr marL="0"/>
            <a:r>
              <a:rPr lang="en-GB" sz="2600" dirty="0"/>
              <a:t>Start to  </a:t>
            </a:r>
            <a:r>
              <a:rPr lang="en-GB" sz="2600" u="sng" dirty="0"/>
              <a:t>weigh up </a:t>
            </a:r>
            <a:r>
              <a:rPr lang="en-GB" sz="2600" dirty="0"/>
              <a:t>the positive and negatives that this had on Europe.</a:t>
            </a:r>
            <a:endParaRPr lang="en-US" sz="2600" dirty="0"/>
          </a:p>
        </p:txBody>
      </p:sp>
      <p:sp>
        <p:nvSpPr>
          <p:cNvPr id="6" name="Title 1"/>
          <p:cNvSpPr txBox="1">
            <a:spLocks/>
          </p:cNvSpPr>
          <p:nvPr/>
        </p:nvSpPr>
        <p:spPr bwMode="auto">
          <a:xfrm>
            <a:off x="285696" y="1674738"/>
            <a:ext cx="4162479" cy="1034182"/>
          </a:xfrm>
          <a:prstGeom prst="rect">
            <a:avLst/>
          </a:prstGeom>
          <a:solidFill>
            <a:schemeClr val="bg1"/>
          </a:solidFill>
          <a:ln w="38100">
            <a:solidFill>
              <a:srgbClr val="0000FF"/>
            </a:solidFill>
            <a:miter lim="800000"/>
            <a:headEnd/>
            <a:tailEnd/>
          </a:ln>
        </p:spPr>
        <p:txBody>
          <a:bodyPr anchor="ct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ctr" eaLnBrk="1" hangingPunct="1"/>
            <a:r>
              <a:rPr lang="en-GB" sz="2400" dirty="0"/>
              <a:t>If you are going to achieve a </a:t>
            </a:r>
            <a:r>
              <a:rPr lang="en-GB" sz="2400" u="sng" dirty="0"/>
              <a:t>1</a:t>
            </a:r>
            <a:r>
              <a:rPr lang="en-GB" sz="2400" dirty="0"/>
              <a:t> you will be able to:</a:t>
            </a:r>
          </a:p>
        </p:txBody>
      </p:sp>
      <p:sp>
        <p:nvSpPr>
          <p:cNvPr id="7" name="Title 1"/>
          <p:cNvSpPr txBox="1">
            <a:spLocks/>
          </p:cNvSpPr>
          <p:nvPr/>
        </p:nvSpPr>
        <p:spPr bwMode="auto">
          <a:xfrm>
            <a:off x="4716463" y="1674738"/>
            <a:ext cx="4103687" cy="1034182"/>
          </a:xfrm>
          <a:prstGeom prst="rect">
            <a:avLst/>
          </a:prstGeom>
          <a:solidFill>
            <a:schemeClr val="bg1"/>
          </a:solidFill>
          <a:ln w="38100">
            <a:solidFill>
              <a:srgbClr val="00FF00"/>
            </a:solidFill>
            <a:miter lim="800000"/>
            <a:headEnd/>
            <a:tailEnd/>
          </a:ln>
        </p:spPr>
        <p:txBody>
          <a:bodyPr anchor="ct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ctr" eaLnBrk="1" hangingPunct="1"/>
            <a:r>
              <a:rPr lang="en-GB" sz="2400" dirty="0"/>
              <a:t>If you are going to achieve a </a:t>
            </a:r>
            <a:r>
              <a:rPr lang="en-GB" sz="2400" u="sng" dirty="0"/>
              <a:t>3</a:t>
            </a:r>
            <a:r>
              <a:rPr lang="en-GB" sz="2400" dirty="0"/>
              <a:t> you will be able to:</a:t>
            </a:r>
          </a:p>
        </p:txBody>
      </p:sp>
      <p:sp>
        <p:nvSpPr>
          <p:cNvPr id="8" name="Text Box 6"/>
          <p:cNvSpPr txBox="1">
            <a:spLocks noChangeArrowheads="1"/>
          </p:cNvSpPr>
          <p:nvPr/>
        </p:nvSpPr>
        <p:spPr bwMode="auto">
          <a:xfrm>
            <a:off x="285697" y="724916"/>
            <a:ext cx="8534453" cy="850926"/>
          </a:xfrm>
          <a:prstGeom prst="rect">
            <a:avLst/>
          </a:prstGeom>
          <a:solidFill>
            <a:srgbClr val="FFFFFF"/>
          </a:solidFill>
          <a:ln w="28575">
            <a:solidFill>
              <a:srgbClr val="FFC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6131" tIns="65311" rIns="106131" bIns="65311"/>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defRPr>
            </a:lvl1pPr>
            <a:lvl2pPr marL="742950" indent="-285750"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defRPr>
            </a:lvl2pPr>
            <a:lvl3pPr marL="1143000" indent="-228600"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defRPr>
            </a:lvl3pPr>
            <a:lvl4pPr marL="1600200" indent="-228600"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defRPr>
            </a:lvl4pPr>
            <a:lvl5pPr marL="2057400" indent="-228600"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defRPr>
            </a:lvl5pPr>
            <a:lvl6pPr marL="2514600" indent="-228600" defTabSz="457200" eaLnBrk="0" fontAlgn="base" hangingPunct="0">
              <a:lnSpc>
                <a:spcPct val="93000"/>
              </a:lnSpc>
              <a:spcBef>
                <a:spcPct val="0"/>
              </a:spcBef>
              <a:spcAft>
                <a:spcPct val="0"/>
              </a:spcAft>
              <a:buClr>
                <a:srgbClr val="000000"/>
              </a:buClr>
              <a:buSzPct val="45000"/>
              <a:buFont typeface="Wingdings" charset="2"/>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defRPr>
            </a:lvl6pPr>
            <a:lvl7pPr marL="2971800" indent="-228600" defTabSz="457200" eaLnBrk="0" fontAlgn="base" hangingPunct="0">
              <a:lnSpc>
                <a:spcPct val="93000"/>
              </a:lnSpc>
              <a:spcBef>
                <a:spcPct val="0"/>
              </a:spcBef>
              <a:spcAft>
                <a:spcPct val="0"/>
              </a:spcAft>
              <a:buClr>
                <a:srgbClr val="000000"/>
              </a:buClr>
              <a:buSzPct val="45000"/>
              <a:buFont typeface="Wingdings" charset="2"/>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defRPr>
            </a:lvl7pPr>
            <a:lvl8pPr marL="3429000" indent="-228600" defTabSz="457200" eaLnBrk="0" fontAlgn="base" hangingPunct="0">
              <a:lnSpc>
                <a:spcPct val="93000"/>
              </a:lnSpc>
              <a:spcBef>
                <a:spcPct val="0"/>
              </a:spcBef>
              <a:spcAft>
                <a:spcPct val="0"/>
              </a:spcAft>
              <a:buClr>
                <a:srgbClr val="000000"/>
              </a:buClr>
              <a:buSzPct val="45000"/>
              <a:buFont typeface="Wingdings" charset="2"/>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defRPr>
            </a:lvl8pPr>
            <a:lvl9pPr marL="3886200" indent="-228600" defTabSz="457200" eaLnBrk="0" fontAlgn="base" hangingPunct="0">
              <a:lnSpc>
                <a:spcPct val="93000"/>
              </a:lnSpc>
              <a:spcBef>
                <a:spcPct val="0"/>
              </a:spcBef>
              <a:spcAft>
                <a:spcPct val="0"/>
              </a:spcAft>
              <a:buClr>
                <a:srgbClr val="000000"/>
              </a:buClr>
              <a:buSzPct val="45000"/>
              <a:buFont typeface="Wingdings" charset="2"/>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defRPr>
            </a:lvl9pPr>
          </a:lstStyle>
          <a:p>
            <a:r>
              <a:rPr lang="en-GB" sz="2000" u="sng" dirty="0">
                <a:solidFill>
                  <a:srgbClr val="000000"/>
                </a:solidFill>
                <a:latin typeface="Comic Sans MS" pitchFamily="66" charset="0"/>
              </a:rPr>
              <a:t>Learning Objective</a:t>
            </a:r>
            <a:r>
              <a:rPr lang="en-GB" sz="2000" dirty="0">
                <a:solidFill>
                  <a:srgbClr val="000000"/>
                </a:solidFill>
                <a:latin typeface="Comic Sans MS" pitchFamily="66" charset="0"/>
              </a:rPr>
              <a:t>: </a:t>
            </a:r>
            <a:r>
              <a:rPr lang="en-GB" sz="2000" dirty="0">
                <a:latin typeface="Comic Sans MS" panose="030F0702030302020204" pitchFamily="66" charset="0"/>
              </a:rPr>
              <a:t>To be able to explain how a reduction in the friction of distance results in time–space convergence.</a:t>
            </a:r>
            <a:r>
              <a:rPr lang="en-GB" sz="2000" u="sng" dirty="0">
                <a:latin typeface="Comic Sans MS" panose="030F0702030302020204" pitchFamily="66" charset="0"/>
              </a:rPr>
              <a:t>  </a:t>
            </a:r>
          </a:p>
        </p:txBody>
      </p:sp>
      <p:sp>
        <p:nvSpPr>
          <p:cNvPr id="9" name="Text Box 4"/>
          <p:cNvSpPr txBox="1">
            <a:spLocks noChangeArrowheads="1"/>
          </p:cNvSpPr>
          <p:nvPr/>
        </p:nvSpPr>
        <p:spPr bwMode="auto">
          <a:xfrm>
            <a:off x="285696" y="44624"/>
            <a:ext cx="8534453" cy="576064"/>
          </a:xfrm>
          <a:prstGeom prst="rect">
            <a:avLst/>
          </a:prstGeom>
          <a:solidFill>
            <a:srgbClr val="FFFFFF"/>
          </a:solidFill>
          <a:ln w="28575">
            <a:solidFill>
              <a:srgbClr val="FF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6131" tIns="65311" rIns="106131" bIns="65311"/>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defRPr>
            </a:lvl1pPr>
            <a:lvl2pPr marL="742950" indent="-285750"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defRPr>
            </a:lvl2pPr>
            <a:lvl3pPr marL="1143000" indent="-228600"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defRPr>
            </a:lvl3pPr>
            <a:lvl4pPr marL="1600200" indent="-228600"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defRPr>
            </a:lvl4pPr>
            <a:lvl5pPr marL="2057400" indent="-228600"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defRPr>
            </a:lvl5pPr>
            <a:lvl6pPr marL="2514600" indent="-228600" defTabSz="457200" eaLnBrk="0" fontAlgn="base" hangingPunct="0">
              <a:lnSpc>
                <a:spcPct val="93000"/>
              </a:lnSpc>
              <a:spcBef>
                <a:spcPct val="0"/>
              </a:spcBef>
              <a:spcAft>
                <a:spcPct val="0"/>
              </a:spcAft>
              <a:buClr>
                <a:srgbClr val="000000"/>
              </a:buClr>
              <a:buSzPct val="45000"/>
              <a:buFont typeface="Wingdings" charset="2"/>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defRPr>
            </a:lvl6pPr>
            <a:lvl7pPr marL="2971800" indent="-228600" defTabSz="457200" eaLnBrk="0" fontAlgn="base" hangingPunct="0">
              <a:lnSpc>
                <a:spcPct val="93000"/>
              </a:lnSpc>
              <a:spcBef>
                <a:spcPct val="0"/>
              </a:spcBef>
              <a:spcAft>
                <a:spcPct val="0"/>
              </a:spcAft>
              <a:buClr>
                <a:srgbClr val="000000"/>
              </a:buClr>
              <a:buSzPct val="45000"/>
              <a:buFont typeface="Wingdings" charset="2"/>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defRPr>
            </a:lvl7pPr>
            <a:lvl8pPr marL="3429000" indent="-228600" defTabSz="457200" eaLnBrk="0" fontAlgn="base" hangingPunct="0">
              <a:lnSpc>
                <a:spcPct val="93000"/>
              </a:lnSpc>
              <a:spcBef>
                <a:spcPct val="0"/>
              </a:spcBef>
              <a:spcAft>
                <a:spcPct val="0"/>
              </a:spcAft>
              <a:buClr>
                <a:srgbClr val="000000"/>
              </a:buClr>
              <a:buSzPct val="45000"/>
              <a:buFont typeface="Wingdings" charset="2"/>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defRPr>
            </a:lvl8pPr>
            <a:lvl9pPr marL="3886200" indent="-228600" defTabSz="457200" eaLnBrk="0" fontAlgn="base" hangingPunct="0">
              <a:lnSpc>
                <a:spcPct val="93000"/>
              </a:lnSpc>
              <a:spcBef>
                <a:spcPct val="0"/>
              </a:spcBef>
              <a:spcAft>
                <a:spcPct val="0"/>
              </a:spcAft>
              <a:buClr>
                <a:srgbClr val="000000"/>
              </a:buClr>
              <a:buSzPct val="45000"/>
              <a:buFont typeface="Wingdings" charset="2"/>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defRPr>
            </a:lvl9pPr>
          </a:lstStyle>
          <a:p>
            <a:pPr algn="ctr" eaLnBrk="1">
              <a:lnSpc>
                <a:spcPct val="117000"/>
              </a:lnSpc>
            </a:pPr>
            <a:r>
              <a:rPr lang="en-GB" sz="2800" u="sng" dirty="0">
                <a:solidFill>
                  <a:srgbClr val="000000"/>
                </a:solidFill>
                <a:latin typeface="Comic Sans MS" pitchFamily="66" charset="0"/>
              </a:rPr>
              <a:t>Success Criteria </a:t>
            </a:r>
          </a:p>
        </p:txBody>
      </p:sp>
    </p:spTree>
    <p:extLst>
      <p:ext uri="{BB962C8B-B14F-4D97-AF65-F5344CB8AC3E}">
        <p14:creationId xmlns:p14="http://schemas.microsoft.com/office/powerpoint/2010/main" val="7356917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2118</TotalTime>
  <Words>319</Words>
  <Application>Microsoft Office PowerPoint</Application>
  <PresentationFormat>On-screen Show (4:3)</PresentationFormat>
  <Paragraphs>59</Paragraphs>
  <Slides>7</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Comic Sans MS</vt:lpstr>
      <vt:lpstr>Office Theme</vt:lpstr>
      <vt:lpstr>PowerPoint Presentation</vt:lpstr>
      <vt:lpstr>PowerPoint Presentation</vt:lpstr>
      <vt:lpstr>PowerPoint Presentation</vt:lpstr>
      <vt:lpstr>North vs. South</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 Roberts</dc:creator>
  <cp:lastModifiedBy>Martin Roberts</cp:lastModifiedBy>
  <cp:revision>9</cp:revision>
  <dcterms:created xsi:type="dcterms:W3CDTF">2014-09-30T11:29:18Z</dcterms:created>
  <dcterms:modified xsi:type="dcterms:W3CDTF">2016-10-12T05:51:46Z</dcterms:modified>
</cp:coreProperties>
</file>