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9" r:id="rId2"/>
    <p:sldId id="260" r:id="rId3"/>
    <p:sldId id="261" r:id="rId4"/>
    <p:sldId id="262" r:id="rId5"/>
    <p:sldId id="284" r:id="rId6"/>
    <p:sldId id="269" r:id="rId7"/>
    <p:sldId id="270" r:id="rId8"/>
    <p:sldId id="271" r:id="rId9"/>
    <p:sldId id="272" r:id="rId10"/>
    <p:sldId id="286" r:id="rId11"/>
    <p:sldId id="273" r:id="rId12"/>
    <p:sldId id="274" r:id="rId13"/>
    <p:sldId id="258" r:id="rId14"/>
    <p:sldId id="28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A68E554-AE1A-4713-B514-DC6CC11D39C9}">
          <p14:sldIdLst>
            <p14:sldId id="259"/>
            <p14:sldId id="260"/>
            <p14:sldId id="261"/>
            <p14:sldId id="262"/>
            <p14:sldId id="284"/>
            <p14:sldId id="269"/>
            <p14:sldId id="270"/>
            <p14:sldId id="271"/>
            <p14:sldId id="272"/>
            <p14:sldId id="286"/>
            <p14:sldId id="273"/>
            <p14:sldId id="274"/>
            <p14:sldId id="258"/>
            <p14:sldId id="285"/>
          </p14:sldIdLst>
        </p14:section>
      </p14:sectionLst>
    </p:ex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131" autoAdjust="0"/>
    <p:restoredTop sz="94660"/>
  </p:normalViewPr>
  <p:slideViewPr>
    <p:cSldViewPr snapToGrid="0" showGuides="1">
      <p:cViewPr varScale="1">
        <p:scale>
          <a:sx n="68" d="100"/>
          <a:sy n="68" d="100"/>
        </p:scale>
        <p:origin x="240" y="1072"/>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BCB2AE-E460-402B-8BB0-99D8A75E4F0B}" type="datetimeFigureOut">
              <a:rPr lang="en-GB" smtClean="0"/>
              <a:t>14/09/2020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D3EA7-EBDC-4F9F-B2ED-BA22AA33CB8B}" type="slidenum">
              <a:rPr lang="en-GB" smtClean="0"/>
              <a:t>‹#›</a:t>
            </a:fld>
            <a:endParaRPr lang="en-GB"/>
          </a:p>
        </p:txBody>
      </p:sp>
    </p:spTree>
    <p:extLst>
      <p:ext uri="{BB962C8B-B14F-4D97-AF65-F5344CB8AC3E}">
        <p14:creationId xmlns:p14="http://schemas.microsoft.com/office/powerpoint/2010/main" val="248742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5089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4046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3523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E10CB3-9F8C-4B97-9018-BE791ECE0D95}" type="datetimeFigureOut">
              <a:rPr lang="en-GB" smtClean="0"/>
              <a:t>14/09/2020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FB3D4F-F8A9-46D2-8EB5-8190E1E615AC}" type="slidenum">
              <a:rPr lang="en-GB" smtClean="0"/>
              <a:t>‹#›</a:t>
            </a:fld>
            <a:endParaRPr lang="en-GB"/>
          </a:p>
        </p:txBody>
      </p:sp>
    </p:spTree>
    <p:extLst>
      <p:ext uri="{BB962C8B-B14F-4D97-AF65-F5344CB8AC3E}">
        <p14:creationId xmlns:p14="http://schemas.microsoft.com/office/powerpoint/2010/main" val="4003510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E10CB3-9F8C-4B97-9018-BE791ECE0D95}" type="datetimeFigureOut">
              <a:rPr lang="en-GB" smtClean="0"/>
              <a:t>14/09/2020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FB3D4F-F8A9-46D2-8EB5-8190E1E615AC}" type="slidenum">
              <a:rPr lang="en-GB" smtClean="0"/>
              <a:t>‹#›</a:t>
            </a:fld>
            <a:endParaRPr lang="en-GB"/>
          </a:p>
        </p:txBody>
      </p:sp>
    </p:spTree>
    <p:extLst>
      <p:ext uri="{BB962C8B-B14F-4D97-AF65-F5344CB8AC3E}">
        <p14:creationId xmlns:p14="http://schemas.microsoft.com/office/powerpoint/2010/main" val="1621825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E10CB3-9F8C-4B97-9018-BE791ECE0D95}" type="datetimeFigureOut">
              <a:rPr lang="en-GB" smtClean="0"/>
              <a:t>14/09/2020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FB3D4F-F8A9-46D2-8EB5-8190E1E615AC}" type="slidenum">
              <a:rPr lang="en-GB" smtClean="0"/>
              <a:t>‹#›</a:t>
            </a:fld>
            <a:endParaRPr lang="en-GB"/>
          </a:p>
        </p:txBody>
      </p:sp>
    </p:spTree>
    <p:extLst>
      <p:ext uri="{BB962C8B-B14F-4D97-AF65-F5344CB8AC3E}">
        <p14:creationId xmlns:p14="http://schemas.microsoft.com/office/powerpoint/2010/main" val="2330450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E10CB3-9F8C-4B97-9018-BE791ECE0D95}" type="datetimeFigureOut">
              <a:rPr lang="en-GB" smtClean="0"/>
              <a:t>14/09/2020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FB3D4F-F8A9-46D2-8EB5-8190E1E615AC}" type="slidenum">
              <a:rPr lang="en-GB" smtClean="0"/>
              <a:t>‹#›</a:t>
            </a:fld>
            <a:endParaRPr lang="en-GB"/>
          </a:p>
        </p:txBody>
      </p:sp>
    </p:spTree>
    <p:extLst>
      <p:ext uri="{BB962C8B-B14F-4D97-AF65-F5344CB8AC3E}">
        <p14:creationId xmlns:p14="http://schemas.microsoft.com/office/powerpoint/2010/main" val="1945342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E10CB3-9F8C-4B97-9018-BE791ECE0D95}" type="datetimeFigureOut">
              <a:rPr lang="en-GB" smtClean="0"/>
              <a:t>14/09/2020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FB3D4F-F8A9-46D2-8EB5-8190E1E615AC}" type="slidenum">
              <a:rPr lang="en-GB" smtClean="0"/>
              <a:t>‹#›</a:t>
            </a:fld>
            <a:endParaRPr lang="en-GB"/>
          </a:p>
        </p:txBody>
      </p:sp>
    </p:spTree>
    <p:extLst>
      <p:ext uri="{BB962C8B-B14F-4D97-AF65-F5344CB8AC3E}">
        <p14:creationId xmlns:p14="http://schemas.microsoft.com/office/powerpoint/2010/main" val="1330758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6E10CB3-9F8C-4B97-9018-BE791ECE0D95}" type="datetimeFigureOut">
              <a:rPr lang="en-GB" smtClean="0"/>
              <a:t>14/09/2020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FB3D4F-F8A9-46D2-8EB5-8190E1E615AC}" type="slidenum">
              <a:rPr lang="en-GB" smtClean="0"/>
              <a:t>‹#›</a:t>
            </a:fld>
            <a:endParaRPr lang="en-GB"/>
          </a:p>
        </p:txBody>
      </p:sp>
    </p:spTree>
    <p:extLst>
      <p:ext uri="{BB962C8B-B14F-4D97-AF65-F5344CB8AC3E}">
        <p14:creationId xmlns:p14="http://schemas.microsoft.com/office/powerpoint/2010/main" val="2698645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E10CB3-9F8C-4B97-9018-BE791ECE0D95}" type="datetimeFigureOut">
              <a:rPr lang="en-GB" smtClean="0"/>
              <a:t>14/09/2020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FB3D4F-F8A9-46D2-8EB5-8190E1E615AC}" type="slidenum">
              <a:rPr lang="en-GB" smtClean="0"/>
              <a:t>‹#›</a:t>
            </a:fld>
            <a:endParaRPr lang="en-GB"/>
          </a:p>
        </p:txBody>
      </p:sp>
    </p:spTree>
    <p:extLst>
      <p:ext uri="{BB962C8B-B14F-4D97-AF65-F5344CB8AC3E}">
        <p14:creationId xmlns:p14="http://schemas.microsoft.com/office/powerpoint/2010/main" val="3831705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E10CB3-9F8C-4B97-9018-BE791ECE0D95}" type="datetimeFigureOut">
              <a:rPr lang="en-GB" smtClean="0"/>
              <a:t>14/09/2020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FB3D4F-F8A9-46D2-8EB5-8190E1E615AC}" type="slidenum">
              <a:rPr lang="en-GB" smtClean="0"/>
              <a:t>‹#›</a:t>
            </a:fld>
            <a:endParaRPr lang="en-GB"/>
          </a:p>
        </p:txBody>
      </p:sp>
    </p:spTree>
    <p:extLst>
      <p:ext uri="{BB962C8B-B14F-4D97-AF65-F5344CB8AC3E}">
        <p14:creationId xmlns:p14="http://schemas.microsoft.com/office/powerpoint/2010/main" val="3097520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E10CB3-9F8C-4B97-9018-BE791ECE0D95}" type="datetimeFigureOut">
              <a:rPr lang="en-GB" smtClean="0"/>
              <a:t>14/09/2020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FB3D4F-F8A9-46D2-8EB5-8190E1E615AC}" type="slidenum">
              <a:rPr lang="en-GB" smtClean="0"/>
              <a:t>‹#›</a:t>
            </a:fld>
            <a:endParaRPr lang="en-GB"/>
          </a:p>
        </p:txBody>
      </p:sp>
    </p:spTree>
    <p:extLst>
      <p:ext uri="{BB962C8B-B14F-4D97-AF65-F5344CB8AC3E}">
        <p14:creationId xmlns:p14="http://schemas.microsoft.com/office/powerpoint/2010/main" val="267570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E10CB3-9F8C-4B97-9018-BE791ECE0D95}" type="datetimeFigureOut">
              <a:rPr lang="en-GB" smtClean="0"/>
              <a:t>14/09/2020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FB3D4F-F8A9-46D2-8EB5-8190E1E615AC}" type="slidenum">
              <a:rPr lang="en-GB" smtClean="0"/>
              <a:t>‹#›</a:t>
            </a:fld>
            <a:endParaRPr lang="en-GB"/>
          </a:p>
        </p:txBody>
      </p:sp>
    </p:spTree>
    <p:extLst>
      <p:ext uri="{BB962C8B-B14F-4D97-AF65-F5344CB8AC3E}">
        <p14:creationId xmlns:p14="http://schemas.microsoft.com/office/powerpoint/2010/main" val="155511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E10CB3-9F8C-4B97-9018-BE791ECE0D95}" type="datetimeFigureOut">
              <a:rPr lang="en-GB" smtClean="0"/>
              <a:t>14/09/2020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FB3D4F-F8A9-46D2-8EB5-8190E1E615AC}" type="slidenum">
              <a:rPr lang="en-GB" smtClean="0"/>
              <a:t>‹#›</a:t>
            </a:fld>
            <a:endParaRPr lang="en-GB"/>
          </a:p>
        </p:txBody>
      </p:sp>
    </p:spTree>
    <p:extLst>
      <p:ext uri="{BB962C8B-B14F-4D97-AF65-F5344CB8AC3E}">
        <p14:creationId xmlns:p14="http://schemas.microsoft.com/office/powerpoint/2010/main" val="2189981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10CB3-9F8C-4B97-9018-BE791ECE0D95}" type="datetimeFigureOut">
              <a:rPr lang="en-GB" smtClean="0"/>
              <a:t>14/09/2020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B3D4F-F8A9-46D2-8EB5-8190E1E615AC}" type="slidenum">
              <a:rPr lang="en-GB" smtClean="0"/>
              <a:t>‹#›</a:t>
            </a:fld>
            <a:endParaRPr lang="en-GB"/>
          </a:p>
        </p:txBody>
      </p:sp>
    </p:spTree>
    <p:extLst>
      <p:ext uri="{BB962C8B-B14F-4D97-AF65-F5344CB8AC3E}">
        <p14:creationId xmlns:p14="http://schemas.microsoft.com/office/powerpoint/2010/main" val="3989579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tripline.net/trip/An_Idiot_Abroad_2_The_Bucket_List-246320506332100490DEC7241A1139AA#zoom"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sz="half" idx="1"/>
          </p:nvPr>
        </p:nvSpPr>
        <p:spPr>
          <a:xfrm>
            <a:off x="198118" y="1208636"/>
            <a:ext cx="6202681" cy="3316869"/>
          </a:xfrm>
          <a:ln w="28575">
            <a:solidFill>
              <a:srgbClr val="7030A0"/>
            </a:solidFill>
          </a:ln>
        </p:spPr>
        <p:txBody>
          <a:bodyPr>
            <a:normAutofit/>
          </a:bodyPr>
          <a:lstStyle/>
          <a:p>
            <a:pPr marL="0" indent="0">
              <a:buFontTx/>
              <a:buChar char="•"/>
            </a:pPr>
            <a:r>
              <a:rPr lang="en-GB" altLang="zh-CN" sz="2000" dirty="0">
                <a:latin typeface="Comic Sans MS" panose="030F0902030302020204" pitchFamily="66" charset="0"/>
                <a:ea typeface="SimSun" panose="02010600030101010101" pitchFamily="2" charset="-122"/>
              </a:rPr>
              <a:t>Counting residents to work out the size of a city is no simple task </a:t>
            </a:r>
          </a:p>
          <a:p>
            <a:pPr marL="0" indent="0">
              <a:buFontTx/>
              <a:buChar char="•"/>
            </a:pPr>
            <a:r>
              <a:rPr lang="en-GB" altLang="zh-CN" sz="2000" dirty="0">
                <a:latin typeface="Comic Sans MS" panose="030F0902030302020204" pitchFamily="66" charset="0"/>
                <a:ea typeface="SimSun" panose="02010600030101010101" pitchFamily="2" charset="-122"/>
              </a:rPr>
              <a:t>Migrants, homeless people and illegal residents complicate the count</a:t>
            </a:r>
          </a:p>
          <a:p>
            <a:pPr marL="0" indent="0">
              <a:buFontTx/>
              <a:buChar char="•"/>
            </a:pPr>
            <a:r>
              <a:rPr lang="en-GB" altLang="zh-CN" sz="2000" dirty="0">
                <a:latin typeface="Comic Sans MS" panose="030F0902030302020204" pitchFamily="66" charset="0"/>
                <a:ea typeface="SimSun" panose="02010600030101010101" pitchFamily="2" charset="-122"/>
              </a:rPr>
              <a:t>The administrative boundary of a city often does not reflect its resident population as the diagram for London shows   </a:t>
            </a:r>
          </a:p>
          <a:p>
            <a:pPr marL="0" indent="0">
              <a:buFontTx/>
              <a:buChar char="•"/>
            </a:pPr>
            <a:r>
              <a:rPr lang="en-GB" altLang="zh-CN" sz="2000" dirty="0">
                <a:latin typeface="Comic Sans MS" panose="030F0902030302020204" pitchFamily="66" charset="0"/>
                <a:ea typeface="SimSun" panose="02010600030101010101" pitchFamily="2" charset="-122"/>
              </a:rPr>
              <a:t>Because of this, it is common to come across very different stated population sizes for the same city</a:t>
            </a:r>
            <a:endParaRPr lang="en-US" altLang="en-US" sz="2000" dirty="0">
              <a:latin typeface="Comic Sans MS" panose="030F0902030302020204" pitchFamily="66" charset="0"/>
            </a:endParaRPr>
          </a:p>
        </p:txBody>
      </p:sp>
      <p:pic>
        <p:nvPicPr>
          <p:cNvPr id="512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634993" y="1208636"/>
            <a:ext cx="5382835" cy="5288684"/>
          </a:xfrm>
          <a:noFill/>
          <a:ln w="28575">
            <a:solidFill>
              <a:srgbClr val="7030A0"/>
            </a:solidFill>
          </a:ln>
        </p:spPr>
      </p:pic>
      <p:sp>
        <p:nvSpPr>
          <p:cNvPr id="5" name="TextBox 4"/>
          <p:cNvSpPr txBox="1"/>
          <p:nvPr/>
        </p:nvSpPr>
        <p:spPr>
          <a:xfrm>
            <a:off x="198119" y="155448"/>
            <a:ext cx="11819709" cy="369332"/>
          </a:xfrm>
          <a:prstGeom prst="rect">
            <a:avLst/>
          </a:prstGeom>
          <a:noFill/>
          <a:ln w="28575">
            <a:solidFill>
              <a:srgbClr val="FF0000"/>
            </a:solidFill>
          </a:ln>
        </p:spPr>
        <p:txBody>
          <a:bodyPr wrap="square" rtlCol="0">
            <a:spAutoFit/>
          </a:bodyPr>
          <a:lstStyle/>
          <a:p>
            <a:r>
              <a:rPr lang="en-GB" u="sng" dirty="0">
                <a:latin typeface="Comic Sans MS" panose="030F0702030302020204" pitchFamily="66" charset="0"/>
              </a:rPr>
              <a:t>Defining a City</a:t>
            </a:r>
          </a:p>
        </p:txBody>
      </p:sp>
      <p:sp>
        <p:nvSpPr>
          <p:cNvPr id="6" name="Subtitle 2"/>
          <p:cNvSpPr txBox="1">
            <a:spLocks/>
          </p:cNvSpPr>
          <p:nvPr/>
        </p:nvSpPr>
        <p:spPr>
          <a:xfrm>
            <a:off x="215102" y="596972"/>
            <a:ext cx="11811435" cy="482892"/>
          </a:xfrm>
          <a:prstGeom prst="rect">
            <a:avLst/>
          </a:prstGeom>
          <a:ln w="28575">
            <a:solidFill>
              <a:srgbClr val="00FF0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u="sng" dirty="0">
                <a:latin typeface="Comic Sans MS" panose="030F0702030302020204" pitchFamily="66" charset="0"/>
              </a:rPr>
              <a:t>Starter</a:t>
            </a:r>
            <a:r>
              <a:rPr lang="en-GB" dirty="0">
                <a:latin typeface="Comic Sans MS" panose="030F0702030302020204" pitchFamily="66" charset="0"/>
              </a:rPr>
              <a:t>: Why might it be difficult to define a city?                                      (A01)</a:t>
            </a:r>
          </a:p>
        </p:txBody>
      </p:sp>
      <p:sp>
        <p:nvSpPr>
          <p:cNvPr id="9" name="TextBox 8">
            <a:extLst>
              <a:ext uri="{FF2B5EF4-FFF2-40B4-BE49-F238E27FC236}">
                <a16:creationId xmlns:a16="http://schemas.microsoft.com/office/drawing/2014/main" id="{E9949534-6E4A-324C-AD2E-6A0F935072D0}"/>
              </a:ext>
            </a:extLst>
          </p:cNvPr>
          <p:cNvSpPr txBox="1"/>
          <p:nvPr/>
        </p:nvSpPr>
        <p:spPr>
          <a:xfrm>
            <a:off x="215102" y="4762765"/>
            <a:ext cx="6189835" cy="1477328"/>
          </a:xfrm>
          <a:prstGeom prst="rect">
            <a:avLst/>
          </a:prstGeom>
          <a:noFill/>
          <a:ln w="28575">
            <a:solidFill>
              <a:srgbClr val="FF0000"/>
            </a:solidFill>
          </a:ln>
        </p:spPr>
        <p:txBody>
          <a:bodyPr wrap="square" rtlCol="0">
            <a:spAutoFit/>
          </a:bodyPr>
          <a:lstStyle/>
          <a:p>
            <a:r>
              <a:rPr lang="en-GB" u="sng" dirty="0">
                <a:latin typeface="Comic Sans MS" panose="030F0702030302020204" pitchFamily="66" charset="0"/>
              </a:rPr>
              <a:t>Cross-curriculum link:</a:t>
            </a:r>
          </a:p>
          <a:p>
            <a:pPr algn="just"/>
            <a:r>
              <a:rPr lang="en-GB" dirty="0">
                <a:latin typeface="Comic Sans MS" panose="030F0702030302020204" pitchFamily="66" charset="0"/>
              </a:rPr>
              <a:t>Defining Language is hard and changes according to geographical place, economic and social background, education and age. Many variables contribute to what we see and understand language to entail and mean.</a:t>
            </a:r>
          </a:p>
        </p:txBody>
      </p:sp>
    </p:spTree>
    <p:extLst>
      <p:ext uri="{BB962C8B-B14F-4D97-AF65-F5344CB8AC3E}">
        <p14:creationId xmlns:p14="http://schemas.microsoft.com/office/powerpoint/2010/main" val="52770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bg/>
                                          </p:spTgt>
                                        </p:tgtEl>
                                        <p:attrNameLst>
                                          <p:attrName>style.visibility</p:attrName>
                                        </p:attrNameLst>
                                      </p:cBhvr>
                                      <p:to>
                                        <p:strVal val="visible"/>
                                      </p:to>
                                    </p:set>
                                    <p:anim calcmode="lin" valueType="num">
                                      <p:cBhvr additive="base">
                                        <p:cTn id="7" dur="500" fill="hold"/>
                                        <p:tgtEl>
                                          <p:spTgt spid="512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 calcmode="lin" valueType="num">
                                      <p:cBhvr additive="base">
                                        <p:cTn id="13"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1" end="1"/>
                                            </p:txEl>
                                          </p:spTgt>
                                        </p:tgtEl>
                                        <p:attrNameLst>
                                          <p:attrName>style.visibility</p:attrName>
                                        </p:attrNameLst>
                                      </p:cBhvr>
                                      <p:to>
                                        <p:strVal val="visible"/>
                                      </p:to>
                                    </p:set>
                                    <p:anim calcmode="lin" valueType="num">
                                      <p:cBhvr additive="base">
                                        <p:cTn id="19"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2" end="2"/>
                                            </p:txEl>
                                          </p:spTgt>
                                        </p:tgtEl>
                                        <p:attrNameLst>
                                          <p:attrName>style.visibility</p:attrName>
                                        </p:attrNameLst>
                                      </p:cBhvr>
                                      <p:to>
                                        <p:strVal val="visible"/>
                                      </p:to>
                                    </p:set>
                                    <p:anim calcmode="lin" valueType="num">
                                      <p:cBhvr additive="base">
                                        <p:cTn id="25"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3" end="3"/>
                                            </p:txEl>
                                          </p:spTgt>
                                        </p:tgtEl>
                                        <p:attrNameLst>
                                          <p:attrName>style.visibility</p:attrName>
                                        </p:attrNameLst>
                                      </p:cBhvr>
                                      <p:to>
                                        <p:strVal val="visible"/>
                                      </p:to>
                                    </p:set>
                                    <p:anim calcmode="lin" valueType="num">
                                      <p:cBhvr additive="base">
                                        <p:cTn id="31"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124"/>
                                        </p:tgtEl>
                                        <p:attrNameLst>
                                          <p:attrName>style.visibility</p:attrName>
                                        </p:attrNameLst>
                                      </p:cBhvr>
                                      <p:to>
                                        <p:strVal val="visible"/>
                                      </p:to>
                                    </p:set>
                                    <p:anim calcmode="lin" valueType="num">
                                      <p:cBhvr additive="base">
                                        <p:cTn id="43" dur="500" fill="hold"/>
                                        <p:tgtEl>
                                          <p:spTgt spid="5124"/>
                                        </p:tgtEl>
                                        <p:attrNameLst>
                                          <p:attrName>ppt_x</p:attrName>
                                        </p:attrNameLst>
                                      </p:cBhvr>
                                      <p:tavLst>
                                        <p:tav tm="0">
                                          <p:val>
                                            <p:strVal val="#ppt_x"/>
                                          </p:val>
                                        </p:tav>
                                        <p:tav tm="100000">
                                          <p:val>
                                            <p:strVal val="#ppt_x"/>
                                          </p:val>
                                        </p:tav>
                                      </p:tavLst>
                                    </p:anim>
                                    <p:anim calcmode="lin" valueType="num">
                                      <p:cBhvr additive="base">
                                        <p:cTn id="44"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96C198-B9C8-844D-9371-14A99C14412F}"/>
              </a:ext>
            </a:extLst>
          </p:cNvPr>
          <p:cNvSpPr txBox="1"/>
          <p:nvPr/>
        </p:nvSpPr>
        <p:spPr>
          <a:xfrm>
            <a:off x="283464" y="173736"/>
            <a:ext cx="11742624" cy="523220"/>
          </a:xfrm>
          <a:prstGeom prst="rect">
            <a:avLst/>
          </a:prstGeom>
          <a:noFill/>
          <a:ln w="28575">
            <a:solidFill>
              <a:srgbClr val="FF0000"/>
            </a:solidFill>
          </a:ln>
        </p:spPr>
        <p:txBody>
          <a:bodyPr wrap="square" rtlCol="0">
            <a:spAutoFit/>
          </a:bodyPr>
          <a:lstStyle/>
          <a:p>
            <a:r>
              <a:rPr lang="en-GB" sz="2800" u="sng" dirty="0">
                <a:latin typeface="Comic Sans MS" panose="030F0702030302020204" pitchFamily="66" charset="0"/>
              </a:rPr>
              <a:t>Understanding key language</a:t>
            </a:r>
            <a:endParaRPr lang="en-GB" sz="2800" dirty="0">
              <a:latin typeface="Comic Sans MS" panose="030F0702030302020204" pitchFamily="66" charset="0"/>
            </a:endParaRPr>
          </a:p>
        </p:txBody>
      </p:sp>
      <p:graphicFrame>
        <p:nvGraphicFramePr>
          <p:cNvPr id="6" name="Table 6">
            <a:extLst>
              <a:ext uri="{FF2B5EF4-FFF2-40B4-BE49-F238E27FC236}">
                <a16:creationId xmlns:a16="http://schemas.microsoft.com/office/drawing/2014/main" id="{9B78A49D-009A-9A4B-8CBD-37CE0A6C0A4B}"/>
              </a:ext>
            </a:extLst>
          </p:cNvPr>
          <p:cNvGraphicFramePr>
            <a:graphicFrameLocks noGrp="1"/>
          </p:cNvGraphicFramePr>
          <p:nvPr/>
        </p:nvGraphicFramePr>
        <p:xfrm>
          <a:off x="283463" y="1051560"/>
          <a:ext cx="11742624" cy="4811359"/>
        </p:xfrm>
        <a:graphic>
          <a:graphicData uri="http://schemas.openxmlformats.org/drawingml/2006/table">
            <a:tbl>
              <a:tblPr firstRow="1" bandRow="1">
                <a:tableStyleId>{5940675A-B579-460E-94D1-54222C63F5DA}</a:tableStyleId>
              </a:tblPr>
              <a:tblGrid>
                <a:gridCol w="2284925">
                  <a:extLst>
                    <a:ext uri="{9D8B030D-6E8A-4147-A177-3AD203B41FA5}">
                      <a16:colId xmlns:a16="http://schemas.microsoft.com/office/drawing/2014/main" val="1582138700"/>
                    </a:ext>
                  </a:extLst>
                </a:gridCol>
                <a:gridCol w="9457699">
                  <a:extLst>
                    <a:ext uri="{9D8B030D-6E8A-4147-A177-3AD203B41FA5}">
                      <a16:colId xmlns:a16="http://schemas.microsoft.com/office/drawing/2014/main" val="3932101341"/>
                    </a:ext>
                  </a:extLst>
                </a:gridCol>
              </a:tblGrid>
              <a:tr h="1202840">
                <a:tc>
                  <a:txBody>
                    <a:bodyPr/>
                    <a:lstStyle/>
                    <a:p>
                      <a:pPr algn="ctr"/>
                      <a:r>
                        <a:rPr lang="en-DE" sz="1800" b="1" dirty="0">
                          <a:latin typeface="Comic Sans MS" panose="030F0902030302020204" pitchFamily="66" charset="0"/>
                        </a:rPr>
                        <a:t>Primary Sector</a:t>
                      </a:r>
                      <a:endParaRPr lang="en-DE" sz="1800" b="1" dirty="0">
                        <a:solidFill>
                          <a:schemeClr val="tx1"/>
                        </a:solidFill>
                        <a:latin typeface="Comic Sans MS" panose="030F0902030302020204" pitchFamily="66"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Comic Sans MS" panose="030F0902030302020204" pitchFamily="66" charset="0"/>
                        </a:rPr>
                        <a:t>businesses in this sector are involved in getting raw materials from the land and sea.</a:t>
                      </a:r>
                    </a:p>
                    <a:p>
                      <a:pPr algn="ctr"/>
                      <a:endParaRPr lang="en-DE" sz="1800" b="0" dirty="0">
                        <a:solidFill>
                          <a:schemeClr val="tx1"/>
                        </a:solidFill>
                        <a:latin typeface="Comic Sans MS" panose="030F0902030302020204" pitchFamily="66" charset="0"/>
                      </a:endParaRPr>
                    </a:p>
                  </a:txBody>
                  <a:tcPr anchor="ctr"/>
                </a:tc>
                <a:extLst>
                  <a:ext uri="{0D108BD9-81ED-4DB2-BD59-A6C34878D82A}">
                    <a16:rowId xmlns:a16="http://schemas.microsoft.com/office/drawing/2014/main" val="2242751904"/>
                  </a:ext>
                </a:extLst>
              </a:tr>
              <a:tr h="1202840">
                <a:tc>
                  <a:txBody>
                    <a:bodyPr/>
                    <a:lstStyle/>
                    <a:p>
                      <a:pPr algn="ctr"/>
                      <a:r>
                        <a:rPr lang="en-DE" sz="1800" b="1" dirty="0">
                          <a:latin typeface="Comic Sans MS" panose="030F0902030302020204" pitchFamily="66" charset="0"/>
                        </a:rPr>
                        <a:t>Secondary Sector </a:t>
                      </a:r>
                      <a:endParaRPr lang="en-DE" sz="1800" b="1" dirty="0">
                        <a:solidFill>
                          <a:schemeClr val="tx1"/>
                        </a:solidFill>
                        <a:latin typeface="Comic Sans MS" panose="030F0902030302020204" pitchFamily="66"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Comic Sans MS" panose="030F0902030302020204" pitchFamily="66" charset="0"/>
                        </a:rPr>
                        <a:t>businesses in this sector use raw materials and change them into things we can use.</a:t>
                      </a:r>
                    </a:p>
                    <a:p>
                      <a:pPr algn="ctr"/>
                      <a:endParaRPr lang="en-DE" sz="1800" b="0" dirty="0">
                        <a:solidFill>
                          <a:schemeClr val="tx1"/>
                        </a:solidFill>
                        <a:latin typeface="Comic Sans MS" panose="030F0902030302020204" pitchFamily="66" charset="0"/>
                      </a:endParaRPr>
                    </a:p>
                  </a:txBody>
                  <a:tcPr anchor="ctr"/>
                </a:tc>
                <a:extLst>
                  <a:ext uri="{0D108BD9-81ED-4DB2-BD59-A6C34878D82A}">
                    <a16:rowId xmlns:a16="http://schemas.microsoft.com/office/drawing/2014/main" val="628799632"/>
                  </a:ext>
                </a:extLst>
              </a:tr>
              <a:tr h="925261">
                <a:tc>
                  <a:txBody>
                    <a:bodyPr/>
                    <a:lstStyle/>
                    <a:p>
                      <a:pPr algn="ctr"/>
                      <a:r>
                        <a:rPr lang="en-DE" sz="1800" b="1" dirty="0">
                          <a:latin typeface="Comic Sans MS" panose="030F0902030302020204" pitchFamily="66" charset="0"/>
                        </a:rPr>
                        <a:t>Tertiary Sector</a:t>
                      </a:r>
                      <a:endParaRPr lang="en-DE" sz="1800" b="1" dirty="0">
                        <a:solidFill>
                          <a:schemeClr val="tx1"/>
                        </a:solidFill>
                        <a:latin typeface="Comic Sans MS" panose="030F0902030302020204" pitchFamily="66"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Comic Sans MS" panose="030F0902030302020204" pitchFamily="66" charset="0"/>
                        </a:rPr>
                        <a:t>businesses in this sector provide a service to people.</a:t>
                      </a:r>
                    </a:p>
                    <a:p>
                      <a:pPr algn="ctr"/>
                      <a:endParaRPr lang="en-DE" sz="1800" b="0" dirty="0">
                        <a:solidFill>
                          <a:schemeClr val="tx1"/>
                        </a:solidFill>
                        <a:latin typeface="Comic Sans MS" panose="030F0902030302020204" pitchFamily="66" charset="0"/>
                      </a:endParaRPr>
                    </a:p>
                  </a:txBody>
                  <a:tcPr anchor="ctr"/>
                </a:tc>
                <a:extLst>
                  <a:ext uri="{0D108BD9-81ED-4DB2-BD59-A6C34878D82A}">
                    <a16:rowId xmlns:a16="http://schemas.microsoft.com/office/drawing/2014/main" val="2944623279"/>
                  </a:ext>
                </a:extLst>
              </a:tr>
              <a:tr h="1480418">
                <a:tc>
                  <a:txBody>
                    <a:bodyPr/>
                    <a:lstStyle/>
                    <a:p>
                      <a:pPr algn="ctr"/>
                      <a:r>
                        <a:rPr lang="en-DE" sz="1800" b="1" dirty="0">
                          <a:latin typeface="Comic Sans MS" panose="030F0902030302020204" pitchFamily="66" charset="0"/>
                        </a:rPr>
                        <a:t>Quaternary Sector</a:t>
                      </a:r>
                      <a:endParaRPr lang="en-DE" sz="1800" b="1" dirty="0">
                        <a:solidFill>
                          <a:schemeClr val="tx1"/>
                        </a:solidFill>
                        <a:latin typeface="Comic Sans MS" panose="030F0902030302020204" pitchFamily="66" charset="0"/>
                      </a:endParaRPr>
                    </a:p>
                  </a:txBody>
                  <a:tcPr anchor="ctr"/>
                </a:tc>
                <a:tc>
                  <a:txBody>
                    <a:bodyPr/>
                    <a:lstStyle/>
                    <a:p>
                      <a:pPr algn="ctr"/>
                      <a:r>
                        <a:rPr lang="en-GB" sz="1800" dirty="0">
                          <a:effectLst/>
                          <a:latin typeface="Comic Sans MS" panose="030F0902030302020204" pitchFamily="66" charset="0"/>
                        </a:rPr>
                        <a:t>businesses in this sector is the</a:t>
                      </a:r>
                      <a:r>
                        <a:rPr lang="en-GB" sz="1800" kern="1200" dirty="0">
                          <a:effectLst/>
                          <a:latin typeface="Comic Sans MS" panose="030F0902030302020204" pitchFamily="66" charset="0"/>
                        </a:rPr>
                        <a:t> knowledge-based part of the economy, which typically includes knowledge-oriented economic sectors such as information technology; etc.</a:t>
                      </a:r>
                      <a:endParaRPr lang="en-DE" sz="1800" b="0" dirty="0">
                        <a:solidFill>
                          <a:schemeClr val="tx1"/>
                        </a:solidFill>
                        <a:latin typeface="Comic Sans MS" panose="030F0902030302020204" pitchFamily="66" charset="0"/>
                      </a:endParaRPr>
                    </a:p>
                  </a:txBody>
                  <a:tcPr anchor="ctr"/>
                </a:tc>
                <a:extLst>
                  <a:ext uri="{0D108BD9-81ED-4DB2-BD59-A6C34878D82A}">
                    <a16:rowId xmlns:a16="http://schemas.microsoft.com/office/drawing/2014/main" val="949338081"/>
                  </a:ext>
                </a:extLst>
              </a:tr>
            </a:tbl>
          </a:graphicData>
        </a:graphic>
      </p:graphicFrame>
    </p:spTree>
    <p:extLst>
      <p:ext uri="{BB962C8B-B14F-4D97-AF65-F5344CB8AC3E}">
        <p14:creationId xmlns:p14="http://schemas.microsoft.com/office/powerpoint/2010/main" val="1370477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0" y="-16436"/>
            <a:ext cx="9144000" cy="6874436"/>
          </a:xfrm>
          <a:prstGeom prst="rect">
            <a:avLst/>
          </a:prstGeom>
        </p:spPr>
      </p:pic>
    </p:spTree>
    <p:extLst>
      <p:ext uri="{BB962C8B-B14F-4D97-AF65-F5344CB8AC3E}">
        <p14:creationId xmlns:p14="http://schemas.microsoft.com/office/powerpoint/2010/main" val="4011527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aWC World City M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539" y="1371600"/>
            <a:ext cx="9759222"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422169" y="185360"/>
            <a:ext cx="11391879" cy="990600"/>
          </a:xfrm>
          <a:prstGeom prst="rect">
            <a:avLst/>
          </a:prstGeom>
          <a:ln w="28575">
            <a:solidFill>
              <a:srgbClr val="FF0000"/>
            </a:solidFill>
          </a:ln>
        </p:spPr>
        <p:txBody>
          <a:bodyPr/>
          <a:lstStyle/>
          <a:p>
            <a:pPr algn="ctr">
              <a:defRPr/>
            </a:pPr>
            <a:r>
              <a:rPr lang="en-GB" sz="3200" dirty="0">
                <a:latin typeface="Comic Sans MS" panose="030F0702030302020204" pitchFamily="66" charset="0"/>
                <a:ea typeface="+mj-ea"/>
                <a:cs typeface="+mj-cs"/>
              </a:rPr>
              <a:t>Cores (network hubs/nodes),  peripheries and those areas in-between!</a:t>
            </a:r>
          </a:p>
        </p:txBody>
      </p:sp>
    </p:spTree>
    <p:extLst>
      <p:ext uri="{BB962C8B-B14F-4D97-AF65-F5344CB8AC3E}">
        <p14:creationId xmlns:p14="http://schemas.microsoft.com/office/powerpoint/2010/main" val="3765221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5670" y="73652"/>
            <a:ext cx="11640660" cy="533400"/>
          </a:xfrm>
          <a:prstGeom prst="rect">
            <a:avLst/>
          </a:prstGeom>
          <a:ln w="28575">
            <a:solidFill>
              <a:srgbClr val="FF0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u="sng" dirty="0">
                <a:latin typeface="Comic Sans MS" panose="030F0702030302020204" pitchFamily="66" charset="0"/>
              </a:rPr>
              <a:t>Changing Space- the shrinking world</a:t>
            </a:r>
          </a:p>
        </p:txBody>
      </p:sp>
      <p:pic>
        <p:nvPicPr>
          <p:cNvPr id="1026"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70" y="1484784"/>
            <a:ext cx="4563616" cy="5256584"/>
          </a:xfrm>
          <a:prstGeom prst="rect">
            <a:avLst/>
          </a:prstGeom>
          <a:noFill/>
          <a:ln w="28575">
            <a:solidFill>
              <a:srgbClr val="7030A0"/>
            </a:solidFill>
          </a:ln>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275670" y="666600"/>
            <a:ext cx="11640660" cy="688121"/>
          </a:xfrm>
          <a:prstGeom prst="rect">
            <a:avLst/>
          </a:prstGeom>
          <a:ln w="28575">
            <a:solidFill>
              <a:srgbClr val="FFC000"/>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u="sng" dirty="0">
                <a:latin typeface="Comic Sans MS" panose="030F0702030302020204" pitchFamily="66" charset="0"/>
              </a:rPr>
              <a:t>Learning Objective: </a:t>
            </a:r>
            <a:r>
              <a:rPr lang="en-GB" sz="2000" dirty="0">
                <a:latin typeface="Comic Sans MS" panose="030F0702030302020204" pitchFamily="66" charset="0"/>
              </a:rPr>
              <a:t>To be able to explain how a reduction in the friction of distance results in time–space convergence.</a:t>
            </a:r>
            <a:r>
              <a:rPr lang="en-GB" sz="2000" u="sng" dirty="0">
                <a:latin typeface="Comic Sans MS" panose="030F0702030302020204" pitchFamily="66" charset="0"/>
              </a:rPr>
              <a:t>  </a:t>
            </a:r>
          </a:p>
        </p:txBody>
      </p:sp>
      <p:sp>
        <p:nvSpPr>
          <p:cNvPr id="3" name="Action Button: End 2">
            <a:hlinkClick r:id="rId3" highlightClick="1"/>
          </p:cNvPr>
          <p:cNvSpPr/>
          <p:nvPr/>
        </p:nvSpPr>
        <p:spPr>
          <a:xfrm>
            <a:off x="501328" y="232340"/>
            <a:ext cx="504056" cy="216024"/>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5118538" y="1484784"/>
            <a:ext cx="6797792" cy="1015663"/>
          </a:xfrm>
          <a:prstGeom prst="rect">
            <a:avLst/>
          </a:prstGeom>
          <a:ln w="28575">
            <a:solidFill>
              <a:srgbClr val="00FF00"/>
            </a:solidFill>
          </a:ln>
        </p:spPr>
        <p:txBody>
          <a:bodyPr wrap="square">
            <a:spAutoFit/>
          </a:bodyPr>
          <a:lstStyle/>
          <a:p>
            <a:r>
              <a:rPr lang="en-GB" sz="2000" u="sng" dirty="0">
                <a:latin typeface="Comic Sans MS" panose="030F0702030302020204" pitchFamily="66" charset="0"/>
              </a:rPr>
              <a:t>Demo</a:t>
            </a:r>
            <a:r>
              <a:rPr lang="en-GB" sz="2000" dirty="0">
                <a:latin typeface="Comic Sans MS" panose="030F0702030302020204" pitchFamily="66" charset="0"/>
              </a:rPr>
              <a:t>: Explain the relationship between Idiot Abroad Series 2 and the reduction of </a:t>
            </a:r>
            <a:r>
              <a:rPr lang="en-GB" sz="2000" u="sng" dirty="0">
                <a:latin typeface="Comic Sans MS" panose="030F0702030302020204" pitchFamily="66" charset="0"/>
              </a:rPr>
              <a:t>friction of distance</a:t>
            </a:r>
            <a:r>
              <a:rPr lang="en-GB" sz="2000" dirty="0">
                <a:latin typeface="Comic Sans MS" panose="030F0702030302020204" pitchFamily="66" charset="0"/>
              </a:rPr>
              <a:t> and resultant time space convergence. </a:t>
            </a:r>
          </a:p>
        </p:txBody>
      </p:sp>
      <p:sp>
        <p:nvSpPr>
          <p:cNvPr id="8" name="Rectangle 7"/>
          <p:cNvSpPr/>
          <p:nvPr/>
        </p:nvSpPr>
        <p:spPr>
          <a:xfrm>
            <a:off x="5181205" y="4049778"/>
            <a:ext cx="6735125" cy="2031325"/>
          </a:xfrm>
          <a:prstGeom prst="rect">
            <a:avLst/>
          </a:prstGeom>
          <a:ln w="28575">
            <a:solidFill>
              <a:srgbClr val="7030A0"/>
            </a:solidFill>
          </a:ln>
        </p:spPr>
        <p:txBody>
          <a:bodyPr wrap="square">
            <a:spAutoFit/>
          </a:bodyPr>
          <a:lstStyle/>
          <a:p>
            <a:r>
              <a:rPr lang="en-GB" u="sng" dirty="0">
                <a:latin typeface="Comic Sans MS" panose="030F0702030302020204" pitchFamily="66" charset="0"/>
              </a:rPr>
              <a:t>Time-Space Convergence: </a:t>
            </a:r>
            <a:r>
              <a:rPr lang="en-GB" dirty="0">
                <a:latin typeface="Comic Sans MS" panose="030F0702030302020204" pitchFamily="66" charset="0"/>
              </a:rPr>
              <a:t>This is when travel time between places decreases and distance declines in terms of its significance. It is generally brought about by transport innovations and improvements e.g. Airbus A380 can fly Paris to Adelaide in just 20 hours in 2013. (see first image on the left)</a:t>
            </a:r>
          </a:p>
          <a:p>
            <a:endParaRPr lang="en-GB" dirty="0">
              <a:latin typeface="Comic Sans MS" panose="030F0702030302020204" pitchFamily="66" charset="0"/>
            </a:endParaRPr>
          </a:p>
        </p:txBody>
      </p:sp>
    </p:spTree>
    <p:extLst>
      <p:ext uri="{BB962C8B-B14F-4D97-AF65-F5344CB8AC3E}">
        <p14:creationId xmlns:p14="http://schemas.microsoft.com/office/powerpoint/2010/main" val="551673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8166" y="73652"/>
            <a:ext cx="11897710" cy="533400"/>
          </a:xfrm>
          <a:prstGeom prst="rect">
            <a:avLst/>
          </a:prstGeom>
          <a:ln w="28575">
            <a:solidFill>
              <a:srgbClr val="FF0000"/>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u="sng" dirty="0">
                <a:latin typeface="Comic Sans MS" panose="030F0702030302020204" pitchFamily="66" charset="0"/>
              </a:rPr>
              <a:t>Lesson Glossary (Language for Learning)</a:t>
            </a:r>
          </a:p>
        </p:txBody>
      </p:sp>
      <p:sp>
        <p:nvSpPr>
          <p:cNvPr id="3" name="Rectangle 2"/>
          <p:cNvSpPr/>
          <p:nvPr/>
        </p:nvSpPr>
        <p:spPr>
          <a:xfrm>
            <a:off x="168165" y="751344"/>
            <a:ext cx="11897709" cy="4001095"/>
          </a:xfrm>
          <a:prstGeom prst="rect">
            <a:avLst/>
          </a:prstGeom>
          <a:ln w="28575">
            <a:solidFill>
              <a:srgbClr val="7030A0"/>
            </a:solidFill>
          </a:ln>
        </p:spPr>
        <p:txBody>
          <a:bodyPr wrap="square">
            <a:spAutoFit/>
          </a:bodyPr>
          <a:lstStyle/>
          <a:p>
            <a:r>
              <a:rPr lang="en-GB" sz="2000" u="sng" dirty="0">
                <a:latin typeface="Comic Sans MS" panose="030F0702030302020204" pitchFamily="66" charset="0"/>
              </a:rPr>
              <a:t>Friction of Distance</a:t>
            </a:r>
            <a:r>
              <a:rPr lang="en-GB" sz="2000" dirty="0">
                <a:latin typeface="Comic Sans MS" panose="030F0702030302020204" pitchFamily="66" charset="0"/>
              </a:rPr>
              <a:t>: This is the reduced likelihood of people using a service the greater the distance that they live from it. Distance is an issue due to the time and costs to overcome it. e.g. reduction in commuting to IST with increasing distance from Colomiers. Friction of distance is closely related to transportation and accessibility. </a:t>
            </a:r>
          </a:p>
          <a:p>
            <a:endParaRPr lang="en-GB" sz="2000" dirty="0">
              <a:latin typeface="Comic Sans MS" panose="030F0702030302020204" pitchFamily="66" charset="0"/>
            </a:endParaRPr>
          </a:p>
          <a:p>
            <a:r>
              <a:rPr lang="en-GB" sz="2000" u="sng" dirty="0">
                <a:latin typeface="Comic Sans MS" panose="030F0702030302020204" pitchFamily="66" charset="0"/>
              </a:rPr>
              <a:t>Time-Space Convergence: </a:t>
            </a:r>
            <a:r>
              <a:rPr lang="en-GB" sz="2000" dirty="0">
                <a:latin typeface="Comic Sans MS" panose="030F0702030302020204" pitchFamily="66" charset="0"/>
              </a:rPr>
              <a:t>This is when travel time between places decreases and distance declines in terms of its significance. It is generally brought about by transport innovations and improvements e.g. Airbus A380 can fly Paris to Adelaide in just 20 hours in 2013. (see first image on the right)</a:t>
            </a:r>
          </a:p>
          <a:p>
            <a:br>
              <a:rPr lang="en-GB" sz="2000" dirty="0">
                <a:latin typeface="Comic Sans MS" panose="030F0702030302020204" pitchFamily="66" charset="0"/>
              </a:rPr>
            </a:br>
            <a:r>
              <a:rPr lang="en-GB" sz="2000" u="sng" dirty="0">
                <a:latin typeface="Comic Sans MS" panose="030F0702030302020204" pitchFamily="66" charset="0"/>
              </a:rPr>
              <a:t>Transnational corporation (TNC)- </a:t>
            </a:r>
            <a:r>
              <a:rPr lang="en-GB" sz="2000" dirty="0">
                <a:latin typeface="Comic Sans MS" panose="030F0702030302020204" pitchFamily="66" charset="0"/>
              </a:rPr>
              <a:t>a firm that owns or controls productive operations in more than one country through foreign direct investment. </a:t>
            </a:r>
          </a:p>
          <a:p>
            <a:endParaRPr lang="en-GB" sz="1400" dirty="0">
              <a:latin typeface="Comic Sans MS" panose="030F0702030302020204" pitchFamily="66" charset="0"/>
            </a:endParaRPr>
          </a:p>
        </p:txBody>
      </p:sp>
    </p:spTree>
    <p:extLst>
      <p:ext uri="{BB962C8B-B14F-4D97-AF65-F5344CB8AC3E}">
        <p14:creationId xmlns:p14="http://schemas.microsoft.com/office/powerpoint/2010/main" val="1427670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5076" y="74297"/>
            <a:ext cx="11741848" cy="465199"/>
          </a:xfrm>
          <a:ln w="28575">
            <a:solidFill>
              <a:srgbClr val="FF0000"/>
            </a:solidFill>
          </a:ln>
        </p:spPr>
        <p:txBody>
          <a:bodyPr>
            <a:normAutofit/>
          </a:bodyPr>
          <a:lstStyle/>
          <a:p>
            <a:pPr algn="ctr" eaLnBrk="1" hangingPunct="1"/>
            <a:r>
              <a:rPr lang="en-GB" altLang="zh-CN" sz="2400" u="sng" dirty="0">
                <a:latin typeface="Comic Sans MS" panose="030F0702030302020204" pitchFamily="66" charset="0"/>
                <a:ea typeface="SimSun" panose="02010600030101010101" pitchFamily="2" charset="-122"/>
              </a:rPr>
              <a:t>The growth of megacities</a:t>
            </a:r>
            <a:endParaRPr lang="en-US" altLang="en-US" sz="2400" u="sng" dirty="0">
              <a:latin typeface="Comic Sans MS" panose="030F0702030302020204" pitchFamily="66" charset="0"/>
            </a:endParaRPr>
          </a:p>
        </p:txBody>
      </p:sp>
      <p:pic>
        <p:nvPicPr>
          <p:cNvPr id="6147" name="Content Placeholder 3" descr="Megacities.gi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96240" y="1115568"/>
            <a:ext cx="11548872" cy="5027020"/>
          </a:xfrm>
        </p:spPr>
      </p:pic>
      <p:sp>
        <p:nvSpPr>
          <p:cNvPr id="6148" name="TextBox 3"/>
          <p:cNvSpPr txBox="1">
            <a:spLocks noChangeArrowheads="1"/>
          </p:cNvSpPr>
          <p:nvPr/>
        </p:nvSpPr>
        <p:spPr bwMode="auto">
          <a:xfrm>
            <a:off x="3503613" y="6308726"/>
            <a:ext cx="5256212" cy="366713"/>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125000"/>
              </a:lnSpc>
              <a:spcBef>
                <a:spcPct val="25000"/>
              </a:spcBef>
              <a:defRPr sz="1500">
                <a:solidFill>
                  <a:srgbClr val="180E63"/>
                </a:solidFill>
                <a:latin typeface="Verdana" panose="020B0604030504040204" pitchFamily="34" charset="0"/>
                <a:ea typeface="MS PGothic" pitchFamily="34" charset="-128"/>
              </a:defRPr>
            </a:lvl1pPr>
            <a:lvl2pPr marL="742950" indent="-285750" eaLnBrk="0" hangingPunct="0">
              <a:lnSpc>
                <a:spcPct val="125000"/>
              </a:lnSpc>
              <a:buFont typeface="Times" panose="02020603050405020304" pitchFamily="18" charset="0"/>
              <a:buChar char="•"/>
              <a:defRPr sz="1500">
                <a:solidFill>
                  <a:srgbClr val="180E63"/>
                </a:solidFill>
                <a:latin typeface="Verdana" panose="020B0604030504040204" pitchFamily="34" charset="0"/>
                <a:ea typeface="MS PGothic" pitchFamily="34" charset="-128"/>
              </a:defRPr>
            </a:lvl2pPr>
            <a:lvl3pPr marL="1143000" indent="-228600" eaLnBrk="0" hangingPunct="0">
              <a:lnSpc>
                <a:spcPct val="125000"/>
              </a:lnSpc>
              <a:buChar char="—"/>
              <a:defRPr sz="1500">
                <a:solidFill>
                  <a:srgbClr val="180E63"/>
                </a:solidFill>
                <a:latin typeface="Verdana" panose="020B0604030504040204" pitchFamily="34" charset="0"/>
                <a:ea typeface="MS PGothic" pitchFamily="34" charset="-128"/>
              </a:defRPr>
            </a:lvl3pPr>
            <a:lvl4pPr marL="1600200" indent="-228600" eaLnBrk="0" hangingPunct="0">
              <a:lnSpc>
                <a:spcPct val="125000"/>
              </a:lnSpc>
              <a:buFont typeface="Arial" panose="020B0604020202020204" pitchFamily="34" charset="0"/>
              <a:buAutoNum type="arabicParenR"/>
              <a:defRPr sz="1500">
                <a:solidFill>
                  <a:srgbClr val="180E63"/>
                </a:solidFill>
                <a:latin typeface="Verdana" panose="020B0604030504040204" pitchFamily="34" charset="0"/>
                <a:ea typeface="MS PGothic" pitchFamily="34" charset="-128"/>
              </a:defRPr>
            </a:lvl4pPr>
            <a:lvl5pPr marL="2057400" indent="-228600" eaLnBrk="0" hangingPunct="0">
              <a:spcBef>
                <a:spcPct val="20000"/>
              </a:spcBef>
              <a:defRPr sz="2000">
                <a:solidFill>
                  <a:schemeClr val="tx1"/>
                </a:solidFill>
                <a:latin typeface="Times" panose="02020603050405020304" pitchFamily="18"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panose="02020603050405020304" pitchFamily="18"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panose="02020603050405020304" pitchFamily="18"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panose="02020603050405020304" pitchFamily="18"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panose="02020603050405020304" pitchFamily="18" charset="0"/>
                <a:ea typeface="MS PGothic" pitchFamily="34" charset="-128"/>
              </a:defRPr>
            </a:lvl9pPr>
          </a:lstStyle>
          <a:p>
            <a:pPr algn="ctr" eaLnBrk="1" hangingPunct="1">
              <a:lnSpc>
                <a:spcPct val="100000"/>
              </a:lnSpc>
              <a:spcBef>
                <a:spcPct val="0"/>
              </a:spcBef>
            </a:pPr>
            <a:r>
              <a:rPr lang="en-GB" altLang="zh-CN" sz="1800" dirty="0">
                <a:solidFill>
                  <a:schemeClr val="tx1"/>
                </a:solidFill>
                <a:latin typeface="Comic Sans MS" panose="030F0702030302020204" pitchFamily="66" charset="0"/>
                <a:ea typeface="SimSun" panose="02010600030101010101" pitchFamily="2" charset="-122"/>
              </a:rPr>
              <a:t>Cities of 8 million+ from 1950 to 2010</a:t>
            </a:r>
            <a:endParaRPr lang="en-US" altLang="en-US" sz="1800" dirty="0">
              <a:solidFill>
                <a:schemeClr val="tx1"/>
              </a:solidFill>
              <a:latin typeface="Comic Sans MS" panose="030F0702030302020204" pitchFamily="66" charset="0"/>
              <a:ea typeface="SimSun" panose="02010600030101010101" pitchFamily="2" charset="-122"/>
            </a:endParaRPr>
          </a:p>
        </p:txBody>
      </p:sp>
      <p:sp>
        <p:nvSpPr>
          <p:cNvPr id="6" name="Title 1">
            <a:extLst>
              <a:ext uri="{FF2B5EF4-FFF2-40B4-BE49-F238E27FC236}">
                <a16:creationId xmlns:a16="http://schemas.microsoft.com/office/drawing/2014/main" id="{45023E2F-68B2-4D42-B94A-CC1D6810E0B4}"/>
              </a:ext>
            </a:extLst>
          </p:cNvPr>
          <p:cNvSpPr txBox="1">
            <a:spLocks/>
          </p:cNvSpPr>
          <p:nvPr/>
        </p:nvSpPr>
        <p:spPr>
          <a:xfrm>
            <a:off x="225076" y="613793"/>
            <a:ext cx="11741848" cy="465199"/>
          </a:xfrm>
          <a:prstGeom prst="rect">
            <a:avLst/>
          </a:prstGeom>
          <a:ln w="28575">
            <a:solidFill>
              <a:srgbClr val="00FF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zh-CN" sz="2400" u="sng" dirty="0">
                <a:latin typeface="Comic Sans MS" panose="030F0702030302020204" pitchFamily="66" charset="0"/>
                <a:ea typeface="SimSun" panose="02010600030101010101" pitchFamily="2" charset="-122"/>
              </a:rPr>
              <a:t>Demo</a:t>
            </a:r>
            <a:r>
              <a:rPr lang="en-GB" altLang="zh-CN" sz="2400" dirty="0">
                <a:latin typeface="Comic Sans MS" panose="030F0702030302020204" pitchFamily="66" charset="0"/>
                <a:ea typeface="SimSun" panose="02010600030101010101" pitchFamily="2" charset="-122"/>
              </a:rPr>
              <a:t>: How has the pattern of Megacities changed over time?            (3marks)</a:t>
            </a:r>
            <a:endParaRPr lang="en-US" altLang="en-US" sz="2400" dirty="0">
              <a:latin typeface="Comic Sans MS" panose="030F0702030302020204" pitchFamily="66" charset="0"/>
            </a:endParaRPr>
          </a:p>
        </p:txBody>
      </p:sp>
    </p:spTree>
    <p:extLst>
      <p:ext uri="{BB962C8B-B14F-4D97-AF65-F5344CB8AC3E}">
        <p14:creationId xmlns:p14="http://schemas.microsoft.com/office/powerpoint/2010/main" val="290603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95942" y="149291"/>
            <a:ext cx="11874137" cy="472501"/>
          </a:xfrm>
          <a:ln w="28575">
            <a:solidFill>
              <a:srgbClr val="FF0000"/>
            </a:solidFill>
          </a:ln>
        </p:spPr>
        <p:txBody>
          <a:bodyPr>
            <a:noAutofit/>
          </a:bodyPr>
          <a:lstStyle/>
          <a:p>
            <a:pPr algn="ctr"/>
            <a:r>
              <a:rPr lang="en-GB" altLang="zh-CN" sz="2400" u="sng" dirty="0">
                <a:latin typeface="Comic Sans MS" panose="030F0702030302020204" pitchFamily="66" charset="0"/>
                <a:ea typeface="SimSun" panose="02010600030101010101" pitchFamily="2" charset="-122"/>
              </a:rPr>
              <a:t>Changing patterns</a:t>
            </a:r>
            <a:endParaRPr lang="en-US" altLang="en-US" sz="2400" u="sng" dirty="0">
              <a:latin typeface="Comic Sans MS" panose="030F0702030302020204" pitchFamily="66" charset="0"/>
            </a:endParaRPr>
          </a:p>
        </p:txBody>
      </p:sp>
      <p:pic>
        <p:nvPicPr>
          <p:cNvPr id="4" name="Content Placeholder 3" descr="Megacities.gif">
            <a:extLst>
              <a:ext uri="{FF2B5EF4-FFF2-40B4-BE49-F238E27FC236}">
                <a16:creationId xmlns:a16="http://schemas.microsoft.com/office/drawing/2014/main" id="{CE38F866-E532-4D5B-9F43-FC8E2AC500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043405" y="1968759"/>
            <a:ext cx="8369558" cy="4077477"/>
          </a:xfrm>
          <a:prstGeom prst="rect">
            <a:avLst/>
          </a:prstGeom>
        </p:spPr>
      </p:pic>
      <p:sp>
        <p:nvSpPr>
          <p:cNvPr id="5" name="Title 1">
            <a:extLst>
              <a:ext uri="{FF2B5EF4-FFF2-40B4-BE49-F238E27FC236}">
                <a16:creationId xmlns:a16="http://schemas.microsoft.com/office/drawing/2014/main" id="{F964003D-39F8-4FC4-9134-BB046E23BB3D}"/>
              </a:ext>
            </a:extLst>
          </p:cNvPr>
          <p:cNvSpPr txBox="1">
            <a:spLocks/>
          </p:cNvSpPr>
          <p:nvPr/>
        </p:nvSpPr>
        <p:spPr>
          <a:xfrm>
            <a:off x="195942" y="696089"/>
            <a:ext cx="11864993" cy="465199"/>
          </a:xfrm>
          <a:prstGeom prst="rect">
            <a:avLst/>
          </a:prstGeom>
          <a:ln w="28575">
            <a:solidFill>
              <a:srgbClr val="00FF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zh-CN" sz="2400" u="sng" dirty="0">
                <a:latin typeface="Comic Sans MS" panose="030F0702030302020204" pitchFamily="66" charset="0"/>
                <a:ea typeface="SimSun" panose="02010600030101010101" pitchFamily="2" charset="-122"/>
              </a:rPr>
              <a:t>Demo</a:t>
            </a:r>
            <a:r>
              <a:rPr lang="en-GB" altLang="zh-CN" sz="2400" dirty="0">
                <a:latin typeface="Comic Sans MS" panose="030F0702030302020204" pitchFamily="66" charset="0"/>
                <a:ea typeface="SimSun" panose="02010600030101010101" pitchFamily="2" charset="-122"/>
              </a:rPr>
              <a:t>: How has the pattern of Megacities changed over time?            (3marks)</a:t>
            </a:r>
            <a:endParaRPr lang="en-US" altLang="en-US" sz="2400" dirty="0">
              <a:latin typeface="Comic Sans MS" panose="030F0702030302020204" pitchFamily="66" charset="0"/>
            </a:endParaRPr>
          </a:p>
        </p:txBody>
      </p:sp>
      <p:sp>
        <p:nvSpPr>
          <p:cNvPr id="2" name="Rectangle 1">
            <a:extLst>
              <a:ext uri="{FF2B5EF4-FFF2-40B4-BE49-F238E27FC236}">
                <a16:creationId xmlns:a16="http://schemas.microsoft.com/office/drawing/2014/main" id="{97672BCF-A561-4080-B0A9-F03A88F30851}"/>
              </a:ext>
            </a:extLst>
          </p:cNvPr>
          <p:cNvSpPr/>
          <p:nvPr/>
        </p:nvSpPr>
        <p:spPr>
          <a:xfrm>
            <a:off x="6734151" y="1215266"/>
            <a:ext cx="5330330" cy="646331"/>
          </a:xfrm>
          <a:prstGeom prst="rect">
            <a:avLst/>
          </a:prstGeom>
          <a:ln w="28575">
            <a:solidFill>
              <a:srgbClr val="7030A0"/>
            </a:solidFill>
          </a:ln>
        </p:spPr>
        <p:txBody>
          <a:bodyPr wrap="square">
            <a:spAutoFit/>
          </a:bodyPr>
          <a:lstStyle/>
          <a:p>
            <a:pPr>
              <a:buFontTx/>
              <a:buChar char="•"/>
            </a:pPr>
            <a:r>
              <a:rPr lang="en-GB" altLang="zh-CN" dirty="0">
                <a:latin typeface="Comic Sans MS" panose="030F0702030302020204" pitchFamily="66" charset="0"/>
                <a:ea typeface="SimSun" panose="02010600030101010101" pitchFamily="2" charset="-122"/>
              </a:rPr>
              <a:t>In the 1970s, several Latin American megacities emerged</a:t>
            </a:r>
          </a:p>
        </p:txBody>
      </p:sp>
      <p:sp>
        <p:nvSpPr>
          <p:cNvPr id="3" name="Rectangle 2">
            <a:extLst>
              <a:ext uri="{FF2B5EF4-FFF2-40B4-BE49-F238E27FC236}">
                <a16:creationId xmlns:a16="http://schemas.microsoft.com/office/drawing/2014/main" id="{136BE766-EE43-4961-96AE-B5F3D7EC3FEF}"/>
              </a:ext>
            </a:extLst>
          </p:cNvPr>
          <p:cNvSpPr/>
          <p:nvPr/>
        </p:nvSpPr>
        <p:spPr>
          <a:xfrm>
            <a:off x="166149" y="2065438"/>
            <a:ext cx="1877256" cy="3693319"/>
          </a:xfrm>
          <a:prstGeom prst="rect">
            <a:avLst/>
          </a:prstGeom>
          <a:ln w="28575">
            <a:solidFill>
              <a:srgbClr val="7030A0"/>
            </a:solidFill>
          </a:ln>
        </p:spPr>
        <p:txBody>
          <a:bodyPr wrap="square">
            <a:spAutoFit/>
          </a:bodyPr>
          <a:lstStyle/>
          <a:p>
            <a:pPr>
              <a:buFontTx/>
              <a:buChar char="•"/>
            </a:pPr>
            <a:r>
              <a:rPr lang="en-GB" altLang="zh-CN" dirty="0">
                <a:latin typeface="Comic Sans MS" panose="030F0702030302020204" pitchFamily="66" charset="0"/>
                <a:ea typeface="SimSun" panose="02010600030101010101" pitchFamily="2" charset="-122"/>
              </a:rPr>
              <a:t>From 1960 to 1990 a few developed world megacities, such as London, actually saw population decline due to deindustrialisation and counter-urbanisation</a:t>
            </a:r>
          </a:p>
        </p:txBody>
      </p:sp>
      <p:sp>
        <p:nvSpPr>
          <p:cNvPr id="6" name="Rectangle 5">
            <a:extLst>
              <a:ext uri="{FF2B5EF4-FFF2-40B4-BE49-F238E27FC236}">
                <a16:creationId xmlns:a16="http://schemas.microsoft.com/office/drawing/2014/main" id="{075EA1B4-7A4D-41D4-937F-629D723D51B4}"/>
              </a:ext>
            </a:extLst>
          </p:cNvPr>
          <p:cNvSpPr/>
          <p:nvPr/>
        </p:nvSpPr>
        <p:spPr>
          <a:xfrm>
            <a:off x="186612" y="1243929"/>
            <a:ext cx="5286788" cy="646331"/>
          </a:xfrm>
          <a:prstGeom prst="rect">
            <a:avLst/>
          </a:prstGeom>
          <a:ln w="28575">
            <a:solidFill>
              <a:srgbClr val="7030A0"/>
            </a:solidFill>
          </a:ln>
        </p:spPr>
        <p:txBody>
          <a:bodyPr wrap="square">
            <a:spAutoFit/>
          </a:bodyPr>
          <a:lstStyle/>
          <a:p>
            <a:pPr>
              <a:buFontTx/>
              <a:buChar char="•"/>
            </a:pPr>
            <a:r>
              <a:rPr lang="en-GB" altLang="zh-CN" dirty="0">
                <a:latin typeface="Comic Sans MS" panose="030F0702030302020204" pitchFamily="66" charset="0"/>
                <a:ea typeface="SimSun" panose="02010600030101010101" pitchFamily="2" charset="-122"/>
              </a:rPr>
              <a:t>In 1950s and 1960s the world’s largest cities were in developed countries </a:t>
            </a:r>
          </a:p>
        </p:txBody>
      </p:sp>
      <p:sp>
        <p:nvSpPr>
          <p:cNvPr id="7" name="Rectangle 6">
            <a:extLst>
              <a:ext uri="{FF2B5EF4-FFF2-40B4-BE49-F238E27FC236}">
                <a16:creationId xmlns:a16="http://schemas.microsoft.com/office/drawing/2014/main" id="{26700E64-3344-47D2-97E1-A3EDC7AF011C}"/>
              </a:ext>
            </a:extLst>
          </p:cNvPr>
          <p:cNvSpPr/>
          <p:nvPr/>
        </p:nvSpPr>
        <p:spPr>
          <a:xfrm>
            <a:off x="10226350" y="1975609"/>
            <a:ext cx="1847460" cy="2585323"/>
          </a:xfrm>
          <a:prstGeom prst="rect">
            <a:avLst/>
          </a:prstGeom>
          <a:ln w="28575">
            <a:solidFill>
              <a:srgbClr val="7030A0"/>
            </a:solidFill>
          </a:ln>
        </p:spPr>
        <p:txBody>
          <a:bodyPr wrap="square">
            <a:spAutoFit/>
          </a:bodyPr>
          <a:lstStyle/>
          <a:p>
            <a:pPr>
              <a:buFontTx/>
              <a:buChar char="•"/>
            </a:pPr>
            <a:r>
              <a:rPr lang="en-GB" altLang="zh-CN" dirty="0">
                <a:latin typeface="Comic Sans MS" panose="030F0702030302020204" pitchFamily="66" charset="0"/>
                <a:ea typeface="SimSun" panose="02010600030101010101" pitchFamily="2" charset="-122"/>
              </a:rPr>
              <a:t>Since 1990 megacity growth has been centred on Asia, and especially India and China since the turn of the millennium </a:t>
            </a:r>
          </a:p>
        </p:txBody>
      </p:sp>
      <p:sp>
        <p:nvSpPr>
          <p:cNvPr id="8" name="Rectangle 7">
            <a:extLst>
              <a:ext uri="{FF2B5EF4-FFF2-40B4-BE49-F238E27FC236}">
                <a16:creationId xmlns:a16="http://schemas.microsoft.com/office/drawing/2014/main" id="{FC141389-CA4D-4CED-9A6A-A0679C7DE323}"/>
              </a:ext>
            </a:extLst>
          </p:cNvPr>
          <p:cNvSpPr/>
          <p:nvPr/>
        </p:nvSpPr>
        <p:spPr>
          <a:xfrm>
            <a:off x="183503" y="5831633"/>
            <a:ext cx="3931297" cy="922070"/>
          </a:xfrm>
          <a:prstGeom prst="rect">
            <a:avLst/>
          </a:prstGeom>
          <a:ln w="28575">
            <a:solidFill>
              <a:srgbClr val="7030A0"/>
            </a:solidFill>
          </a:ln>
        </p:spPr>
        <p:txBody>
          <a:bodyPr wrap="square">
            <a:spAutoFit/>
          </a:bodyPr>
          <a:lstStyle/>
          <a:p>
            <a:pPr>
              <a:buFontTx/>
              <a:buChar char="•"/>
            </a:pPr>
            <a:r>
              <a:rPr lang="en-GB" altLang="zh-CN" dirty="0">
                <a:latin typeface="Comic Sans MS" panose="030F0702030302020204" pitchFamily="66" charset="0"/>
                <a:ea typeface="SimSun" panose="02010600030101010101" pitchFamily="2" charset="-122"/>
              </a:rPr>
              <a:t>Africa has relatively few megacities although many African cities are growing rapidly</a:t>
            </a:r>
          </a:p>
        </p:txBody>
      </p:sp>
      <p:sp>
        <p:nvSpPr>
          <p:cNvPr id="7171" name="Content Placeholder 2"/>
          <p:cNvSpPr>
            <a:spLocks noGrp="1"/>
          </p:cNvSpPr>
          <p:nvPr>
            <p:ph idx="1"/>
          </p:nvPr>
        </p:nvSpPr>
        <p:spPr>
          <a:xfrm>
            <a:off x="7191165" y="5991003"/>
            <a:ext cx="4758897" cy="792352"/>
          </a:xfrm>
          <a:ln w="28575">
            <a:solidFill>
              <a:srgbClr val="7030A0"/>
            </a:solidFill>
          </a:ln>
        </p:spPr>
        <p:txBody>
          <a:bodyPr>
            <a:normAutofit lnSpcReduction="10000"/>
          </a:bodyPr>
          <a:lstStyle/>
          <a:p>
            <a:pPr>
              <a:buFontTx/>
              <a:buChar char="•"/>
            </a:pPr>
            <a:r>
              <a:rPr lang="en-GB" altLang="zh-CN" sz="1800" b="1" dirty="0">
                <a:solidFill>
                  <a:srgbClr val="00B0F0"/>
                </a:solidFill>
                <a:latin typeface="Comic Sans MS" panose="030F0702030302020204" pitchFamily="66" charset="0"/>
                <a:ea typeface="SimSun" panose="02010600030101010101" pitchFamily="2" charset="-122"/>
              </a:rPr>
              <a:t>It is important to recognise that megacities around the world have very different characteristics </a:t>
            </a:r>
          </a:p>
          <a:p>
            <a:pPr>
              <a:buFontTx/>
              <a:buChar char="•"/>
            </a:pPr>
            <a:endParaRPr lang="en-GB" altLang="zh-CN" sz="1800" dirty="0">
              <a:ea typeface="SimSun" panose="02010600030101010101" pitchFamily="2" charset="-122"/>
            </a:endParaRPr>
          </a:p>
          <a:p>
            <a:pPr>
              <a:buFontTx/>
              <a:buChar char="•"/>
            </a:pPr>
            <a:endParaRPr lang="en-US" altLang="en-US" sz="1800" dirty="0"/>
          </a:p>
        </p:txBody>
      </p:sp>
    </p:spTree>
    <p:extLst>
      <p:ext uri="{BB962C8B-B14F-4D97-AF65-F5344CB8AC3E}">
        <p14:creationId xmlns:p14="http://schemas.microsoft.com/office/powerpoint/2010/main" val="2526494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325522-686E-A547-B857-231B6D0C4B41}"/>
              </a:ext>
            </a:extLst>
          </p:cNvPr>
          <p:cNvSpPr txBox="1">
            <a:spLocks/>
          </p:cNvSpPr>
          <p:nvPr/>
        </p:nvSpPr>
        <p:spPr>
          <a:xfrm>
            <a:off x="5143263" y="3156237"/>
            <a:ext cx="1905473" cy="472501"/>
          </a:xfrm>
          <a:prstGeom prst="rect">
            <a:avLst/>
          </a:prstGeom>
          <a:ln w="28575">
            <a:solidFill>
              <a:srgbClr val="FF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zh-CN" sz="2400" u="sng" dirty="0">
                <a:latin typeface="Comic Sans MS" panose="030F0702030302020204" pitchFamily="66" charset="0"/>
                <a:ea typeface="SimSun" panose="02010600030101010101" pitchFamily="2" charset="-122"/>
              </a:rPr>
              <a:t>Factors</a:t>
            </a:r>
            <a:endParaRPr lang="en-US" altLang="en-US" sz="2400" u="sng" dirty="0">
              <a:latin typeface="Comic Sans MS" panose="030F0702030302020204" pitchFamily="66" charset="0"/>
            </a:endParaRPr>
          </a:p>
        </p:txBody>
      </p:sp>
      <p:sp>
        <p:nvSpPr>
          <p:cNvPr id="5" name="Title 1">
            <a:extLst>
              <a:ext uri="{FF2B5EF4-FFF2-40B4-BE49-F238E27FC236}">
                <a16:creationId xmlns:a16="http://schemas.microsoft.com/office/drawing/2014/main" id="{ACA34FE7-E542-9845-9319-3DA731613783}"/>
              </a:ext>
            </a:extLst>
          </p:cNvPr>
          <p:cNvSpPr txBox="1">
            <a:spLocks/>
          </p:cNvSpPr>
          <p:nvPr/>
        </p:nvSpPr>
        <p:spPr>
          <a:xfrm>
            <a:off x="195942" y="696089"/>
            <a:ext cx="11864993" cy="465199"/>
          </a:xfrm>
          <a:prstGeom prst="rect">
            <a:avLst/>
          </a:prstGeom>
          <a:ln w="28575">
            <a:solidFill>
              <a:srgbClr val="00FF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zh-CN" sz="2400" u="sng" dirty="0">
                <a:latin typeface="Comic Sans MS" panose="030F0702030302020204" pitchFamily="66" charset="0"/>
                <a:ea typeface="SimSun" panose="02010600030101010101" pitchFamily="2" charset="-122"/>
              </a:rPr>
              <a:t>Demo</a:t>
            </a:r>
            <a:r>
              <a:rPr lang="en-GB" altLang="zh-CN" sz="2400" dirty="0">
                <a:latin typeface="Comic Sans MS" panose="030F0702030302020204" pitchFamily="66" charset="0"/>
                <a:ea typeface="SimSun" panose="02010600030101010101" pitchFamily="2" charset="-122"/>
              </a:rPr>
              <a:t>: What Factors have led to the growth in megacities? </a:t>
            </a:r>
            <a:endParaRPr lang="en-US" altLang="en-US" sz="2400" dirty="0">
              <a:latin typeface="Comic Sans MS" panose="030F0702030302020204" pitchFamily="66" charset="0"/>
            </a:endParaRPr>
          </a:p>
        </p:txBody>
      </p:sp>
      <p:sp>
        <p:nvSpPr>
          <p:cNvPr id="6" name="Title 1">
            <a:extLst>
              <a:ext uri="{FF2B5EF4-FFF2-40B4-BE49-F238E27FC236}">
                <a16:creationId xmlns:a16="http://schemas.microsoft.com/office/drawing/2014/main" id="{77DE2FCD-B7CF-C54F-AAEA-58465D8C8B1E}"/>
              </a:ext>
            </a:extLst>
          </p:cNvPr>
          <p:cNvSpPr txBox="1">
            <a:spLocks/>
          </p:cNvSpPr>
          <p:nvPr/>
        </p:nvSpPr>
        <p:spPr>
          <a:xfrm>
            <a:off x="186797" y="123265"/>
            <a:ext cx="11874137" cy="472501"/>
          </a:xfrm>
          <a:prstGeom prst="rect">
            <a:avLst/>
          </a:prstGeom>
          <a:ln w="28575">
            <a:solidFill>
              <a:srgbClr val="FF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zh-CN" sz="2400" u="sng" dirty="0">
                <a:latin typeface="Comic Sans MS" panose="030F0702030302020204" pitchFamily="66" charset="0"/>
                <a:ea typeface="SimSun" panose="02010600030101010101" pitchFamily="2" charset="-122"/>
              </a:rPr>
              <a:t>Changing patterns</a:t>
            </a:r>
            <a:endParaRPr lang="en-US" altLang="en-US" sz="2400" u="sng" dirty="0">
              <a:latin typeface="Comic Sans MS" panose="030F0702030302020204" pitchFamily="66" charset="0"/>
            </a:endParaRPr>
          </a:p>
        </p:txBody>
      </p:sp>
      <p:sp>
        <p:nvSpPr>
          <p:cNvPr id="7" name="Title 1">
            <a:extLst>
              <a:ext uri="{FF2B5EF4-FFF2-40B4-BE49-F238E27FC236}">
                <a16:creationId xmlns:a16="http://schemas.microsoft.com/office/drawing/2014/main" id="{B37088AE-D391-214C-A6DC-6667E624F99D}"/>
              </a:ext>
            </a:extLst>
          </p:cNvPr>
          <p:cNvSpPr txBox="1">
            <a:spLocks/>
          </p:cNvSpPr>
          <p:nvPr/>
        </p:nvSpPr>
        <p:spPr>
          <a:xfrm>
            <a:off x="163502" y="6164408"/>
            <a:ext cx="11864993" cy="465199"/>
          </a:xfrm>
          <a:prstGeom prst="rect">
            <a:avLst/>
          </a:prstGeom>
          <a:ln w="28575">
            <a:solidFill>
              <a:srgbClr val="00B0F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zh-CN" sz="2400" u="sng" dirty="0">
                <a:latin typeface="Comic Sans MS" panose="030F0702030302020204" pitchFamily="66" charset="0"/>
                <a:ea typeface="SimSun" panose="02010600030101010101" pitchFamily="2" charset="-122"/>
              </a:rPr>
              <a:t>Higher-level thinking</a:t>
            </a:r>
            <a:r>
              <a:rPr lang="en-GB" altLang="zh-CN" sz="2400" dirty="0">
                <a:latin typeface="Comic Sans MS" panose="030F0702030302020204" pitchFamily="66" charset="0"/>
                <a:ea typeface="SimSun" panose="02010600030101010101" pitchFamily="2" charset="-122"/>
              </a:rPr>
              <a:t>: Ensure to classify/categorise the factors named.</a:t>
            </a:r>
            <a:endParaRPr lang="en-US" altLang="en-US" sz="2400" dirty="0">
              <a:latin typeface="Comic Sans MS" panose="030F0702030302020204" pitchFamily="66" charset="0"/>
            </a:endParaRPr>
          </a:p>
        </p:txBody>
      </p:sp>
    </p:spTree>
    <p:extLst>
      <p:ext uri="{BB962C8B-B14F-4D97-AF65-F5344CB8AC3E}">
        <p14:creationId xmlns:p14="http://schemas.microsoft.com/office/powerpoint/2010/main" val="3051816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BEBC5-6738-B140-AFA5-13174F4014F7}"/>
              </a:ext>
            </a:extLst>
          </p:cNvPr>
          <p:cNvSpPr txBox="1">
            <a:spLocks/>
          </p:cNvSpPr>
          <p:nvPr/>
        </p:nvSpPr>
        <p:spPr>
          <a:xfrm>
            <a:off x="329420" y="2128345"/>
            <a:ext cx="11533160" cy="1143000"/>
          </a:xfrm>
          <a:prstGeom prst="rect">
            <a:avLst/>
          </a:prstGeom>
          <a:ln w="28575">
            <a:solidFill>
              <a:srgbClr val="FF0000"/>
            </a:solidFill>
          </a:ln>
        </p:spPr>
        <p:txBody>
          <a:bodyPr/>
          <a:lstStyle/>
          <a:p>
            <a:pPr algn="ctr">
              <a:defRPr/>
            </a:pPr>
            <a:r>
              <a:rPr lang="en-GB" sz="3200" dirty="0">
                <a:latin typeface="Comic Sans MS" panose="030F0702030302020204" pitchFamily="66" charset="0"/>
                <a:ea typeface="+mj-ea"/>
                <a:cs typeface="+mj-cs"/>
              </a:rPr>
              <a:t>Cores (network hubs/nodes),  peripheries and those areas in-between!</a:t>
            </a:r>
          </a:p>
        </p:txBody>
      </p:sp>
    </p:spTree>
    <p:extLst>
      <p:ext uri="{BB962C8B-B14F-4D97-AF65-F5344CB8AC3E}">
        <p14:creationId xmlns:p14="http://schemas.microsoft.com/office/powerpoint/2010/main" val="3497205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64336" y="1413728"/>
            <a:ext cx="9863328" cy="5531684"/>
          </a:xfrm>
          <a:prstGeom prst="rect">
            <a:avLst/>
          </a:prstGeom>
        </p:spPr>
      </p:pic>
      <p:sp>
        <p:nvSpPr>
          <p:cNvPr id="5" name="Title 1"/>
          <p:cNvSpPr txBox="1">
            <a:spLocks/>
          </p:cNvSpPr>
          <p:nvPr/>
        </p:nvSpPr>
        <p:spPr>
          <a:xfrm>
            <a:off x="244312" y="152400"/>
            <a:ext cx="11533160" cy="1143000"/>
          </a:xfrm>
          <a:prstGeom prst="rect">
            <a:avLst/>
          </a:prstGeom>
          <a:ln w="28575">
            <a:solidFill>
              <a:srgbClr val="FF0000"/>
            </a:solidFill>
          </a:ln>
        </p:spPr>
        <p:txBody>
          <a:bodyPr/>
          <a:lstStyle/>
          <a:p>
            <a:pPr algn="ctr">
              <a:defRPr/>
            </a:pPr>
            <a:r>
              <a:rPr lang="en-GB" sz="3200" dirty="0">
                <a:latin typeface="Comic Sans MS" panose="030F0702030302020204" pitchFamily="66" charset="0"/>
                <a:ea typeface="+mj-ea"/>
                <a:cs typeface="+mj-cs"/>
              </a:rPr>
              <a:t>Cores (network hubs/nodes),  peripheries and those areas in-between!</a:t>
            </a:r>
          </a:p>
        </p:txBody>
      </p:sp>
    </p:spTree>
    <p:extLst>
      <p:ext uri="{BB962C8B-B14F-4D97-AF65-F5344CB8AC3E}">
        <p14:creationId xmlns:p14="http://schemas.microsoft.com/office/powerpoint/2010/main" val="4096461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cc.owu.edu/~rdfusch/core_tes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9575" y="152400"/>
            <a:ext cx="8759825" cy="6705600"/>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377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3192" y="838200"/>
            <a:ext cx="11539728" cy="5637824"/>
          </a:xfrm>
          <a:prstGeom prst="rect">
            <a:avLst/>
          </a:prstGeom>
        </p:spPr>
      </p:pic>
      <p:sp>
        <p:nvSpPr>
          <p:cNvPr id="3" name="Title 1"/>
          <p:cNvSpPr txBox="1">
            <a:spLocks/>
          </p:cNvSpPr>
          <p:nvPr/>
        </p:nvSpPr>
        <p:spPr>
          <a:xfrm>
            <a:off x="393192" y="152400"/>
            <a:ext cx="11539728" cy="475650"/>
          </a:xfrm>
          <a:prstGeom prst="rect">
            <a:avLst/>
          </a:prstGeom>
          <a:ln w="28575">
            <a:solidFill>
              <a:srgbClr val="FF0000"/>
            </a:solidFill>
          </a:ln>
        </p:spPr>
        <p:txBody>
          <a:bodyPr/>
          <a:lstStyle/>
          <a:p>
            <a:pPr algn="ctr">
              <a:defRPr/>
            </a:pPr>
            <a:r>
              <a:rPr lang="en-GB" sz="2000" dirty="0">
                <a:latin typeface="Comic Sans MS" panose="030F0702030302020204" pitchFamily="66" charset="0"/>
                <a:ea typeface="+mj-ea"/>
                <a:cs typeface="+mj-cs"/>
              </a:rPr>
              <a:t>Cores (network hubs/nodes),  peripheries and those areas in-between!</a:t>
            </a:r>
          </a:p>
        </p:txBody>
      </p:sp>
      <p:sp>
        <p:nvSpPr>
          <p:cNvPr id="4" name="Rectangle 3"/>
          <p:cNvSpPr/>
          <p:nvPr/>
        </p:nvSpPr>
        <p:spPr>
          <a:xfrm>
            <a:off x="8702872" y="5715000"/>
            <a:ext cx="1946367" cy="369332"/>
          </a:xfrm>
          <a:prstGeom prst="rect">
            <a:avLst/>
          </a:prstGeom>
        </p:spPr>
        <p:txBody>
          <a:bodyPr wrap="none">
            <a:spAutoFit/>
          </a:bodyPr>
          <a:lstStyle/>
          <a:p>
            <a:pPr algn="ctr">
              <a:defRPr/>
            </a:pPr>
            <a:r>
              <a:rPr lang="en-GB" dirty="0">
                <a:latin typeface="Comic Sans MS" panose="030F0702030302020204" pitchFamily="66" charset="0"/>
              </a:rPr>
              <a:t>Friedman (1966)</a:t>
            </a:r>
          </a:p>
        </p:txBody>
      </p:sp>
    </p:spTree>
    <p:extLst>
      <p:ext uri="{BB962C8B-B14F-4D97-AF65-F5344CB8AC3E}">
        <p14:creationId xmlns:p14="http://schemas.microsoft.com/office/powerpoint/2010/main" val="3827840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7414" y="713232"/>
            <a:ext cx="9529572" cy="5574799"/>
          </a:xfrm>
          <a:prstGeom prst="rect">
            <a:avLst/>
          </a:prstGeom>
        </p:spPr>
      </p:pic>
      <p:sp>
        <p:nvSpPr>
          <p:cNvPr id="3" name="Title 1"/>
          <p:cNvSpPr txBox="1">
            <a:spLocks/>
          </p:cNvSpPr>
          <p:nvPr/>
        </p:nvSpPr>
        <p:spPr>
          <a:xfrm>
            <a:off x="338328" y="120501"/>
            <a:ext cx="11667744" cy="592731"/>
          </a:xfrm>
          <a:prstGeom prst="rect">
            <a:avLst/>
          </a:prstGeom>
          <a:solidFill>
            <a:schemeClr val="bg1"/>
          </a:solidFill>
          <a:ln w="38100">
            <a:solidFill>
              <a:srgbClr val="FF0000"/>
            </a:solidFill>
          </a:ln>
        </p:spPr>
        <p:txBody>
          <a:bodyPr/>
          <a:lstStyle/>
          <a:p>
            <a:pPr algn="ctr">
              <a:defRPr/>
            </a:pPr>
            <a:r>
              <a:rPr lang="en-GB" sz="2800" u="sng" dirty="0">
                <a:latin typeface="Comic Sans MS" panose="030F0702030302020204" pitchFamily="66" charset="0"/>
                <a:ea typeface="+mj-ea"/>
                <a:cs typeface="+mj-cs"/>
              </a:rPr>
              <a:t>Clark-Fisher model</a:t>
            </a:r>
          </a:p>
        </p:txBody>
      </p:sp>
    </p:spTree>
    <p:extLst>
      <p:ext uri="{BB962C8B-B14F-4D97-AF65-F5344CB8AC3E}">
        <p14:creationId xmlns:p14="http://schemas.microsoft.com/office/powerpoint/2010/main" val="1086721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2048</TotalTime>
  <Words>675</Words>
  <Application>Microsoft Macintosh PowerPoint</Application>
  <PresentationFormat>Widescreen</PresentationFormat>
  <Paragraphs>47</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Comic Sans MS</vt:lpstr>
      <vt:lpstr>Office Theme</vt:lpstr>
      <vt:lpstr>PowerPoint Presentation</vt:lpstr>
      <vt:lpstr>The growth of megacities</vt:lpstr>
      <vt:lpstr>Changing patterns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Martin Roberts</cp:lastModifiedBy>
  <cp:revision>24</cp:revision>
  <dcterms:created xsi:type="dcterms:W3CDTF">2015-09-21T10:59:06Z</dcterms:created>
  <dcterms:modified xsi:type="dcterms:W3CDTF">2020-09-14T14:10:43Z</dcterms:modified>
</cp:coreProperties>
</file>