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0" r:id="rId2"/>
    <p:sldId id="257" r:id="rId3"/>
    <p:sldId id="261" r:id="rId4"/>
    <p:sldId id="258" r:id="rId5"/>
    <p:sldId id="259" r:id="rId6"/>
    <p:sldId id="262" r:id="rId7"/>
    <p:sldId id="256" r:id="rId8"/>
    <p:sldId id="289" r:id="rId9"/>
    <p:sldId id="290" r:id="rId10"/>
    <p:sldId id="291" r:id="rId11"/>
    <p:sldId id="265" r:id="rId12"/>
    <p:sldId id="266" r:id="rId13"/>
    <p:sldId id="267" r:id="rId14"/>
    <p:sldId id="268" r:id="rId15"/>
    <p:sldId id="292" r:id="rId16"/>
    <p:sldId id="293" r:id="rId17"/>
    <p:sldId id="295" r:id="rId18"/>
    <p:sldId id="29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9"/>
    <p:restoredTop sz="94663"/>
  </p:normalViewPr>
  <p:slideViewPr>
    <p:cSldViewPr snapToGrid="0" snapToObjects="1">
      <p:cViewPr varScale="1">
        <p:scale>
          <a:sx n="80" d="100"/>
          <a:sy n="80" d="100"/>
        </p:scale>
        <p:origin x="20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BAFD3-3369-8C49-891F-906E867E6382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FB7A7-675E-6149-8A1E-1C08786EA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8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FB7A7-675E-6149-8A1E-1C08786EA26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42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D35D6267-40CE-DC48-A65E-141552132B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E3C7AA7-7D9D-3548-81A8-46B127AF42DE}" type="slidenum">
              <a:rPr lang="en-GB" altLang="de-DE"/>
              <a:pPr/>
              <a:t>12</a:t>
            </a:fld>
            <a:endParaRPr lang="en-GB" altLang="de-DE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C855642-38B2-5D48-ABDA-6FFFA6615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F547BF1-CB05-F34C-8E8D-D16033A79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de-DE"/>
              <a:t>Quickly go through the order of which you draw a hydrograph</a:t>
            </a:r>
          </a:p>
        </p:txBody>
      </p:sp>
    </p:spTree>
    <p:extLst>
      <p:ext uri="{BB962C8B-B14F-4D97-AF65-F5344CB8AC3E}">
        <p14:creationId xmlns:p14="http://schemas.microsoft.com/office/powerpoint/2010/main" val="242470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71B78058-20E1-2943-A95B-51780032BA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7C2EA8B-809B-C140-AABC-8926B14A6DD2}" type="slidenum">
              <a:rPr lang="en-GB" altLang="de-DE"/>
              <a:pPr/>
              <a:t>13</a:t>
            </a:fld>
            <a:endParaRPr lang="en-GB" altLang="de-DE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D5FDC020-5155-ED47-B8F7-F0029E9C42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1F8AD5A-108A-6C49-924A-4E922374E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76101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ED2804B5-7D86-E347-BE0D-BE67C2DF3E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38AEA60-93BF-554F-834A-FF9B8D335FD7}" type="slidenum">
              <a:rPr lang="en-GB" altLang="de-DE"/>
              <a:pPr/>
              <a:t>14</a:t>
            </a:fld>
            <a:endParaRPr lang="en-GB" altLang="de-DE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5ADFA16-08B9-CC49-81F2-9614F3BCFB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2B1241D-5767-1B46-8328-149750A02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424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E55F-1E00-4345-9CA4-9FE84FB16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3A72B-9780-604E-9516-22AE5768B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107D9-6D57-1640-A176-5B88D9B2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A296F-D8E9-C048-9004-3FAFE457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8FDC1-237D-2D42-881F-74E44C4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6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9A09-8130-464E-9810-2699CE11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5BE24-DECD-4249-B8D4-8B396B8F5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86238-BE73-3B49-809A-E3D1A843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94C80-2913-B442-BEA0-0DF7EC12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50AD5-96AE-784C-9351-3ADA2296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6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809D7D-8FE9-B140-9BB7-42BD5A365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0A528-CD4F-6443-AEFC-448DFAD3B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5ABA4-3E83-014A-A593-75A457CB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F3F6A-33F5-CB40-922D-85159B207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BC047-EA7B-DF45-90F0-0B05AEB0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22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EE2E8-15DB-A94D-BF5A-15868BBD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0D553-3664-5D44-9476-9EE49557C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7C4BD-3634-9840-9640-1DEBB2D7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E6A69-002E-1A41-8FA6-8ADFD4ED3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7C692-CB79-614C-BE59-BE8B88CF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35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4114-EA9B-BD4E-8CAF-9BC1591B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D7426-0A8F-274E-AF63-5E78C9D29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404DD-0091-4843-8D0A-323312B8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E2A7B-D90E-AD49-8426-6ADBFF99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E5578-A6C3-814E-A7C5-8C1138B2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98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5B0B-721A-3945-B637-C4AF1C06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06533-40A1-A749-BEED-1B68B0826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4D848-662E-9D47-93A5-9D9C4A53A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5232B-E3FF-044C-B3E6-EBF7124B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B7B6E-5BA8-7548-88B3-9B00C396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5DA1E-CB7D-284D-A4F8-DCD48FD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07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DCFB1-2DC5-8D4B-BFA0-A78585A0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37BB4-D705-1E43-A6B3-666F66996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79BD1-BF53-9543-BA2C-3E3A7C324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0AB039-EA06-8F42-B793-D94CAB58B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0F318-2705-6E43-B962-D659A23B1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F3F7E-1409-AE49-899E-4AC718BD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FC67B4-02A3-EA42-AD80-21D3DAD7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8EEBA-7062-FB4F-A2DB-83784250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97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EB8E-93D3-A84F-8137-0FD6966E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0A1EC-9968-9544-A7C2-1217AE1F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0067B-0D0C-0F42-ABFE-63FFFA96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F0D11-6272-6F4A-A53B-303D7B27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17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3B79F-CDD1-9140-97A5-3F949622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D90C3-3263-E046-B4B0-FD97744D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4719E-C20F-EC4E-9A09-F2E49F94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90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7584-9822-2B4D-9C53-D9E898742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F0A92-743B-8B47-B5F6-1D36B9E80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41413-4495-3A41-9DD2-25963F764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3A1BB-A974-2D48-A900-1747F3CF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9788C-A0DC-9F46-A4E2-DA6C14093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20DB7-B0E8-924F-8C98-9DF836EA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4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5A17-1A94-B44C-9AA6-683BF9736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186A1-AE0B-F548-8BD6-3E41AEFBE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94821-1ADF-1D46-9468-3DEF5C9D9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8B165-DEBE-A14F-AB1F-6CDD9519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E584C-85CF-6F44-BD46-C4A54BBA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BE5-975E-7B4A-B642-DE75445E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90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35A110-6C4F-F240-A704-2FFA6A8D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7635D-9151-C448-B65C-252992E8F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B3EDA-120B-1742-ADEB-130087DF8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87B15-69DB-1848-8E34-D447D7353911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9F2F9-F53F-6B46-AA7F-7EB2F330C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86987-49AB-DD4E-A401-CAE9B0D87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1B502-A503-0549-8D89-42CCE55FB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43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gz.e2bn.net/e2bn/leas/c99/schools/cgz/accounts/staff/rchambers/GeoBytes%20GCSE%20Blog%20Resources/Images/Rivers/Flood_Hydrograph.gif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29D4-97C5-6D48-92CE-AAC96A94B3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F5CB2-F0B1-6447-AB99-9490E0CD0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10B73-BDCB-1D41-BEA6-F0623523C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800100"/>
            <a:ext cx="11950700" cy="525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178F85-BF0C-3C48-B231-7E1D3C6DBD2C}"/>
              </a:ext>
            </a:extLst>
          </p:cNvPr>
          <p:cNvSpPr txBox="1"/>
          <p:nvPr/>
        </p:nvSpPr>
        <p:spPr>
          <a:xfrm>
            <a:off x="195072" y="123248"/>
            <a:ext cx="118628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Revision </a:t>
            </a:r>
          </a:p>
        </p:txBody>
      </p:sp>
    </p:spTree>
    <p:extLst>
      <p:ext uri="{BB962C8B-B14F-4D97-AF65-F5344CB8AC3E}">
        <p14:creationId xmlns:p14="http://schemas.microsoft.com/office/powerpoint/2010/main" val="3538507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E74C8F-59B8-A141-8EC1-0B6CB9F8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739" y="245269"/>
            <a:ext cx="7804148" cy="608013"/>
          </a:xfr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GB" altLang="de-DE" b="0">
                <a:latin typeface="Comic Sans MS" panose="030F0902030302020204" pitchFamily="66" charset="0"/>
              </a:rPr>
              <a:t>What is a flood HYDROGRAPH?</a:t>
            </a:r>
          </a:p>
        </p:txBody>
      </p:sp>
      <p:sp>
        <p:nvSpPr>
          <p:cNvPr id="21506" name="Text Placeholder 8">
            <a:extLst>
              <a:ext uri="{FF2B5EF4-FFF2-40B4-BE49-F238E27FC236}">
                <a16:creationId xmlns:a16="http://schemas.microsoft.com/office/drawing/2014/main" id="{A9108A82-D9E1-BA4B-BCB3-D6D6C5DA3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113" y="71438"/>
            <a:ext cx="3924300" cy="6572250"/>
          </a:xfr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de-DE" sz="1800" b="1" u="sng">
                <a:latin typeface="Comic Sans MS" panose="030F0902030302020204" pitchFamily="66" charset="0"/>
              </a:rPr>
              <a:t>KEY TERMS MATCH UP</a:t>
            </a:r>
          </a:p>
          <a:p>
            <a:r>
              <a:rPr lang="en-GB" altLang="de-DE" sz="1800">
                <a:latin typeface="Comic Sans MS" panose="030F0902030302020204" pitchFamily="66" charset="0"/>
              </a:rPr>
              <a:t>1. This is the amount of water in a river at any given point and time. Discharge is measured in cumecs (cubic metres per second)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2. A graph showing changes in river discharge over time in response to a rainfall event.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3. The time taken between peak rainfall and peak discharge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4. Shows the increase in discharge on a hydrograph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5. Shows the return of discharge to normal / base flow on a hydrograph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6. Maximum rainfall (mm)</a:t>
            </a:r>
            <a:br>
              <a:rPr lang="en-GB" altLang="de-DE" sz="1800">
                <a:latin typeface="Comic Sans MS" panose="030F0902030302020204" pitchFamily="66" charset="0"/>
              </a:rPr>
            </a:br>
            <a:br>
              <a:rPr lang="en-GB" altLang="de-DE" sz="1800">
                <a:latin typeface="Comic Sans MS" panose="030F0902030302020204" pitchFamily="66" charset="0"/>
              </a:rPr>
            </a:br>
            <a:r>
              <a:rPr lang="en-GB" altLang="de-DE" sz="1800">
                <a:latin typeface="Comic Sans MS" panose="030F0902030302020204" pitchFamily="66" charset="0"/>
              </a:rPr>
              <a:t>7. Maximum discharge (cumecs)</a:t>
            </a:r>
          </a:p>
        </p:txBody>
      </p:sp>
      <p:pic>
        <p:nvPicPr>
          <p:cNvPr id="1026" name="Picture 2" descr="http://cgz.e2bn.net/e2bn/leas/c99/schools/cgz/accounts/staff/rchambers/GeoBytes%20GCSE%20Blog%20Resources/Images/Rivers/Flood_Hydrograph.gif">
            <a:hlinkClick r:id="rId2"/>
            <a:extLst>
              <a:ext uri="{FF2B5EF4-FFF2-40B4-BE49-F238E27FC236}">
                <a16:creationId xmlns:a16="http://schemas.microsoft.com/office/drawing/2014/main" id="{6E8E4270-3552-3842-8CE3-3BEEAE34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6" y="2140742"/>
            <a:ext cx="4908550" cy="3778250"/>
          </a:xfrm>
          <a:prstGeom prst="rect">
            <a:avLst/>
          </a:prstGeom>
          <a:solidFill>
            <a:schemeClr val="bg1"/>
          </a:solidFill>
          <a:ln w="38100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21508" name="TextBox 11">
            <a:extLst>
              <a:ext uri="{FF2B5EF4-FFF2-40B4-BE49-F238E27FC236}">
                <a16:creationId xmlns:a16="http://schemas.microsoft.com/office/drawing/2014/main" id="{AD6B74E0-F59C-7A4D-B005-9492DCFD5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738" y="939008"/>
            <a:ext cx="7804147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>
                <a:latin typeface="Comic Sans MS" panose="030F0902030302020204" pitchFamily="66" charset="0"/>
              </a:rPr>
              <a:t>Why is there a LAG TIME between Peak Rainfall and Peak Discharge?</a:t>
            </a:r>
          </a:p>
          <a:p>
            <a:endParaRPr lang="en-GB" altLang="de-DE">
              <a:latin typeface="Comic Sans MS" panose="030F0902030302020204" pitchFamily="66" charset="0"/>
            </a:endParaRPr>
          </a:p>
          <a:p>
            <a:r>
              <a:rPr lang="en-GB" altLang="de-DE">
                <a:latin typeface="Comic Sans MS" panose="030F0902030302020204" pitchFamily="66" charset="0"/>
              </a:rPr>
              <a:t>What might affect LAG TIME?</a:t>
            </a:r>
          </a:p>
        </p:txBody>
      </p:sp>
    </p:spTree>
    <p:extLst>
      <p:ext uri="{BB962C8B-B14F-4D97-AF65-F5344CB8AC3E}">
        <p14:creationId xmlns:p14="http://schemas.microsoft.com/office/powerpoint/2010/main" val="88099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52">
            <a:extLst>
              <a:ext uri="{FF2B5EF4-FFF2-40B4-BE49-F238E27FC236}">
                <a16:creationId xmlns:a16="http://schemas.microsoft.com/office/drawing/2014/main" id="{E779DF29-C2EA-9A44-9A62-7F72C3C58FF4}"/>
              </a:ext>
            </a:extLst>
          </p:cNvPr>
          <p:cNvGrpSpPr>
            <a:grpSpLocks/>
          </p:cNvGrpSpPr>
          <p:nvPr/>
        </p:nvGrpSpPr>
        <p:grpSpPr bwMode="auto">
          <a:xfrm>
            <a:off x="3697288" y="5067300"/>
            <a:ext cx="5562600" cy="1143000"/>
            <a:chOff x="1369" y="3192"/>
            <a:chExt cx="3504" cy="720"/>
          </a:xfrm>
        </p:grpSpPr>
        <p:sp>
          <p:nvSpPr>
            <p:cNvPr id="24587" name="Freeform 3">
              <a:extLst>
                <a:ext uri="{FF2B5EF4-FFF2-40B4-BE49-F238E27FC236}">
                  <a16:creationId xmlns:a16="http://schemas.microsoft.com/office/drawing/2014/main" id="{8708F7AE-B3AA-2D4F-95BB-8A9CDC2E2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3192"/>
              <a:ext cx="2888" cy="1"/>
            </a:xfrm>
            <a:custGeom>
              <a:avLst/>
              <a:gdLst>
                <a:gd name="T0" fmla="*/ 0 w 2888"/>
                <a:gd name="T1" fmla="*/ 0 h 1"/>
                <a:gd name="T2" fmla="*/ 2888 w 2888"/>
                <a:gd name="T3" fmla="*/ 0 h 1"/>
                <a:gd name="T4" fmla="*/ 0 60000 65536"/>
                <a:gd name="T5" fmla="*/ 0 60000 65536"/>
                <a:gd name="T6" fmla="*/ 0 w 2888"/>
                <a:gd name="T7" fmla="*/ 0 h 1"/>
                <a:gd name="T8" fmla="*/ 2888 w 288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88" h="1">
                  <a:moveTo>
                    <a:pt x="0" y="0"/>
                  </a:moveTo>
                  <a:lnTo>
                    <a:pt x="2888" y="0"/>
                  </a:lnTo>
                </a:path>
              </a:pathLst>
            </a:cu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4588" name="Line 18">
              <a:extLst>
                <a:ext uri="{FF2B5EF4-FFF2-40B4-BE49-F238E27FC236}">
                  <a16:creationId xmlns:a16="http://schemas.microsoft.com/office/drawing/2014/main" id="{E8A7DE18-7F80-6541-810C-EB0C8A0D0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3192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9" name="Line 19">
              <a:extLst>
                <a:ext uri="{FF2B5EF4-FFF2-40B4-BE49-F238E27FC236}">
                  <a16:creationId xmlns:a16="http://schemas.microsoft.com/office/drawing/2014/main" id="{E0176CE0-FCF6-DA4A-9E3D-221F4F2D17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53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0" name="Line 20">
              <a:extLst>
                <a:ext uri="{FF2B5EF4-FFF2-40B4-BE49-F238E27FC236}">
                  <a16:creationId xmlns:a16="http://schemas.microsoft.com/office/drawing/2014/main" id="{B3F0C1C2-35E5-0949-AE07-DDEC8119F6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01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1" name="Line 21">
              <a:extLst>
                <a:ext uri="{FF2B5EF4-FFF2-40B4-BE49-F238E27FC236}">
                  <a16:creationId xmlns:a16="http://schemas.microsoft.com/office/drawing/2014/main" id="{E98D02D9-C2A3-BF45-A52F-C02A0188E1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49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2" name="Line 22">
              <a:extLst>
                <a:ext uri="{FF2B5EF4-FFF2-40B4-BE49-F238E27FC236}">
                  <a16:creationId xmlns:a16="http://schemas.microsoft.com/office/drawing/2014/main" id="{BD954E22-AF5D-0E4D-94B7-EB7FC6D10CA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97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3" name="Line 23">
              <a:extLst>
                <a:ext uri="{FF2B5EF4-FFF2-40B4-BE49-F238E27FC236}">
                  <a16:creationId xmlns:a16="http://schemas.microsoft.com/office/drawing/2014/main" id="{05821158-E64C-0946-BF11-811B42797BB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45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4" name="Line 24">
              <a:extLst>
                <a:ext uri="{FF2B5EF4-FFF2-40B4-BE49-F238E27FC236}">
                  <a16:creationId xmlns:a16="http://schemas.microsoft.com/office/drawing/2014/main" id="{2FABB0D9-3857-0E49-962C-4FDC1892718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85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5" name="Line 25">
              <a:extLst>
                <a:ext uri="{FF2B5EF4-FFF2-40B4-BE49-F238E27FC236}">
                  <a16:creationId xmlns:a16="http://schemas.microsoft.com/office/drawing/2014/main" id="{A0368EE0-C129-D647-9F1F-512A6EC2643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4417" y="321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6" name="Text Box 26">
              <a:extLst>
                <a:ext uri="{FF2B5EF4-FFF2-40B4-BE49-F238E27FC236}">
                  <a16:creationId xmlns:a16="http://schemas.microsoft.com/office/drawing/2014/main" id="{5BA0A767-4B9D-3D44-AC07-CBE310949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" y="3240"/>
              <a:ext cx="35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0       12     24    36    48     30    72</a:t>
              </a:r>
            </a:p>
          </p:txBody>
        </p:sp>
        <p:sp>
          <p:nvSpPr>
            <p:cNvPr id="24597" name="Text Box 27">
              <a:extLst>
                <a:ext uri="{FF2B5EF4-FFF2-40B4-BE49-F238E27FC236}">
                  <a16:creationId xmlns:a16="http://schemas.microsoft.com/office/drawing/2014/main" id="{6DE3F185-756A-2949-8361-27C1F8900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3" y="3624"/>
              <a:ext cx="29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Hours from start of rain storm</a:t>
              </a:r>
            </a:p>
          </p:txBody>
        </p:sp>
      </p:grpSp>
      <p:grpSp>
        <p:nvGrpSpPr>
          <p:cNvPr id="3" name="Group 51">
            <a:extLst>
              <a:ext uri="{FF2B5EF4-FFF2-40B4-BE49-F238E27FC236}">
                <a16:creationId xmlns:a16="http://schemas.microsoft.com/office/drawing/2014/main" id="{705B8641-02BA-B842-A351-B0DBA52BFF83}"/>
              </a:ext>
            </a:extLst>
          </p:cNvPr>
          <p:cNvGrpSpPr>
            <a:grpSpLocks/>
          </p:cNvGrpSpPr>
          <p:nvPr/>
        </p:nvGrpSpPr>
        <p:grpSpPr bwMode="auto">
          <a:xfrm>
            <a:off x="2930525" y="1117600"/>
            <a:ext cx="1073150" cy="3949700"/>
            <a:chOff x="886" y="704"/>
            <a:chExt cx="676" cy="2488"/>
          </a:xfrm>
        </p:grpSpPr>
        <p:sp>
          <p:nvSpPr>
            <p:cNvPr id="24579" name="Freeform 2">
              <a:extLst>
                <a:ext uri="{FF2B5EF4-FFF2-40B4-BE49-F238E27FC236}">
                  <a16:creationId xmlns:a16="http://schemas.microsoft.com/office/drawing/2014/main" id="{F20F9690-2E67-F74C-93B4-2E452775F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704"/>
              <a:ext cx="1" cy="2488"/>
            </a:xfrm>
            <a:custGeom>
              <a:avLst/>
              <a:gdLst>
                <a:gd name="T0" fmla="*/ 0 w 1"/>
                <a:gd name="T1" fmla="*/ 0 h 2488"/>
                <a:gd name="T2" fmla="*/ 1 w 1"/>
                <a:gd name="T3" fmla="*/ 2488 h 2488"/>
                <a:gd name="T4" fmla="*/ 0 60000 65536"/>
                <a:gd name="T5" fmla="*/ 0 60000 65536"/>
                <a:gd name="T6" fmla="*/ 0 w 1"/>
                <a:gd name="T7" fmla="*/ 0 h 2488"/>
                <a:gd name="T8" fmla="*/ 1 w 1"/>
                <a:gd name="T9" fmla="*/ 2488 h 24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488">
                  <a:moveTo>
                    <a:pt x="0" y="0"/>
                  </a:moveTo>
                  <a:lnTo>
                    <a:pt x="1" y="248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4580" name="Line 10">
              <a:extLst>
                <a:ext uri="{FF2B5EF4-FFF2-40B4-BE49-F238E27FC236}">
                  <a16:creationId xmlns:a16="http://schemas.microsoft.com/office/drawing/2014/main" id="{7F8D2783-AB77-6240-A5AD-A67C81FA5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2472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1" name="Line 11">
              <a:extLst>
                <a:ext uri="{FF2B5EF4-FFF2-40B4-BE49-F238E27FC236}">
                  <a16:creationId xmlns:a16="http://schemas.microsoft.com/office/drawing/2014/main" id="{CE76DF8F-0F22-884C-B8AC-1AE643ABB8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1032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2" name="Line 12">
              <a:extLst>
                <a:ext uri="{FF2B5EF4-FFF2-40B4-BE49-F238E27FC236}">
                  <a16:creationId xmlns:a16="http://schemas.microsoft.com/office/drawing/2014/main" id="{AB183BC2-9346-224F-928E-E2F41931D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1752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3" name="Text Box 28">
              <a:extLst>
                <a:ext uri="{FF2B5EF4-FFF2-40B4-BE49-F238E27FC236}">
                  <a16:creationId xmlns:a16="http://schemas.microsoft.com/office/drawing/2014/main" id="{E4A4B2D8-6C96-F141-B412-8B2666ADF1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" y="88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3</a:t>
              </a:r>
            </a:p>
          </p:txBody>
        </p:sp>
        <p:sp>
          <p:nvSpPr>
            <p:cNvPr id="24584" name="Text Box 29">
              <a:extLst>
                <a:ext uri="{FF2B5EF4-FFF2-40B4-BE49-F238E27FC236}">
                  <a16:creationId xmlns:a16="http://schemas.microsoft.com/office/drawing/2014/main" id="{61F12BE4-3138-274F-AE73-E6872E30CA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" y="160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2</a:t>
              </a:r>
            </a:p>
          </p:txBody>
        </p:sp>
        <p:sp>
          <p:nvSpPr>
            <p:cNvPr id="24585" name="Text Box 30">
              <a:extLst>
                <a:ext uri="{FF2B5EF4-FFF2-40B4-BE49-F238E27FC236}">
                  <a16:creationId xmlns:a16="http://schemas.microsoft.com/office/drawing/2014/main" id="{E4269498-C65D-8A4F-A8C4-4240F2D8B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" y="232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1</a:t>
              </a:r>
            </a:p>
          </p:txBody>
        </p:sp>
        <p:sp>
          <p:nvSpPr>
            <p:cNvPr id="24586" name="Text Box 31">
              <a:extLst>
                <a:ext uri="{FF2B5EF4-FFF2-40B4-BE49-F238E27FC236}">
                  <a16:creationId xmlns:a16="http://schemas.microsoft.com/office/drawing/2014/main" id="{E71AE61D-D50B-BC44-94DE-D45D374E6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66" y="1989"/>
              <a:ext cx="17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Discharge (m</a:t>
              </a:r>
              <a:r>
                <a:rPr lang="en-GB" altLang="de-DE" sz="2400" baseline="30000"/>
                <a:t>3</a:t>
              </a:r>
              <a:r>
                <a:rPr lang="en-GB" altLang="de-DE" sz="2400"/>
                <a:t>/s)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031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reeform 2">
            <a:extLst>
              <a:ext uri="{FF2B5EF4-FFF2-40B4-BE49-F238E27FC236}">
                <a16:creationId xmlns:a16="http://schemas.microsoft.com/office/drawing/2014/main" id="{21F6530C-D73D-034A-BC95-BBABE661EE06}"/>
              </a:ext>
            </a:extLst>
          </p:cNvPr>
          <p:cNvSpPr>
            <a:spLocks/>
          </p:cNvSpPr>
          <p:nvPr/>
        </p:nvSpPr>
        <p:spPr bwMode="auto">
          <a:xfrm>
            <a:off x="4002089" y="1117600"/>
            <a:ext cx="1587" cy="3949700"/>
          </a:xfrm>
          <a:custGeom>
            <a:avLst/>
            <a:gdLst>
              <a:gd name="T0" fmla="*/ 0 w 1"/>
              <a:gd name="T1" fmla="*/ 0 h 2488"/>
              <a:gd name="T2" fmla="*/ 1 w 1"/>
              <a:gd name="T3" fmla="*/ 2488 h 2488"/>
              <a:gd name="T4" fmla="*/ 0 60000 65536"/>
              <a:gd name="T5" fmla="*/ 0 60000 65536"/>
              <a:gd name="T6" fmla="*/ 0 w 1"/>
              <a:gd name="T7" fmla="*/ 0 h 2488"/>
              <a:gd name="T8" fmla="*/ 1 w 1"/>
              <a:gd name="T9" fmla="*/ 2488 h 24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488">
                <a:moveTo>
                  <a:pt x="0" y="0"/>
                </a:moveTo>
                <a:lnTo>
                  <a:pt x="1" y="248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5602" name="Freeform 3">
            <a:extLst>
              <a:ext uri="{FF2B5EF4-FFF2-40B4-BE49-F238E27FC236}">
                <a16:creationId xmlns:a16="http://schemas.microsoft.com/office/drawing/2014/main" id="{5B547A09-BDC3-0B4F-BF1A-B8B3EDBAAC83}"/>
              </a:ext>
            </a:extLst>
          </p:cNvPr>
          <p:cNvSpPr>
            <a:spLocks/>
          </p:cNvSpPr>
          <p:nvPr/>
        </p:nvSpPr>
        <p:spPr bwMode="auto">
          <a:xfrm>
            <a:off x="4002088" y="5067300"/>
            <a:ext cx="4584700" cy="1588"/>
          </a:xfrm>
          <a:custGeom>
            <a:avLst/>
            <a:gdLst>
              <a:gd name="T0" fmla="*/ 0 w 2888"/>
              <a:gd name="T1" fmla="*/ 0 h 1"/>
              <a:gd name="T2" fmla="*/ 2888 w 2888"/>
              <a:gd name="T3" fmla="*/ 0 h 1"/>
              <a:gd name="T4" fmla="*/ 0 60000 65536"/>
              <a:gd name="T5" fmla="*/ 0 60000 65536"/>
              <a:gd name="T6" fmla="*/ 0 w 2888"/>
              <a:gd name="T7" fmla="*/ 0 h 1"/>
              <a:gd name="T8" fmla="*/ 2888 w 288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88" h="1">
                <a:moveTo>
                  <a:pt x="0" y="0"/>
                </a:moveTo>
                <a:lnTo>
                  <a:pt x="2888" y="0"/>
                </a:lnTo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310E9559-72C6-2F4C-8DD0-B3F6C3BB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4457700"/>
            <a:ext cx="152400" cy="6096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CAFB982B-E6A8-FC42-B4F7-AD23D1BF5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3390900"/>
            <a:ext cx="152400" cy="16764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69059661-56AF-BB49-88EF-2CC3A57A6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4305300"/>
            <a:ext cx="152400" cy="7620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de-DE" altLang="de-DE" sz="24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6" name="Line 10">
            <a:extLst>
              <a:ext uri="{FF2B5EF4-FFF2-40B4-BE49-F238E27FC236}">
                <a16:creationId xmlns:a16="http://schemas.microsoft.com/office/drawing/2014/main" id="{EEF5D1F7-5952-D84A-8D16-B8481BC16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3924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7" name="Line 11">
            <a:extLst>
              <a:ext uri="{FF2B5EF4-FFF2-40B4-BE49-F238E27FC236}">
                <a16:creationId xmlns:a16="http://schemas.microsoft.com/office/drawing/2014/main" id="{BBB226F9-4BFA-7546-A476-15BCB05E5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1638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8" name="Line 12">
            <a:extLst>
              <a:ext uri="{FF2B5EF4-FFF2-40B4-BE49-F238E27FC236}">
                <a16:creationId xmlns:a16="http://schemas.microsoft.com/office/drawing/2014/main" id="{563B20F4-8A5E-784D-8E0B-2799760B4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2781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9" name="Freeform 13">
            <a:extLst>
              <a:ext uri="{FF2B5EF4-FFF2-40B4-BE49-F238E27FC236}">
                <a16:creationId xmlns:a16="http://schemas.microsoft.com/office/drawing/2014/main" id="{F6C5E4E5-F999-8F46-9BDB-0C663F5BC807}"/>
              </a:ext>
            </a:extLst>
          </p:cNvPr>
          <p:cNvSpPr>
            <a:spLocks/>
          </p:cNvSpPr>
          <p:nvPr/>
        </p:nvSpPr>
        <p:spPr bwMode="auto">
          <a:xfrm>
            <a:off x="4078289" y="3276600"/>
            <a:ext cx="1587" cy="1778000"/>
          </a:xfrm>
          <a:custGeom>
            <a:avLst/>
            <a:gdLst>
              <a:gd name="T0" fmla="*/ 0 w 1"/>
              <a:gd name="T1" fmla="*/ 1120 h 1120"/>
              <a:gd name="T2" fmla="*/ 0 w 1"/>
              <a:gd name="T3" fmla="*/ 0 h 1120"/>
              <a:gd name="T4" fmla="*/ 0 60000 65536"/>
              <a:gd name="T5" fmla="*/ 0 60000 65536"/>
              <a:gd name="T6" fmla="*/ 0 w 1"/>
              <a:gd name="T7" fmla="*/ 0 h 1120"/>
              <a:gd name="T8" fmla="*/ 1 w 1"/>
              <a:gd name="T9" fmla="*/ 1120 h 11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120">
                <a:moveTo>
                  <a:pt x="0" y="112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5610" name="Line 14">
            <a:extLst>
              <a:ext uri="{FF2B5EF4-FFF2-40B4-BE49-F238E27FC236}">
                <a16:creationId xmlns:a16="http://schemas.microsoft.com/office/drawing/2014/main" id="{A2DB660C-05BC-F245-9A19-B146839BA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3543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1" name="Line 15">
            <a:extLst>
              <a:ext uri="{FF2B5EF4-FFF2-40B4-BE49-F238E27FC236}">
                <a16:creationId xmlns:a16="http://schemas.microsoft.com/office/drawing/2014/main" id="{D6CE9262-E1F9-4749-9D88-654D588A7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3924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2" name="Line 16">
            <a:extLst>
              <a:ext uri="{FF2B5EF4-FFF2-40B4-BE49-F238E27FC236}">
                <a16:creationId xmlns:a16="http://schemas.microsoft.com/office/drawing/2014/main" id="{D3801A03-9D7C-F546-B644-C1336273B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4305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3" name="Line 17">
            <a:extLst>
              <a:ext uri="{FF2B5EF4-FFF2-40B4-BE49-F238E27FC236}">
                <a16:creationId xmlns:a16="http://schemas.microsoft.com/office/drawing/2014/main" id="{6775D59C-4850-6F41-B591-A9041D01D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4686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4" name="Line 18">
            <a:extLst>
              <a:ext uri="{FF2B5EF4-FFF2-40B4-BE49-F238E27FC236}">
                <a16:creationId xmlns:a16="http://schemas.microsoft.com/office/drawing/2014/main" id="{2A34A948-06B6-C44E-9FCB-5D04C0CB11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5067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5" name="Line 19">
            <a:extLst>
              <a:ext uri="{FF2B5EF4-FFF2-40B4-BE49-F238E27FC236}">
                <a16:creationId xmlns:a16="http://schemas.microsoft.com/office/drawing/2014/main" id="{03698B03-11AB-6B43-AFA3-294741FEAC3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963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6" name="Line 20">
            <a:extLst>
              <a:ext uri="{FF2B5EF4-FFF2-40B4-BE49-F238E27FC236}">
                <a16:creationId xmlns:a16="http://schemas.microsoft.com/office/drawing/2014/main" id="{FD324037-6F8E-3D4E-B864-B7A9ED61E27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725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7" name="Line 21">
            <a:extLst>
              <a:ext uri="{FF2B5EF4-FFF2-40B4-BE49-F238E27FC236}">
                <a16:creationId xmlns:a16="http://schemas.microsoft.com/office/drawing/2014/main" id="{6348BCAA-016D-794F-9950-9D4C4C00103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487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8" name="Line 22">
            <a:extLst>
              <a:ext uri="{FF2B5EF4-FFF2-40B4-BE49-F238E27FC236}">
                <a16:creationId xmlns:a16="http://schemas.microsoft.com/office/drawing/2014/main" id="{9BEE4904-8C00-7A49-9EBE-5E40CD83CFB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249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9" name="Line 23">
            <a:extLst>
              <a:ext uri="{FF2B5EF4-FFF2-40B4-BE49-F238E27FC236}">
                <a16:creationId xmlns:a16="http://schemas.microsoft.com/office/drawing/2014/main" id="{0F0962FE-9D85-BE4A-95A1-3EC38794E8E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011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0" name="Line 24">
            <a:extLst>
              <a:ext uri="{FF2B5EF4-FFF2-40B4-BE49-F238E27FC236}">
                <a16:creationId xmlns:a16="http://schemas.microsoft.com/office/drawing/2014/main" id="{7E86D9D6-AE16-824B-A719-E5EF6EED840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8501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1" name="Line 25">
            <a:extLst>
              <a:ext uri="{FF2B5EF4-FFF2-40B4-BE49-F238E27FC236}">
                <a16:creationId xmlns:a16="http://schemas.microsoft.com/office/drawing/2014/main" id="{7E1F5461-3A83-A742-AEC4-396844A2C8C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535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2" name="Text Box 26">
            <a:extLst>
              <a:ext uri="{FF2B5EF4-FFF2-40B4-BE49-F238E27FC236}">
                <a16:creationId xmlns:a16="http://schemas.microsoft.com/office/drawing/2014/main" id="{9402599B-5EA6-7947-ACA2-CF79BB369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8" y="51435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0       12     24    36    48     30    72</a:t>
            </a:r>
          </a:p>
        </p:txBody>
      </p:sp>
      <p:sp>
        <p:nvSpPr>
          <p:cNvPr id="25623" name="Text Box 27">
            <a:extLst>
              <a:ext uri="{FF2B5EF4-FFF2-40B4-BE49-F238E27FC236}">
                <a16:creationId xmlns:a16="http://schemas.microsoft.com/office/drawing/2014/main" id="{FC5AB554-571C-874A-9451-05E629B67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57531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Hours from start of rain storm</a:t>
            </a:r>
          </a:p>
        </p:txBody>
      </p:sp>
      <p:sp>
        <p:nvSpPr>
          <p:cNvPr id="25624" name="Text Box 28">
            <a:extLst>
              <a:ext uri="{FF2B5EF4-FFF2-40B4-BE49-F238E27FC236}">
                <a16:creationId xmlns:a16="http://schemas.microsoft.com/office/drawing/2014/main" id="{569B3B8B-7797-4D42-95D1-00E0D7745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1409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3</a:t>
            </a:r>
          </a:p>
        </p:txBody>
      </p:sp>
      <p:sp>
        <p:nvSpPr>
          <p:cNvPr id="25625" name="Text Box 29">
            <a:extLst>
              <a:ext uri="{FF2B5EF4-FFF2-40B4-BE49-F238E27FC236}">
                <a16:creationId xmlns:a16="http://schemas.microsoft.com/office/drawing/2014/main" id="{91FE2F7A-4F3C-B241-BD3C-CA86338CC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2552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2</a:t>
            </a:r>
          </a:p>
        </p:txBody>
      </p:sp>
      <p:sp>
        <p:nvSpPr>
          <p:cNvPr id="25626" name="Text Box 30">
            <a:extLst>
              <a:ext uri="{FF2B5EF4-FFF2-40B4-BE49-F238E27FC236}">
                <a16:creationId xmlns:a16="http://schemas.microsoft.com/office/drawing/2014/main" id="{0D7AC41C-CDB1-1040-82AF-8C32C8D79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3695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1</a:t>
            </a:r>
          </a:p>
        </p:txBody>
      </p:sp>
      <p:sp>
        <p:nvSpPr>
          <p:cNvPr id="25627" name="Text Box 31">
            <a:extLst>
              <a:ext uri="{FF2B5EF4-FFF2-40B4-BE49-F238E27FC236}">
                <a16:creationId xmlns:a16="http://schemas.microsoft.com/office/drawing/2014/main" id="{5C22B099-BFD2-3649-BD6B-0DE697B1599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88319" y="3156744"/>
            <a:ext cx="274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Discharge (m</a:t>
            </a:r>
            <a:r>
              <a:rPr lang="en-GB" altLang="de-DE" sz="2400" baseline="30000"/>
              <a:t>3</a:t>
            </a:r>
            <a:r>
              <a:rPr lang="en-GB" altLang="de-DE" sz="2400"/>
              <a:t>/s)</a:t>
            </a:r>
          </a:p>
        </p:txBody>
      </p:sp>
      <p:sp>
        <p:nvSpPr>
          <p:cNvPr id="25628" name="Text Box 38">
            <a:extLst>
              <a:ext uri="{FF2B5EF4-FFF2-40B4-BE49-F238E27FC236}">
                <a16:creationId xmlns:a16="http://schemas.microsoft.com/office/drawing/2014/main" id="{FD9C4B3F-D93C-4A46-B953-F48DD9E5C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688" y="3024188"/>
            <a:ext cx="60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/>
              <a:t>mm</a:t>
            </a:r>
          </a:p>
        </p:txBody>
      </p:sp>
      <p:sp>
        <p:nvSpPr>
          <p:cNvPr id="25629" name="Text Box 42">
            <a:extLst>
              <a:ext uri="{FF2B5EF4-FFF2-40B4-BE49-F238E27FC236}">
                <a16:creationId xmlns:a16="http://schemas.microsoft.com/office/drawing/2014/main" id="{F5DC8E7D-C6B7-FA49-937C-141C6DE9A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390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4</a:t>
            </a:r>
          </a:p>
        </p:txBody>
      </p:sp>
      <p:sp>
        <p:nvSpPr>
          <p:cNvPr id="25630" name="Text Box 43">
            <a:extLst>
              <a:ext uri="{FF2B5EF4-FFF2-40B4-BE49-F238E27FC236}">
                <a16:creationId xmlns:a16="http://schemas.microsoft.com/office/drawing/2014/main" id="{F006F8D6-2665-AC45-A645-09A9C902F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771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3</a:t>
            </a:r>
          </a:p>
        </p:txBody>
      </p:sp>
      <p:sp>
        <p:nvSpPr>
          <p:cNvPr id="25631" name="Text Box 44">
            <a:extLst>
              <a:ext uri="{FF2B5EF4-FFF2-40B4-BE49-F238E27FC236}">
                <a16:creationId xmlns:a16="http://schemas.microsoft.com/office/drawing/2014/main" id="{5BF1EBE7-A5B0-014F-838D-1934A8272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4152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2</a:t>
            </a:r>
          </a:p>
        </p:txBody>
      </p:sp>
      <p:sp>
        <p:nvSpPr>
          <p:cNvPr id="33843" name="Text Box 51">
            <a:extLst>
              <a:ext uri="{FF2B5EF4-FFF2-40B4-BE49-F238E27FC236}">
                <a16:creationId xmlns:a16="http://schemas.microsoft.com/office/drawing/2014/main" id="{165CAF63-C3BF-E647-A9B2-1F1D87226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914401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de-DE">
                <a:solidFill>
                  <a:schemeClr val="accent2"/>
                </a:solidFill>
              </a:rPr>
              <a:t>Rainfall shown in mm, as a bar graph</a:t>
            </a:r>
            <a:r>
              <a:rPr lang="en-GB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198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" fill="hold"/>
                                        <p:tgtEl>
                                          <p:spTgt spid="3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" fill="hold"/>
                                        <p:tgtEl>
                                          <p:spTgt spid="3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798" grpId="0" animBg="1"/>
      <p:bldP spid="33799" grpId="0" animBg="1" autoUpdateAnimBg="0"/>
      <p:bldP spid="3384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34">
            <a:extLst>
              <a:ext uri="{FF2B5EF4-FFF2-40B4-BE49-F238E27FC236}">
                <a16:creationId xmlns:a16="http://schemas.microsoft.com/office/drawing/2014/main" id="{A6FED2FE-784B-3844-8E5E-4A350142F2A8}"/>
              </a:ext>
            </a:extLst>
          </p:cNvPr>
          <p:cNvGrpSpPr>
            <a:grpSpLocks/>
          </p:cNvGrpSpPr>
          <p:nvPr/>
        </p:nvGrpSpPr>
        <p:grpSpPr bwMode="auto">
          <a:xfrm>
            <a:off x="2930526" y="838200"/>
            <a:ext cx="7127875" cy="5372100"/>
            <a:chOff x="1406525" y="838200"/>
            <a:chExt cx="7127875" cy="5372100"/>
          </a:xfrm>
        </p:grpSpPr>
        <p:sp>
          <p:nvSpPr>
            <p:cNvPr id="27650" name="Freeform 2">
              <a:extLst>
                <a:ext uri="{FF2B5EF4-FFF2-40B4-BE49-F238E27FC236}">
                  <a16:creationId xmlns:a16="http://schemas.microsoft.com/office/drawing/2014/main" id="{044D43C0-DAED-A542-A5F8-5424493B3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088" y="1117600"/>
              <a:ext cx="1587" cy="3949700"/>
            </a:xfrm>
            <a:custGeom>
              <a:avLst/>
              <a:gdLst>
                <a:gd name="T0" fmla="*/ 0 w 1"/>
                <a:gd name="T1" fmla="*/ 0 h 2488"/>
                <a:gd name="T2" fmla="*/ 1 w 1"/>
                <a:gd name="T3" fmla="*/ 2488 h 2488"/>
                <a:gd name="T4" fmla="*/ 0 60000 65536"/>
                <a:gd name="T5" fmla="*/ 0 60000 65536"/>
                <a:gd name="T6" fmla="*/ 0 w 1"/>
                <a:gd name="T7" fmla="*/ 0 h 2488"/>
                <a:gd name="T8" fmla="*/ 1 w 1"/>
                <a:gd name="T9" fmla="*/ 2488 h 24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488">
                  <a:moveTo>
                    <a:pt x="0" y="0"/>
                  </a:moveTo>
                  <a:lnTo>
                    <a:pt x="1" y="248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51" name="Freeform 3">
              <a:extLst>
                <a:ext uri="{FF2B5EF4-FFF2-40B4-BE49-F238E27FC236}">
                  <a16:creationId xmlns:a16="http://schemas.microsoft.com/office/drawing/2014/main" id="{1C62E9F7-5EF1-654E-9603-A52BE0BD9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088" y="5067300"/>
              <a:ext cx="4584700" cy="1588"/>
            </a:xfrm>
            <a:custGeom>
              <a:avLst/>
              <a:gdLst>
                <a:gd name="T0" fmla="*/ 0 w 2888"/>
                <a:gd name="T1" fmla="*/ 0 h 1"/>
                <a:gd name="T2" fmla="*/ 2888 w 2888"/>
                <a:gd name="T3" fmla="*/ 0 h 1"/>
                <a:gd name="T4" fmla="*/ 0 60000 65536"/>
                <a:gd name="T5" fmla="*/ 0 60000 65536"/>
                <a:gd name="T6" fmla="*/ 0 w 2888"/>
                <a:gd name="T7" fmla="*/ 0 h 1"/>
                <a:gd name="T8" fmla="*/ 2888 w 288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88" h="1">
                  <a:moveTo>
                    <a:pt x="0" y="0"/>
                  </a:moveTo>
                  <a:lnTo>
                    <a:pt x="2888" y="0"/>
                  </a:lnTo>
                </a:path>
              </a:pathLst>
            </a:cu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52" name="Freeform 4">
              <a:extLst>
                <a:ext uri="{FF2B5EF4-FFF2-40B4-BE49-F238E27FC236}">
                  <a16:creationId xmlns:a16="http://schemas.microsoft.com/office/drawing/2014/main" id="{A6DFDD45-1D71-474E-8234-755E1EF0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738" y="1397000"/>
              <a:ext cx="4565650" cy="2819400"/>
            </a:xfrm>
            <a:custGeom>
              <a:avLst/>
              <a:gdLst>
                <a:gd name="T0" fmla="*/ 4 w 2876"/>
                <a:gd name="T1" fmla="*/ 1640 h 1776"/>
                <a:gd name="T2" fmla="*/ 36 w 2876"/>
                <a:gd name="T3" fmla="*/ 1680 h 1776"/>
                <a:gd name="T4" fmla="*/ 220 w 2876"/>
                <a:gd name="T5" fmla="*/ 1776 h 1776"/>
                <a:gd name="T6" fmla="*/ 380 w 2876"/>
                <a:gd name="T7" fmla="*/ 1680 h 1776"/>
                <a:gd name="T8" fmla="*/ 572 w 2876"/>
                <a:gd name="T9" fmla="*/ 1360 h 1776"/>
                <a:gd name="T10" fmla="*/ 748 w 2876"/>
                <a:gd name="T11" fmla="*/ 568 h 1776"/>
                <a:gd name="T12" fmla="*/ 868 w 2876"/>
                <a:gd name="T13" fmla="*/ 104 h 1776"/>
                <a:gd name="T14" fmla="*/ 1060 w 2876"/>
                <a:gd name="T15" fmla="*/ 8 h 1776"/>
                <a:gd name="T16" fmla="*/ 1252 w 2876"/>
                <a:gd name="T17" fmla="*/ 152 h 1776"/>
                <a:gd name="T18" fmla="*/ 1636 w 2876"/>
                <a:gd name="T19" fmla="*/ 824 h 1776"/>
                <a:gd name="T20" fmla="*/ 2020 w 2876"/>
                <a:gd name="T21" fmla="*/ 1352 h 1776"/>
                <a:gd name="T22" fmla="*/ 2340 w 2876"/>
                <a:gd name="T23" fmla="*/ 1640 h 1776"/>
                <a:gd name="T24" fmla="*/ 2876 w 2876"/>
                <a:gd name="T25" fmla="*/ 1768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76"/>
                <a:gd name="T40" fmla="*/ 0 h 1776"/>
                <a:gd name="T41" fmla="*/ 2876 w 2876"/>
                <a:gd name="T42" fmla="*/ 1776 h 17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76" h="1776">
                  <a:moveTo>
                    <a:pt x="4" y="1640"/>
                  </a:moveTo>
                  <a:cubicBezTo>
                    <a:pt x="9" y="1647"/>
                    <a:pt x="0" y="1657"/>
                    <a:pt x="36" y="1680"/>
                  </a:cubicBezTo>
                  <a:cubicBezTo>
                    <a:pt x="72" y="1703"/>
                    <a:pt x="163" y="1776"/>
                    <a:pt x="220" y="1776"/>
                  </a:cubicBezTo>
                  <a:cubicBezTo>
                    <a:pt x="277" y="1776"/>
                    <a:pt x="321" y="1749"/>
                    <a:pt x="380" y="1680"/>
                  </a:cubicBezTo>
                  <a:cubicBezTo>
                    <a:pt x="439" y="1611"/>
                    <a:pt x="511" y="1545"/>
                    <a:pt x="572" y="1360"/>
                  </a:cubicBezTo>
                  <a:cubicBezTo>
                    <a:pt x="633" y="1175"/>
                    <a:pt x="699" y="777"/>
                    <a:pt x="748" y="568"/>
                  </a:cubicBezTo>
                  <a:cubicBezTo>
                    <a:pt x="797" y="359"/>
                    <a:pt x="816" y="197"/>
                    <a:pt x="868" y="104"/>
                  </a:cubicBezTo>
                  <a:cubicBezTo>
                    <a:pt x="920" y="11"/>
                    <a:pt x="996" y="0"/>
                    <a:pt x="1060" y="8"/>
                  </a:cubicBezTo>
                  <a:cubicBezTo>
                    <a:pt x="1124" y="16"/>
                    <a:pt x="1156" y="16"/>
                    <a:pt x="1252" y="152"/>
                  </a:cubicBezTo>
                  <a:cubicBezTo>
                    <a:pt x="1348" y="288"/>
                    <a:pt x="1508" y="624"/>
                    <a:pt x="1636" y="824"/>
                  </a:cubicBezTo>
                  <a:cubicBezTo>
                    <a:pt x="1764" y="1024"/>
                    <a:pt x="1903" y="1216"/>
                    <a:pt x="2020" y="1352"/>
                  </a:cubicBezTo>
                  <a:cubicBezTo>
                    <a:pt x="2137" y="1488"/>
                    <a:pt x="2197" y="1571"/>
                    <a:pt x="2340" y="1640"/>
                  </a:cubicBezTo>
                  <a:cubicBezTo>
                    <a:pt x="2483" y="1709"/>
                    <a:pt x="2764" y="1741"/>
                    <a:pt x="2876" y="1768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53" name="Rectangle 5">
              <a:extLst>
                <a:ext uri="{FF2B5EF4-FFF2-40B4-BE49-F238E27FC236}">
                  <a16:creationId xmlns:a16="http://schemas.microsoft.com/office/drawing/2014/main" id="{BA1DDB37-2CFF-FB40-8413-06FECAE5B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688" y="4457700"/>
              <a:ext cx="152400" cy="60960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54" name="Rectangle 6">
              <a:extLst>
                <a:ext uri="{FF2B5EF4-FFF2-40B4-BE49-F238E27FC236}">
                  <a16:creationId xmlns:a16="http://schemas.microsoft.com/office/drawing/2014/main" id="{424A4A20-F668-B64A-AC57-D702D477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9088" y="3390900"/>
              <a:ext cx="152400" cy="167640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55" name="Rectangle 7">
              <a:extLst>
                <a:ext uri="{FF2B5EF4-FFF2-40B4-BE49-F238E27FC236}">
                  <a16:creationId xmlns:a16="http://schemas.microsoft.com/office/drawing/2014/main" id="{201B320B-268F-1740-8984-BA2E188CA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488" y="4305300"/>
              <a:ext cx="152400" cy="76200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de-DE" altLang="de-DE" sz="2400">
                <a:solidFill>
                  <a:schemeClr val="hlin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56" name="Line 8">
              <a:extLst>
                <a:ext uri="{FF2B5EF4-FFF2-40B4-BE49-F238E27FC236}">
                  <a16:creationId xmlns:a16="http://schemas.microsoft.com/office/drawing/2014/main" id="{88E662E4-B849-9E46-ADC6-2CF684EE0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888" y="3924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57" name="Line 9">
              <a:extLst>
                <a:ext uri="{FF2B5EF4-FFF2-40B4-BE49-F238E27FC236}">
                  <a16:creationId xmlns:a16="http://schemas.microsoft.com/office/drawing/2014/main" id="{35F173B2-C9FA-2C44-9013-C74BE41A6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888" y="1638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58" name="Line 10">
              <a:extLst>
                <a:ext uri="{FF2B5EF4-FFF2-40B4-BE49-F238E27FC236}">
                  <a16:creationId xmlns:a16="http://schemas.microsoft.com/office/drawing/2014/main" id="{21F3E89C-4184-CE4B-9559-AFA47D0A1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888" y="2781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59" name="Freeform 11">
              <a:extLst>
                <a:ext uri="{FF2B5EF4-FFF2-40B4-BE49-F238E27FC236}">
                  <a16:creationId xmlns:a16="http://schemas.microsoft.com/office/drawing/2014/main" id="{7B410F81-0A54-FB48-916E-B88F17A2F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3276600"/>
              <a:ext cx="1587" cy="1778000"/>
            </a:xfrm>
            <a:custGeom>
              <a:avLst/>
              <a:gdLst>
                <a:gd name="T0" fmla="*/ 0 w 1"/>
                <a:gd name="T1" fmla="*/ 1120 h 1120"/>
                <a:gd name="T2" fmla="*/ 0 w 1"/>
                <a:gd name="T3" fmla="*/ 0 h 1120"/>
                <a:gd name="T4" fmla="*/ 0 60000 65536"/>
                <a:gd name="T5" fmla="*/ 0 60000 65536"/>
                <a:gd name="T6" fmla="*/ 0 w 1"/>
                <a:gd name="T7" fmla="*/ 0 h 1120"/>
                <a:gd name="T8" fmla="*/ 1 w 1"/>
                <a:gd name="T9" fmla="*/ 1120 h 11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120">
                  <a:moveTo>
                    <a:pt x="0" y="112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de-DE"/>
            </a:p>
          </p:txBody>
        </p:sp>
        <p:sp>
          <p:nvSpPr>
            <p:cNvPr id="27660" name="Line 12">
              <a:extLst>
                <a:ext uri="{FF2B5EF4-FFF2-40B4-BE49-F238E27FC236}">
                  <a16:creationId xmlns:a16="http://schemas.microsoft.com/office/drawing/2014/main" id="{3312511B-8A4D-C54D-AF46-81F2940096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4288" y="3543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1" name="Line 13">
              <a:extLst>
                <a:ext uri="{FF2B5EF4-FFF2-40B4-BE49-F238E27FC236}">
                  <a16:creationId xmlns:a16="http://schemas.microsoft.com/office/drawing/2014/main" id="{DE2FE01B-54D7-EC4D-96C7-E8840A991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4288" y="3924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2" name="Line 14">
              <a:extLst>
                <a:ext uri="{FF2B5EF4-FFF2-40B4-BE49-F238E27FC236}">
                  <a16:creationId xmlns:a16="http://schemas.microsoft.com/office/drawing/2014/main" id="{946EA80D-8B62-C14C-A031-ABC79813CD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4288" y="4305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3" name="Line 15">
              <a:extLst>
                <a:ext uri="{FF2B5EF4-FFF2-40B4-BE49-F238E27FC236}">
                  <a16:creationId xmlns:a16="http://schemas.microsoft.com/office/drawing/2014/main" id="{350EDF11-2DF0-5F41-819A-FDFD8873C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4288" y="4686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4" name="Line 16">
              <a:extLst>
                <a:ext uri="{FF2B5EF4-FFF2-40B4-BE49-F238E27FC236}">
                  <a16:creationId xmlns:a16="http://schemas.microsoft.com/office/drawing/2014/main" id="{B096C497-B7A5-024C-8D50-5037FEA443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888" y="50673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5" name="Line 17">
              <a:extLst>
                <a:ext uri="{FF2B5EF4-FFF2-40B4-BE49-F238E27FC236}">
                  <a16:creationId xmlns:a16="http://schemas.microsoft.com/office/drawing/2014/main" id="{410754EC-4935-AF43-ACB1-3311219CBF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439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6" name="Line 18">
              <a:extLst>
                <a:ext uri="{FF2B5EF4-FFF2-40B4-BE49-F238E27FC236}">
                  <a16:creationId xmlns:a16="http://schemas.microsoft.com/office/drawing/2014/main" id="{8C553F31-9B40-C244-A1CE-381BE21DA3D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201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7" name="Line 19">
              <a:extLst>
                <a:ext uri="{FF2B5EF4-FFF2-40B4-BE49-F238E27FC236}">
                  <a16:creationId xmlns:a16="http://schemas.microsoft.com/office/drawing/2014/main" id="{F8E0848C-AE8F-F949-8E2B-F7801FCC70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63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8" name="Line 20">
              <a:extLst>
                <a:ext uri="{FF2B5EF4-FFF2-40B4-BE49-F238E27FC236}">
                  <a16:creationId xmlns:a16="http://schemas.microsoft.com/office/drawing/2014/main" id="{4C5354F9-713F-944C-99CD-DC68158C74E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4725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69" name="Line 21">
              <a:extLst>
                <a:ext uri="{FF2B5EF4-FFF2-40B4-BE49-F238E27FC236}">
                  <a16:creationId xmlns:a16="http://schemas.microsoft.com/office/drawing/2014/main" id="{7135A5EC-3DF5-D747-B249-638EEC0F0F7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5487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70" name="Line 22">
              <a:extLst>
                <a:ext uri="{FF2B5EF4-FFF2-40B4-BE49-F238E27FC236}">
                  <a16:creationId xmlns:a16="http://schemas.microsoft.com/office/drawing/2014/main" id="{ACB82AEA-BFAC-8B4F-901A-F49810DA1E5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63261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71" name="Line 23">
              <a:extLst>
                <a:ext uri="{FF2B5EF4-FFF2-40B4-BE49-F238E27FC236}">
                  <a16:creationId xmlns:a16="http://schemas.microsoft.com/office/drawing/2014/main" id="{4BDE0258-E913-A848-81A0-C97813FDC5C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7011988" y="5105400"/>
              <a:ext cx="76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72" name="Text Box 24">
              <a:extLst>
                <a:ext uri="{FF2B5EF4-FFF2-40B4-BE49-F238E27FC236}">
                  <a16:creationId xmlns:a16="http://schemas.microsoft.com/office/drawing/2014/main" id="{BDB16CB9-5436-DC4F-B6F9-30C28551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3288" y="5143500"/>
              <a:ext cx="5562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0       12     24    36    48     30    72</a:t>
              </a:r>
            </a:p>
          </p:txBody>
        </p:sp>
        <p:sp>
          <p:nvSpPr>
            <p:cNvPr id="27673" name="Text Box 25">
              <a:extLst>
                <a:ext uri="{FF2B5EF4-FFF2-40B4-BE49-F238E27FC236}">
                  <a16:creationId xmlns:a16="http://schemas.microsoft.com/office/drawing/2014/main" id="{3EA50895-7698-5046-BA0F-FA00304B43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888" y="5753100"/>
              <a:ext cx="472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Hours from start of rain storm</a:t>
              </a:r>
            </a:p>
          </p:txBody>
        </p:sp>
        <p:sp>
          <p:nvSpPr>
            <p:cNvPr id="27674" name="Text Box 26">
              <a:extLst>
                <a:ext uri="{FF2B5EF4-FFF2-40B4-BE49-F238E27FC236}">
                  <a16:creationId xmlns:a16="http://schemas.microsoft.com/office/drawing/2014/main" id="{19BEB3DC-915C-8645-B5A9-5C5CB7502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888" y="14097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3</a:t>
              </a:r>
            </a:p>
          </p:txBody>
        </p:sp>
        <p:sp>
          <p:nvSpPr>
            <p:cNvPr id="27675" name="Text Box 27">
              <a:extLst>
                <a:ext uri="{FF2B5EF4-FFF2-40B4-BE49-F238E27FC236}">
                  <a16:creationId xmlns:a16="http://schemas.microsoft.com/office/drawing/2014/main" id="{41ADB4DF-04AA-CB42-AFFB-35C13451D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888" y="25527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2</a:t>
              </a:r>
            </a:p>
          </p:txBody>
        </p:sp>
        <p:sp>
          <p:nvSpPr>
            <p:cNvPr id="27676" name="Text Box 28">
              <a:extLst>
                <a:ext uri="{FF2B5EF4-FFF2-40B4-BE49-F238E27FC236}">
                  <a16:creationId xmlns:a16="http://schemas.microsoft.com/office/drawing/2014/main" id="{CFAE2FE6-9069-3944-A754-7193031F1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888" y="36957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1</a:t>
              </a:r>
            </a:p>
          </p:txBody>
        </p:sp>
        <p:sp>
          <p:nvSpPr>
            <p:cNvPr id="27677" name="Text Box 29">
              <a:extLst>
                <a:ext uri="{FF2B5EF4-FFF2-40B4-BE49-F238E27FC236}">
                  <a16:creationId xmlns:a16="http://schemas.microsoft.com/office/drawing/2014/main" id="{9EDAFE13-BD93-E94F-876D-EF4D947DC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264319" y="3156744"/>
              <a:ext cx="27416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2400"/>
                <a:t>Discharge (m</a:t>
              </a:r>
              <a:r>
                <a:rPr lang="en-GB" altLang="de-DE" sz="2400" baseline="30000"/>
                <a:t>3</a:t>
              </a:r>
              <a:r>
                <a:rPr lang="en-GB" altLang="de-DE" sz="2400"/>
                <a:t>/s)</a:t>
              </a:r>
            </a:p>
          </p:txBody>
        </p:sp>
        <p:sp>
          <p:nvSpPr>
            <p:cNvPr id="27678" name="Text Box 30">
              <a:extLst>
                <a:ext uri="{FF2B5EF4-FFF2-40B4-BE49-F238E27FC236}">
                  <a16:creationId xmlns:a16="http://schemas.microsoft.com/office/drawing/2014/main" id="{D53AD1C6-1366-5642-9D2D-B12E4871D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688" y="3024188"/>
              <a:ext cx="6096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/>
                <a:t>mm</a:t>
              </a:r>
            </a:p>
          </p:txBody>
        </p:sp>
        <p:sp>
          <p:nvSpPr>
            <p:cNvPr id="27679" name="Text Box 31">
              <a:extLst>
                <a:ext uri="{FF2B5EF4-FFF2-40B4-BE49-F238E27FC236}">
                  <a16:creationId xmlns:a16="http://schemas.microsoft.com/office/drawing/2014/main" id="{7B797323-94CF-564A-9901-E13A0F218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288" y="3390900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1400"/>
                <a:t>4</a:t>
              </a:r>
            </a:p>
          </p:txBody>
        </p:sp>
        <p:sp>
          <p:nvSpPr>
            <p:cNvPr id="27680" name="Text Box 32">
              <a:extLst>
                <a:ext uri="{FF2B5EF4-FFF2-40B4-BE49-F238E27FC236}">
                  <a16:creationId xmlns:a16="http://schemas.microsoft.com/office/drawing/2014/main" id="{A39E2833-3F77-B546-BF8E-52E3A1F6C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288" y="3771900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1400"/>
                <a:t>3</a:t>
              </a:r>
            </a:p>
          </p:txBody>
        </p:sp>
        <p:sp>
          <p:nvSpPr>
            <p:cNvPr id="27681" name="Text Box 33">
              <a:extLst>
                <a:ext uri="{FF2B5EF4-FFF2-40B4-BE49-F238E27FC236}">
                  <a16:creationId xmlns:a16="http://schemas.microsoft.com/office/drawing/2014/main" id="{9507F142-A7AE-1741-9A79-8734C03DE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288" y="4152900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de-DE" sz="1400"/>
                <a:t>2</a:t>
              </a:r>
            </a:p>
          </p:txBody>
        </p:sp>
        <p:sp>
          <p:nvSpPr>
            <p:cNvPr id="27682" name="Text Box 35">
              <a:extLst>
                <a:ext uri="{FF2B5EF4-FFF2-40B4-BE49-F238E27FC236}">
                  <a16:creationId xmlns:a16="http://schemas.microsoft.com/office/drawing/2014/main" id="{A916BFAD-B0ED-C345-A218-E3D486A98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838200"/>
              <a:ext cx="2667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GB" altLang="de-DE">
                  <a:solidFill>
                    <a:srgbClr val="006600"/>
                  </a:solidFill>
                </a:rPr>
                <a:t>Discharge in m</a:t>
              </a:r>
              <a:r>
                <a:rPr lang="en-GB" altLang="de-DE" baseline="30000">
                  <a:solidFill>
                    <a:srgbClr val="006600"/>
                  </a:solidFill>
                </a:rPr>
                <a:t>3</a:t>
              </a:r>
              <a:r>
                <a:rPr lang="en-GB" altLang="de-DE">
                  <a:solidFill>
                    <a:srgbClr val="006600"/>
                  </a:solidFill>
                </a:rPr>
                <a:t>/s, as a line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04562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reeform 2">
            <a:extLst>
              <a:ext uri="{FF2B5EF4-FFF2-40B4-BE49-F238E27FC236}">
                <a16:creationId xmlns:a16="http://schemas.microsoft.com/office/drawing/2014/main" id="{8DDB9254-F675-4C48-93BF-E72BFD595679}"/>
              </a:ext>
            </a:extLst>
          </p:cNvPr>
          <p:cNvSpPr>
            <a:spLocks/>
          </p:cNvSpPr>
          <p:nvPr/>
        </p:nvSpPr>
        <p:spPr bwMode="auto">
          <a:xfrm>
            <a:off x="4002089" y="1117600"/>
            <a:ext cx="1587" cy="3949700"/>
          </a:xfrm>
          <a:custGeom>
            <a:avLst/>
            <a:gdLst>
              <a:gd name="T0" fmla="*/ 0 w 1"/>
              <a:gd name="T1" fmla="*/ 0 h 2488"/>
              <a:gd name="T2" fmla="*/ 1 w 1"/>
              <a:gd name="T3" fmla="*/ 2488 h 2488"/>
              <a:gd name="T4" fmla="*/ 0 60000 65536"/>
              <a:gd name="T5" fmla="*/ 0 60000 65536"/>
              <a:gd name="T6" fmla="*/ 0 w 1"/>
              <a:gd name="T7" fmla="*/ 0 h 2488"/>
              <a:gd name="T8" fmla="*/ 1 w 1"/>
              <a:gd name="T9" fmla="*/ 2488 h 24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488">
                <a:moveTo>
                  <a:pt x="0" y="0"/>
                </a:moveTo>
                <a:lnTo>
                  <a:pt x="1" y="248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698" name="Freeform 3">
            <a:extLst>
              <a:ext uri="{FF2B5EF4-FFF2-40B4-BE49-F238E27FC236}">
                <a16:creationId xmlns:a16="http://schemas.microsoft.com/office/drawing/2014/main" id="{00FF1AD2-0E99-AB4B-B661-658521E50B89}"/>
              </a:ext>
            </a:extLst>
          </p:cNvPr>
          <p:cNvSpPr>
            <a:spLocks/>
          </p:cNvSpPr>
          <p:nvPr/>
        </p:nvSpPr>
        <p:spPr bwMode="auto">
          <a:xfrm>
            <a:off x="4002088" y="5067300"/>
            <a:ext cx="4584700" cy="1588"/>
          </a:xfrm>
          <a:custGeom>
            <a:avLst/>
            <a:gdLst>
              <a:gd name="T0" fmla="*/ 0 w 2888"/>
              <a:gd name="T1" fmla="*/ 0 h 1"/>
              <a:gd name="T2" fmla="*/ 2888 w 2888"/>
              <a:gd name="T3" fmla="*/ 0 h 1"/>
              <a:gd name="T4" fmla="*/ 0 60000 65536"/>
              <a:gd name="T5" fmla="*/ 0 60000 65536"/>
              <a:gd name="T6" fmla="*/ 0 w 2888"/>
              <a:gd name="T7" fmla="*/ 0 h 1"/>
              <a:gd name="T8" fmla="*/ 2888 w 288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88" h="1">
                <a:moveTo>
                  <a:pt x="0" y="0"/>
                </a:moveTo>
                <a:lnTo>
                  <a:pt x="2888" y="0"/>
                </a:lnTo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699" name="Freeform 4">
            <a:extLst>
              <a:ext uri="{FF2B5EF4-FFF2-40B4-BE49-F238E27FC236}">
                <a16:creationId xmlns:a16="http://schemas.microsoft.com/office/drawing/2014/main" id="{21E958B8-ED31-AB49-84F6-0E4DDD8A781F}"/>
              </a:ext>
            </a:extLst>
          </p:cNvPr>
          <p:cNvSpPr>
            <a:spLocks/>
          </p:cNvSpPr>
          <p:nvPr/>
        </p:nvSpPr>
        <p:spPr bwMode="auto">
          <a:xfrm>
            <a:off x="3995738" y="1397000"/>
            <a:ext cx="4565650" cy="2819400"/>
          </a:xfrm>
          <a:custGeom>
            <a:avLst/>
            <a:gdLst>
              <a:gd name="T0" fmla="*/ 4 w 2876"/>
              <a:gd name="T1" fmla="*/ 1640 h 1776"/>
              <a:gd name="T2" fmla="*/ 36 w 2876"/>
              <a:gd name="T3" fmla="*/ 1680 h 1776"/>
              <a:gd name="T4" fmla="*/ 220 w 2876"/>
              <a:gd name="T5" fmla="*/ 1776 h 1776"/>
              <a:gd name="T6" fmla="*/ 380 w 2876"/>
              <a:gd name="T7" fmla="*/ 1680 h 1776"/>
              <a:gd name="T8" fmla="*/ 572 w 2876"/>
              <a:gd name="T9" fmla="*/ 1360 h 1776"/>
              <a:gd name="T10" fmla="*/ 748 w 2876"/>
              <a:gd name="T11" fmla="*/ 568 h 1776"/>
              <a:gd name="T12" fmla="*/ 868 w 2876"/>
              <a:gd name="T13" fmla="*/ 104 h 1776"/>
              <a:gd name="T14" fmla="*/ 1060 w 2876"/>
              <a:gd name="T15" fmla="*/ 8 h 1776"/>
              <a:gd name="T16" fmla="*/ 1252 w 2876"/>
              <a:gd name="T17" fmla="*/ 152 h 1776"/>
              <a:gd name="T18" fmla="*/ 1636 w 2876"/>
              <a:gd name="T19" fmla="*/ 824 h 1776"/>
              <a:gd name="T20" fmla="*/ 2020 w 2876"/>
              <a:gd name="T21" fmla="*/ 1352 h 1776"/>
              <a:gd name="T22" fmla="*/ 2340 w 2876"/>
              <a:gd name="T23" fmla="*/ 1640 h 1776"/>
              <a:gd name="T24" fmla="*/ 2876 w 2876"/>
              <a:gd name="T25" fmla="*/ 1768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76"/>
              <a:gd name="T40" fmla="*/ 0 h 1776"/>
              <a:gd name="T41" fmla="*/ 2876 w 2876"/>
              <a:gd name="T42" fmla="*/ 1776 h 177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76" h="1776">
                <a:moveTo>
                  <a:pt x="4" y="1640"/>
                </a:moveTo>
                <a:cubicBezTo>
                  <a:pt x="9" y="1647"/>
                  <a:pt x="0" y="1657"/>
                  <a:pt x="36" y="1680"/>
                </a:cubicBezTo>
                <a:cubicBezTo>
                  <a:pt x="72" y="1703"/>
                  <a:pt x="163" y="1776"/>
                  <a:pt x="220" y="1776"/>
                </a:cubicBezTo>
                <a:cubicBezTo>
                  <a:pt x="277" y="1776"/>
                  <a:pt x="321" y="1749"/>
                  <a:pt x="380" y="1680"/>
                </a:cubicBezTo>
                <a:cubicBezTo>
                  <a:pt x="439" y="1611"/>
                  <a:pt x="511" y="1545"/>
                  <a:pt x="572" y="1360"/>
                </a:cubicBezTo>
                <a:cubicBezTo>
                  <a:pt x="633" y="1175"/>
                  <a:pt x="699" y="777"/>
                  <a:pt x="748" y="568"/>
                </a:cubicBezTo>
                <a:cubicBezTo>
                  <a:pt x="797" y="359"/>
                  <a:pt x="816" y="197"/>
                  <a:pt x="868" y="104"/>
                </a:cubicBezTo>
                <a:cubicBezTo>
                  <a:pt x="920" y="11"/>
                  <a:pt x="996" y="0"/>
                  <a:pt x="1060" y="8"/>
                </a:cubicBezTo>
                <a:cubicBezTo>
                  <a:pt x="1124" y="16"/>
                  <a:pt x="1156" y="16"/>
                  <a:pt x="1252" y="152"/>
                </a:cubicBezTo>
                <a:cubicBezTo>
                  <a:pt x="1348" y="288"/>
                  <a:pt x="1508" y="624"/>
                  <a:pt x="1636" y="824"/>
                </a:cubicBezTo>
                <a:cubicBezTo>
                  <a:pt x="1764" y="1024"/>
                  <a:pt x="1903" y="1216"/>
                  <a:pt x="2020" y="1352"/>
                </a:cubicBezTo>
                <a:cubicBezTo>
                  <a:pt x="2137" y="1488"/>
                  <a:pt x="2197" y="1571"/>
                  <a:pt x="2340" y="1640"/>
                </a:cubicBezTo>
                <a:cubicBezTo>
                  <a:pt x="2483" y="1709"/>
                  <a:pt x="2764" y="1741"/>
                  <a:pt x="2876" y="1768"/>
                </a:cubicBezTo>
              </a:path>
            </a:pathLst>
          </a:cu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3A5F83E8-BE4D-BC48-8617-5227BBA99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4457700"/>
            <a:ext cx="152400" cy="6096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701" name="Rectangle 6">
            <a:extLst>
              <a:ext uri="{FF2B5EF4-FFF2-40B4-BE49-F238E27FC236}">
                <a16:creationId xmlns:a16="http://schemas.microsoft.com/office/drawing/2014/main" id="{22271A83-CBD1-B342-B44D-B8CDECFB7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3390900"/>
            <a:ext cx="152400" cy="16764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702" name="Rectangle 7">
            <a:extLst>
              <a:ext uri="{FF2B5EF4-FFF2-40B4-BE49-F238E27FC236}">
                <a16:creationId xmlns:a16="http://schemas.microsoft.com/office/drawing/2014/main" id="{B473D5EF-C8EE-514B-B25E-52F6FBF10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4305300"/>
            <a:ext cx="152400" cy="7620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de-DE" altLang="de-DE" sz="24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9" name="Freeform 9">
            <a:extLst>
              <a:ext uri="{FF2B5EF4-FFF2-40B4-BE49-F238E27FC236}">
                <a16:creationId xmlns:a16="http://schemas.microsoft.com/office/drawing/2014/main" id="{1B51B48B-E409-2146-9D90-7DC93A30CEA1}"/>
              </a:ext>
            </a:extLst>
          </p:cNvPr>
          <p:cNvSpPr>
            <a:spLocks/>
          </p:cNvSpPr>
          <p:nvPr/>
        </p:nvSpPr>
        <p:spPr bwMode="auto">
          <a:xfrm>
            <a:off x="4573588" y="3773488"/>
            <a:ext cx="3086100" cy="341312"/>
          </a:xfrm>
          <a:custGeom>
            <a:avLst/>
            <a:gdLst>
              <a:gd name="T0" fmla="*/ 0 w 1944"/>
              <a:gd name="T1" fmla="*/ 215 h 215"/>
              <a:gd name="T2" fmla="*/ 1009 w 1944"/>
              <a:gd name="T3" fmla="*/ 31 h 215"/>
              <a:gd name="T4" fmla="*/ 1353 w 1944"/>
              <a:gd name="T5" fmla="*/ 31 h 215"/>
              <a:gd name="T6" fmla="*/ 1796 w 1944"/>
              <a:gd name="T7" fmla="*/ 79 h 215"/>
              <a:gd name="T8" fmla="*/ 1944 w 1944"/>
              <a:gd name="T9" fmla="*/ 127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44"/>
              <a:gd name="T16" fmla="*/ 0 h 215"/>
              <a:gd name="T17" fmla="*/ 1944 w 1944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44" h="215">
                <a:moveTo>
                  <a:pt x="0" y="215"/>
                </a:moveTo>
                <a:cubicBezTo>
                  <a:pt x="167" y="184"/>
                  <a:pt x="784" y="62"/>
                  <a:pt x="1009" y="31"/>
                </a:cubicBezTo>
                <a:cubicBezTo>
                  <a:pt x="1234" y="0"/>
                  <a:pt x="1222" y="23"/>
                  <a:pt x="1353" y="31"/>
                </a:cubicBezTo>
                <a:cubicBezTo>
                  <a:pt x="1485" y="39"/>
                  <a:pt x="1698" y="63"/>
                  <a:pt x="1796" y="79"/>
                </a:cubicBezTo>
                <a:cubicBezTo>
                  <a:pt x="1895" y="95"/>
                  <a:pt x="1919" y="119"/>
                  <a:pt x="1944" y="127"/>
                </a:cubicBezTo>
              </a:path>
            </a:pathLst>
          </a:custGeom>
          <a:noFill/>
          <a:ln w="28575">
            <a:solidFill>
              <a:srgbClr val="9900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704" name="Line 10">
            <a:extLst>
              <a:ext uri="{FF2B5EF4-FFF2-40B4-BE49-F238E27FC236}">
                <a16:creationId xmlns:a16="http://schemas.microsoft.com/office/drawing/2014/main" id="{05CB7931-F3B0-E047-83CD-52B0416782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3924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5" name="Line 11">
            <a:extLst>
              <a:ext uri="{FF2B5EF4-FFF2-40B4-BE49-F238E27FC236}">
                <a16:creationId xmlns:a16="http://schemas.microsoft.com/office/drawing/2014/main" id="{06067457-8828-7E49-88D5-4AA1CCBA5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1638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6" name="Line 12">
            <a:extLst>
              <a:ext uri="{FF2B5EF4-FFF2-40B4-BE49-F238E27FC236}">
                <a16:creationId xmlns:a16="http://schemas.microsoft.com/office/drawing/2014/main" id="{30EFA2F9-71E6-D54B-A036-2326C7B1BD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2781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7" name="Freeform 13">
            <a:extLst>
              <a:ext uri="{FF2B5EF4-FFF2-40B4-BE49-F238E27FC236}">
                <a16:creationId xmlns:a16="http://schemas.microsoft.com/office/drawing/2014/main" id="{05000CF4-F2A1-E744-B3F3-1915FB854A8C}"/>
              </a:ext>
            </a:extLst>
          </p:cNvPr>
          <p:cNvSpPr>
            <a:spLocks/>
          </p:cNvSpPr>
          <p:nvPr/>
        </p:nvSpPr>
        <p:spPr bwMode="auto">
          <a:xfrm>
            <a:off x="4078289" y="3276600"/>
            <a:ext cx="1587" cy="1778000"/>
          </a:xfrm>
          <a:custGeom>
            <a:avLst/>
            <a:gdLst>
              <a:gd name="T0" fmla="*/ 0 w 1"/>
              <a:gd name="T1" fmla="*/ 1120 h 1120"/>
              <a:gd name="T2" fmla="*/ 0 w 1"/>
              <a:gd name="T3" fmla="*/ 0 h 1120"/>
              <a:gd name="T4" fmla="*/ 0 60000 65536"/>
              <a:gd name="T5" fmla="*/ 0 60000 65536"/>
              <a:gd name="T6" fmla="*/ 0 w 1"/>
              <a:gd name="T7" fmla="*/ 0 h 1120"/>
              <a:gd name="T8" fmla="*/ 1 w 1"/>
              <a:gd name="T9" fmla="*/ 1120 h 11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120">
                <a:moveTo>
                  <a:pt x="0" y="112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de-DE"/>
          </a:p>
        </p:txBody>
      </p:sp>
      <p:sp>
        <p:nvSpPr>
          <p:cNvPr id="29708" name="Line 14">
            <a:extLst>
              <a:ext uri="{FF2B5EF4-FFF2-40B4-BE49-F238E27FC236}">
                <a16:creationId xmlns:a16="http://schemas.microsoft.com/office/drawing/2014/main" id="{CAE65539-ED69-4A45-A5BE-B21B5C76B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3543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9" name="Line 15">
            <a:extLst>
              <a:ext uri="{FF2B5EF4-FFF2-40B4-BE49-F238E27FC236}">
                <a16:creationId xmlns:a16="http://schemas.microsoft.com/office/drawing/2014/main" id="{203326E6-F20F-F846-9573-59B990199D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3924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0" name="Line 16">
            <a:extLst>
              <a:ext uri="{FF2B5EF4-FFF2-40B4-BE49-F238E27FC236}">
                <a16:creationId xmlns:a16="http://schemas.microsoft.com/office/drawing/2014/main" id="{B0267027-0605-8145-A38B-92A1A9045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4305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1" name="Line 17">
            <a:extLst>
              <a:ext uri="{FF2B5EF4-FFF2-40B4-BE49-F238E27FC236}">
                <a16:creationId xmlns:a16="http://schemas.microsoft.com/office/drawing/2014/main" id="{D9D2885D-9B05-044C-B568-F5D958EC7A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288" y="4686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2" name="Line 18">
            <a:extLst>
              <a:ext uri="{FF2B5EF4-FFF2-40B4-BE49-F238E27FC236}">
                <a16:creationId xmlns:a16="http://schemas.microsoft.com/office/drawing/2014/main" id="{5B089679-3497-C344-B1DD-190752299A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5067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3" name="Line 19">
            <a:extLst>
              <a:ext uri="{FF2B5EF4-FFF2-40B4-BE49-F238E27FC236}">
                <a16:creationId xmlns:a16="http://schemas.microsoft.com/office/drawing/2014/main" id="{F82E7C8A-0B78-6442-8D32-075C7A53B92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963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4" name="Line 20">
            <a:extLst>
              <a:ext uri="{FF2B5EF4-FFF2-40B4-BE49-F238E27FC236}">
                <a16:creationId xmlns:a16="http://schemas.microsoft.com/office/drawing/2014/main" id="{4287A99A-3A9E-BE48-A07C-ABD4A224431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725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5" name="Line 21">
            <a:extLst>
              <a:ext uri="{FF2B5EF4-FFF2-40B4-BE49-F238E27FC236}">
                <a16:creationId xmlns:a16="http://schemas.microsoft.com/office/drawing/2014/main" id="{0011D1B6-E71D-4E43-BF69-34A6356BF1C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487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6" name="Line 22">
            <a:extLst>
              <a:ext uri="{FF2B5EF4-FFF2-40B4-BE49-F238E27FC236}">
                <a16:creationId xmlns:a16="http://schemas.microsoft.com/office/drawing/2014/main" id="{168B6966-E2A9-F44B-A25E-5A5D22BCE2CA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249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7" name="Line 23">
            <a:extLst>
              <a:ext uri="{FF2B5EF4-FFF2-40B4-BE49-F238E27FC236}">
                <a16:creationId xmlns:a16="http://schemas.microsoft.com/office/drawing/2014/main" id="{4539CB29-7035-E84E-96D3-66AE7030A9CD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011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8" name="Line 24">
            <a:extLst>
              <a:ext uri="{FF2B5EF4-FFF2-40B4-BE49-F238E27FC236}">
                <a16:creationId xmlns:a16="http://schemas.microsoft.com/office/drawing/2014/main" id="{C653D65F-FD93-BE46-84AA-F57D7740C23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8501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19" name="Line 25">
            <a:extLst>
              <a:ext uri="{FF2B5EF4-FFF2-40B4-BE49-F238E27FC236}">
                <a16:creationId xmlns:a16="http://schemas.microsoft.com/office/drawing/2014/main" id="{D356F37A-AC72-4147-8754-1812C7AAF22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535988" y="51054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20" name="Text Box 26">
            <a:extLst>
              <a:ext uri="{FF2B5EF4-FFF2-40B4-BE49-F238E27FC236}">
                <a16:creationId xmlns:a16="http://schemas.microsoft.com/office/drawing/2014/main" id="{629950AD-E44F-D744-B0CD-FB61FF58D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8" y="51435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0       12     24    36    48     30    72</a:t>
            </a:r>
          </a:p>
        </p:txBody>
      </p:sp>
      <p:sp>
        <p:nvSpPr>
          <p:cNvPr id="29721" name="Text Box 27">
            <a:extLst>
              <a:ext uri="{FF2B5EF4-FFF2-40B4-BE49-F238E27FC236}">
                <a16:creationId xmlns:a16="http://schemas.microsoft.com/office/drawing/2014/main" id="{4CD20CD3-2DA6-9F47-A8B5-090AB84B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57531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Hours from start of rain storm</a:t>
            </a:r>
          </a:p>
        </p:txBody>
      </p:sp>
      <p:sp>
        <p:nvSpPr>
          <p:cNvPr id="29722" name="Text Box 28">
            <a:extLst>
              <a:ext uri="{FF2B5EF4-FFF2-40B4-BE49-F238E27FC236}">
                <a16:creationId xmlns:a16="http://schemas.microsoft.com/office/drawing/2014/main" id="{9276F6D4-E8C4-FA4D-8FB5-8C4FBC82C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1409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3</a:t>
            </a:r>
          </a:p>
        </p:txBody>
      </p:sp>
      <p:sp>
        <p:nvSpPr>
          <p:cNvPr id="29723" name="Text Box 29">
            <a:extLst>
              <a:ext uri="{FF2B5EF4-FFF2-40B4-BE49-F238E27FC236}">
                <a16:creationId xmlns:a16="http://schemas.microsoft.com/office/drawing/2014/main" id="{97B7DA8A-BB50-B445-BEB5-645CC431A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2552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2</a:t>
            </a:r>
          </a:p>
        </p:txBody>
      </p:sp>
      <p:sp>
        <p:nvSpPr>
          <p:cNvPr id="29724" name="Text Box 30">
            <a:extLst>
              <a:ext uri="{FF2B5EF4-FFF2-40B4-BE49-F238E27FC236}">
                <a16:creationId xmlns:a16="http://schemas.microsoft.com/office/drawing/2014/main" id="{C1B72218-F91A-C441-B9BB-B98ABAC06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36957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1</a:t>
            </a:r>
          </a:p>
        </p:txBody>
      </p:sp>
      <p:sp>
        <p:nvSpPr>
          <p:cNvPr id="29725" name="Text Box 31">
            <a:extLst>
              <a:ext uri="{FF2B5EF4-FFF2-40B4-BE49-F238E27FC236}">
                <a16:creationId xmlns:a16="http://schemas.microsoft.com/office/drawing/2014/main" id="{8CF55687-446F-ED48-B49B-B8D1F817B67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88319" y="3156744"/>
            <a:ext cx="274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400"/>
              <a:t>Discharge (m</a:t>
            </a:r>
            <a:r>
              <a:rPr lang="en-GB" altLang="de-DE" sz="2400" baseline="30000"/>
              <a:t>3</a:t>
            </a:r>
            <a:r>
              <a:rPr lang="en-GB" altLang="de-DE" sz="2400"/>
              <a:t>/s)</a:t>
            </a:r>
          </a:p>
        </p:txBody>
      </p:sp>
      <p:sp>
        <p:nvSpPr>
          <p:cNvPr id="46112" name="Text Box 32">
            <a:extLst>
              <a:ext uri="{FF2B5EF4-FFF2-40B4-BE49-F238E27FC236}">
                <a16:creationId xmlns:a16="http://schemas.microsoft.com/office/drawing/2014/main" id="{849D2946-CB86-3F41-B5DF-C74582F47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4305301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000">
                <a:solidFill>
                  <a:srgbClr val="990033"/>
                </a:solidFill>
              </a:rPr>
              <a:t>Base flow</a:t>
            </a:r>
          </a:p>
        </p:txBody>
      </p:sp>
      <p:sp>
        <p:nvSpPr>
          <p:cNvPr id="29727" name="Text Box 35">
            <a:extLst>
              <a:ext uri="{FF2B5EF4-FFF2-40B4-BE49-F238E27FC236}">
                <a16:creationId xmlns:a16="http://schemas.microsoft.com/office/drawing/2014/main" id="{F08CE841-3DE3-F04B-8F1D-11D0FDD56144}"/>
              </a:ext>
            </a:extLst>
          </p:cNvPr>
          <p:cNvSpPr txBox="1">
            <a:spLocks noChangeArrowheads="1"/>
          </p:cNvSpPr>
          <p:nvPr/>
        </p:nvSpPr>
        <p:spPr bwMode="auto">
          <a:xfrm rot="16898875">
            <a:off x="4206876" y="2187576"/>
            <a:ext cx="1501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000"/>
              <a:t>Rising limb</a:t>
            </a:r>
          </a:p>
        </p:txBody>
      </p:sp>
      <p:sp>
        <p:nvSpPr>
          <p:cNvPr id="29728" name="Text Box 36">
            <a:extLst>
              <a:ext uri="{FF2B5EF4-FFF2-40B4-BE49-F238E27FC236}">
                <a16:creationId xmlns:a16="http://schemas.microsoft.com/office/drawing/2014/main" id="{19E66A2E-DC0E-F341-8295-D64C61C325E0}"/>
              </a:ext>
            </a:extLst>
          </p:cNvPr>
          <p:cNvSpPr txBox="1">
            <a:spLocks noChangeArrowheads="1"/>
          </p:cNvSpPr>
          <p:nvPr/>
        </p:nvSpPr>
        <p:spPr bwMode="auto">
          <a:xfrm rot="3378051">
            <a:off x="5868988" y="2428876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000"/>
              <a:t>Falling limb</a:t>
            </a:r>
          </a:p>
        </p:txBody>
      </p:sp>
      <p:sp>
        <p:nvSpPr>
          <p:cNvPr id="29729" name="Text Box 37">
            <a:extLst>
              <a:ext uri="{FF2B5EF4-FFF2-40B4-BE49-F238E27FC236}">
                <a16:creationId xmlns:a16="http://schemas.microsoft.com/office/drawing/2014/main" id="{9819159F-4754-9141-ADEC-E59F850A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688" y="647701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000"/>
              <a:t>Lag time</a:t>
            </a:r>
          </a:p>
        </p:txBody>
      </p:sp>
      <p:sp>
        <p:nvSpPr>
          <p:cNvPr id="29730" name="Text Box 38">
            <a:extLst>
              <a:ext uri="{FF2B5EF4-FFF2-40B4-BE49-F238E27FC236}">
                <a16:creationId xmlns:a16="http://schemas.microsoft.com/office/drawing/2014/main" id="{0AA6F014-2B21-BB4E-A43C-58E44793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688" y="3024188"/>
            <a:ext cx="60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/>
              <a:t>mm</a:t>
            </a:r>
          </a:p>
        </p:txBody>
      </p:sp>
      <p:sp>
        <p:nvSpPr>
          <p:cNvPr id="29731" name="Line 39">
            <a:extLst>
              <a:ext uri="{FF2B5EF4-FFF2-40B4-BE49-F238E27FC236}">
                <a16:creationId xmlns:a16="http://schemas.microsoft.com/office/drawing/2014/main" id="{02B1DD98-2E8B-514E-B066-D544C0716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1430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2" name="Line 40">
            <a:extLst>
              <a:ext uri="{FF2B5EF4-FFF2-40B4-BE49-F238E27FC236}">
                <a16:creationId xmlns:a16="http://schemas.microsoft.com/office/drawing/2014/main" id="{B433A03A-FC93-544B-9DAD-CB35E1E62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066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3" name="Line 41">
            <a:extLst>
              <a:ext uri="{FF2B5EF4-FFF2-40B4-BE49-F238E27FC236}">
                <a16:creationId xmlns:a16="http://schemas.microsoft.com/office/drawing/2014/main" id="{680351D1-EE0D-FD4B-8052-43A861BE53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066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4" name="Text Box 42">
            <a:extLst>
              <a:ext uri="{FF2B5EF4-FFF2-40B4-BE49-F238E27FC236}">
                <a16:creationId xmlns:a16="http://schemas.microsoft.com/office/drawing/2014/main" id="{8200A6C2-7D60-2048-B778-CA46842DF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390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4</a:t>
            </a:r>
          </a:p>
        </p:txBody>
      </p:sp>
      <p:sp>
        <p:nvSpPr>
          <p:cNvPr id="29735" name="Text Box 43">
            <a:extLst>
              <a:ext uri="{FF2B5EF4-FFF2-40B4-BE49-F238E27FC236}">
                <a16:creationId xmlns:a16="http://schemas.microsoft.com/office/drawing/2014/main" id="{7D069F4D-2697-C248-AB8F-3A0AAAC5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771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3</a:t>
            </a:r>
          </a:p>
        </p:txBody>
      </p:sp>
      <p:sp>
        <p:nvSpPr>
          <p:cNvPr id="29736" name="Text Box 44">
            <a:extLst>
              <a:ext uri="{FF2B5EF4-FFF2-40B4-BE49-F238E27FC236}">
                <a16:creationId xmlns:a16="http://schemas.microsoft.com/office/drawing/2014/main" id="{DE6132C1-1622-1C42-B731-8E20E5716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41529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1400"/>
              <a:t>2</a:t>
            </a:r>
          </a:p>
        </p:txBody>
      </p:sp>
      <p:sp>
        <p:nvSpPr>
          <p:cNvPr id="29737" name="Line 45">
            <a:extLst>
              <a:ext uri="{FF2B5EF4-FFF2-40B4-BE49-F238E27FC236}">
                <a16:creationId xmlns:a16="http://schemas.microsoft.com/office/drawing/2014/main" id="{27FE0BC1-AB0B-C649-A039-12575F280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2954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38" name="Line 46">
            <a:extLst>
              <a:ext uri="{FF2B5EF4-FFF2-40B4-BE49-F238E27FC236}">
                <a16:creationId xmlns:a16="http://schemas.microsoft.com/office/drawing/2014/main" id="{3972A0D6-C856-844E-B827-1C574BA8E3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1143000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9739" name="Text Box 47">
            <a:extLst>
              <a:ext uri="{FF2B5EF4-FFF2-40B4-BE49-F238E27FC236}">
                <a16:creationId xmlns:a16="http://schemas.microsoft.com/office/drawing/2014/main" id="{47FC95F1-2671-994F-A3B6-1DDBEADF1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1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 sz="2000"/>
              <a:t>Peak flow</a:t>
            </a:r>
          </a:p>
        </p:txBody>
      </p:sp>
      <p:sp>
        <p:nvSpPr>
          <p:cNvPr id="46128" name="Text Box 48">
            <a:extLst>
              <a:ext uri="{FF2B5EF4-FFF2-40B4-BE49-F238E27FC236}">
                <a16:creationId xmlns:a16="http://schemas.microsoft.com/office/drawing/2014/main" id="{7FC43796-8FF7-D64A-A257-CF78757BF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04800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de-DE">
                <a:solidFill>
                  <a:srgbClr val="990033"/>
                </a:solidFill>
              </a:rPr>
              <a:t>Base flow</a:t>
            </a:r>
          </a:p>
        </p:txBody>
      </p:sp>
      <p:sp>
        <p:nvSpPr>
          <p:cNvPr id="46129" name="Text Box 49">
            <a:extLst>
              <a:ext uri="{FF2B5EF4-FFF2-40B4-BE49-F238E27FC236}">
                <a16:creationId xmlns:a16="http://schemas.microsoft.com/office/drawing/2014/main" id="{7F676E30-191F-1C48-B2A9-1EBB2C84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71501"/>
            <a:ext cx="25146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de-DE"/>
              <a:t>Normal discharge of the river</a:t>
            </a:r>
          </a:p>
        </p:txBody>
      </p:sp>
    </p:spTree>
    <p:extLst>
      <p:ext uri="{BB962C8B-B14F-4D97-AF65-F5344CB8AC3E}">
        <p14:creationId xmlns:p14="http://schemas.microsoft.com/office/powerpoint/2010/main" val="3119001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9" grpId="0" animBg="1"/>
      <p:bldP spid="46112" grpId="0" autoUpdateAnimBg="0"/>
      <p:bldP spid="46128" grpId="0" autoUpdateAnimBg="0"/>
      <p:bldP spid="4612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A089D81-9C6E-ED40-A36F-32693EB200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92075"/>
            <a:ext cx="11715750" cy="47625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GB" altLang="de-DE" sz="2300" b="1" dirty="0">
                <a:latin typeface="Comic Sans MS" panose="030F0902030302020204" pitchFamily="66" charset="0"/>
              </a:rPr>
              <a:t>What factors influence the shape of a hydrograph?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1B3A4F3-F0A5-FB48-BF81-C2ECB3361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762001"/>
            <a:ext cx="11715750" cy="646331"/>
          </a:xfrm>
          <a:prstGeom prst="rect">
            <a:avLst/>
          </a:prstGeom>
          <a:noFill/>
          <a:ln w="38100">
            <a:solidFill>
              <a:srgbClr val="CC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altLang="de-DE" dirty="0">
                <a:latin typeface="Comic Sans MS" panose="030F0902030302020204" pitchFamily="66" charset="0"/>
                <a:cs typeface="Times New Roman" panose="02020603050405020304" pitchFamily="18" charset="0"/>
              </a:rPr>
              <a:t>The hydrographs </a:t>
            </a:r>
            <a:r>
              <a:rPr lang="en-GB" altLang="de-DE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‘a’</a:t>
            </a:r>
            <a:r>
              <a:rPr lang="en-GB" altLang="de-DE" dirty="0">
                <a:latin typeface="Comic Sans MS" panose="030F0902030302020204" pitchFamily="66" charset="0"/>
                <a:cs typeface="Times New Roman" panose="02020603050405020304" pitchFamily="18" charset="0"/>
              </a:rPr>
              <a:t> and </a:t>
            </a:r>
            <a:r>
              <a:rPr lang="en-GB" altLang="de-DE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‘b’</a:t>
            </a:r>
            <a:r>
              <a:rPr lang="en-GB" altLang="de-DE" dirty="0">
                <a:latin typeface="Comic Sans MS" panose="030F0902030302020204" pitchFamily="66" charset="0"/>
                <a:cs typeface="Times New Roman" panose="02020603050405020304" pitchFamily="18" charset="0"/>
              </a:rPr>
              <a:t> have been produced from the same storm event but from different drainage basins. </a:t>
            </a:r>
            <a:endParaRPr lang="en-GB" altLang="de-DE" dirty="0">
              <a:latin typeface="Comic Sans MS" panose="030F0902030302020204" pitchFamily="66" charset="0"/>
            </a:endParaRP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5ADBB40C-7CBE-7346-8224-C554D0286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26193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FD59D46C-B1DB-6A40-8073-A5ADE4EAA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150" y="25860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270" r:id="rId2" imgW="10274300" imgH="6337300"/>
        </mc:Choice>
        <mc:Fallback>
          <p:control r:id="rId2" imgW="10274300" imgH="6337300">
            <p:pic>
              <p:nvPicPr>
                <p:cNvPr id="57350" name="ShockwaveFlash1">
                  <a:extLst>
                    <a:ext uri="{FF2B5EF4-FFF2-40B4-BE49-F238E27FC236}">
                      <a16:creationId xmlns:a16="http://schemas.microsoft.com/office/drawing/2014/main" id="{DFD1878F-DA73-BC4A-9B29-635C56CB80A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214" y="1628776"/>
                  <a:ext cx="7704137" cy="4752975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33508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B07BC4-9AEE-B74C-9DA8-A39AC3513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831850"/>
            <a:ext cx="119888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18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DF7BB8-04E4-ED4E-98C7-325439853DE3}"/>
              </a:ext>
            </a:extLst>
          </p:cNvPr>
          <p:cNvSpPr txBox="1"/>
          <p:nvPr/>
        </p:nvSpPr>
        <p:spPr>
          <a:xfrm>
            <a:off x="195072" y="123248"/>
            <a:ext cx="118628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Freshwater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591DBC-7807-8143-81EC-BE3DBFAF2162}"/>
              </a:ext>
            </a:extLst>
          </p:cNvPr>
          <p:cNvSpPr txBox="1"/>
          <p:nvPr/>
        </p:nvSpPr>
        <p:spPr>
          <a:xfrm>
            <a:off x="195072" y="856983"/>
            <a:ext cx="323583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Physical Water Scarcity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B7EB6-22F8-CD4A-9B8B-C748B47B3DB0}"/>
              </a:ext>
            </a:extLst>
          </p:cNvPr>
          <p:cNvSpPr txBox="1"/>
          <p:nvPr/>
        </p:nvSpPr>
        <p:spPr>
          <a:xfrm>
            <a:off x="195072" y="2067734"/>
            <a:ext cx="323583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Economic Water Scarcity</a:t>
            </a:r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19FA1661-5255-7646-BF2A-EB43E06BA7B0}"/>
              </a:ext>
            </a:extLst>
          </p:cNvPr>
          <p:cNvSpPr/>
          <p:nvPr/>
        </p:nvSpPr>
        <p:spPr>
          <a:xfrm>
            <a:off x="3002265" y="773178"/>
            <a:ext cx="526733" cy="1750558"/>
          </a:xfrm>
          <a:prstGeom prst="rightBracket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5ED876-BB5A-CB45-ABA2-3A1331677E7F}"/>
              </a:ext>
            </a:extLst>
          </p:cNvPr>
          <p:cNvSpPr txBox="1"/>
          <p:nvPr/>
        </p:nvSpPr>
        <p:spPr>
          <a:xfrm>
            <a:off x="1453324" y="1391958"/>
            <a:ext cx="7193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VS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14BC8-079F-B443-BF98-B7F7B1CFF864}"/>
              </a:ext>
            </a:extLst>
          </p:cNvPr>
          <p:cNvSpPr txBox="1"/>
          <p:nvPr/>
        </p:nvSpPr>
        <p:spPr>
          <a:xfrm>
            <a:off x="195072" y="2883959"/>
            <a:ext cx="2007123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Water Quantity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37972-4A50-4246-B663-1A0CCFED91BA}"/>
              </a:ext>
            </a:extLst>
          </p:cNvPr>
          <p:cNvSpPr txBox="1"/>
          <p:nvPr/>
        </p:nvSpPr>
        <p:spPr>
          <a:xfrm>
            <a:off x="2523055" y="2883959"/>
            <a:ext cx="2011886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Water Quality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35ABDD-7F91-A843-913B-D83592D16A1E}"/>
              </a:ext>
            </a:extLst>
          </p:cNvPr>
          <p:cNvCxnSpPr/>
          <p:nvPr/>
        </p:nvCxnSpPr>
        <p:spPr>
          <a:xfrm>
            <a:off x="2343150" y="2883959"/>
            <a:ext cx="0" cy="3216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F3E9F2-31EB-8E4E-9D18-2114F4004C0F}"/>
              </a:ext>
            </a:extLst>
          </p:cNvPr>
          <p:cNvCxnSpPr>
            <a:cxnSpLocks/>
          </p:cNvCxnSpPr>
          <p:nvPr/>
        </p:nvCxnSpPr>
        <p:spPr>
          <a:xfrm flipH="1">
            <a:off x="195072" y="3371848"/>
            <a:ext cx="433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0DBCCF9-33C5-8743-8096-ECE73C3C3E43}"/>
              </a:ext>
            </a:extLst>
          </p:cNvPr>
          <p:cNvSpPr txBox="1"/>
          <p:nvPr/>
        </p:nvSpPr>
        <p:spPr>
          <a:xfrm>
            <a:off x="254332" y="6262217"/>
            <a:ext cx="2011886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Eutrophication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C57D0D-24E3-0C43-B7FC-FE326BA6E0D1}"/>
              </a:ext>
            </a:extLst>
          </p:cNvPr>
          <p:cNvSpPr txBox="1"/>
          <p:nvPr/>
        </p:nvSpPr>
        <p:spPr>
          <a:xfrm>
            <a:off x="2424962" y="6279692"/>
            <a:ext cx="2011886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Salinization </a:t>
            </a:r>
          </a:p>
        </p:txBody>
      </p:sp>
      <p:sp>
        <p:nvSpPr>
          <p:cNvPr id="19" name="Right Bracket 18">
            <a:extLst>
              <a:ext uri="{FF2B5EF4-FFF2-40B4-BE49-F238E27FC236}">
                <a16:creationId xmlns:a16="http://schemas.microsoft.com/office/drawing/2014/main" id="{0561F335-B4A5-0D4A-91D9-FB1E75A6B5E1}"/>
              </a:ext>
            </a:extLst>
          </p:cNvPr>
          <p:cNvSpPr/>
          <p:nvPr/>
        </p:nvSpPr>
        <p:spPr>
          <a:xfrm>
            <a:off x="5396459" y="578308"/>
            <a:ext cx="869430" cy="6070716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163B-A070-3846-95AE-5D6A9A25F86D}"/>
              </a:ext>
            </a:extLst>
          </p:cNvPr>
          <p:cNvSpPr txBox="1"/>
          <p:nvPr/>
        </p:nvSpPr>
        <p:spPr>
          <a:xfrm>
            <a:off x="6550707" y="4567189"/>
            <a:ext cx="5507182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Case Study Corner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D69919-80CE-674F-90DF-5804B34D5E46}"/>
              </a:ext>
            </a:extLst>
          </p:cNvPr>
          <p:cNvSpPr txBox="1"/>
          <p:nvPr/>
        </p:nvSpPr>
        <p:spPr>
          <a:xfrm>
            <a:off x="6550707" y="5117493"/>
            <a:ext cx="5507181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B2FD97-D96A-AD41-94FD-0619BD35B261}"/>
              </a:ext>
            </a:extLst>
          </p:cNvPr>
          <p:cNvSpPr txBox="1"/>
          <p:nvPr/>
        </p:nvSpPr>
        <p:spPr>
          <a:xfrm>
            <a:off x="7645228" y="2144200"/>
            <a:ext cx="3537438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Human Pressures on water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C5B087-CBE9-3745-AC17-6740634E4BAF}"/>
              </a:ext>
            </a:extLst>
          </p:cNvPr>
          <p:cNvCxnSpPr/>
          <p:nvPr/>
        </p:nvCxnSpPr>
        <p:spPr>
          <a:xfrm flipV="1">
            <a:off x="9400677" y="1528537"/>
            <a:ext cx="0" cy="58895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A523CB5-C65A-E54F-A641-CE512C93294B}"/>
              </a:ext>
            </a:extLst>
          </p:cNvPr>
          <p:cNvCxnSpPr>
            <a:cxnSpLocks/>
          </p:cNvCxnSpPr>
          <p:nvPr/>
        </p:nvCxnSpPr>
        <p:spPr>
          <a:xfrm>
            <a:off x="9413947" y="2513532"/>
            <a:ext cx="0" cy="73975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B25CCE-EC4B-CB45-A221-B6DE7EE3F6F7}"/>
              </a:ext>
            </a:extLst>
          </p:cNvPr>
          <p:cNvCxnSpPr>
            <a:cxnSpLocks/>
          </p:cNvCxnSpPr>
          <p:nvPr/>
        </p:nvCxnSpPr>
        <p:spPr>
          <a:xfrm>
            <a:off x="11182666" y="2313876"/>
            <a:ext cx="656947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146F68-3DB5-E84B-B846-F13F3E5BE153}"/>
              </a:ext>
            </a:extLst>
          </p:cNvPr>
          <p:cNvCxnSpPr>
            <a:cxnSpLocks/>
          </p:cNvCxnSpPr>
          <p:nvPr/>
        </p:nvCxnSpPr>
        <p:spPr>
          <a:xfrm flipH="1">
            <a:off x="6878228" y="2328866"/>
            <a:ext cx="767000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529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0020E-0BB5-9940-8DCA-3A8193381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20C28-4C9E-1949-B825-450A247E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09600"/>
            <a:ext cx="11963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9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D5A4E4-D444-F240-8E3D-03E6EBB19A6E}"/>
              </a:ext>
            </a:extLst>
          </p:cNvPr>
          <p:cNvSpPr txBox="1"/>
          <p:nvPr/>
        </p:nvSpPr>
        <p:spPr>
          <a:xfrm>
            <a:off x="210312" y="123248"/>
            <a:ext cx="118628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Freshwater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72229-C226-F442-8B37-1D0D46D3E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92"/>
          <a:stretch/>
        </p:blipFill>
        <p:spPr>
          <a:xfrm>
            <a:off x="210312" y="908703"/>
            <a:ext cx="8690012" cy="539584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05BA5-555B-9042-95C5-96A56A5A171A}"/>
              </a:ext>
            </a:extLst>
          </p:cNvPr>
          <p:cNvSpPr txBox="1"/>
          <p:nvPr/>
        </p:nvSpPr>
        <p:spPr>
          <a:xfrm>
            <a:off x="9095232" y="563681"/>
            <a:ext cx="2962656" cy="313932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anose="030F0902030302020204" pitchFamily="66" charset="0"/>
              </a:rPr>
              <a:t>Cryosphere</a:t>
            </a:r>
            <a:r>
              <a:rPr lang="en-GB" dirty="0">
                <a:latin typeface="Comic Sans MS" panose="030F0902030302020204" pitchFamily="66" charset="0"/>
              </a:rPr>
              <a:t>-</a:t>
            </a:r>
            <a:r>
              <a:rPr lang="en" dirty="0">
                <a:latin typeface="Comic Sans MS" panose="030F0902030302020204" pitchFamily="66" charset="0"/>
              </a:rPr>
              <a:t> is the frozen water part of the Earth system. Beaufort Sea, north of Alaska. One part of the </a:t>
            </a:r>
            <a:r>
              <a:rPr lang="en" b="1" dirty="0">
                <a:latin typeface="Comic Sans MS" panose="030F0902030302020204" pitchFamily="66" charset="0"/>
              </a:rPr>
              <a:t>cryosphere</a:t>
            </a:r>
            <a:r>
              <a:rPr lang="en" dirty="0">
                <a:latin typeface="Comic Sans MS" panose="030F0902030302020204" pitchFamily="66" charset="0"/>
              </a:rPr>
              <a:t> is ice that is found in water. This includes frozen parts of the ocean, such as waters surrounding Antarctica and the Arctic.</a:t>
            </a:r>
            <a:r>
              <a:rPr lang="en-GB" dirty="0"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6291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3F77F4-2323-9B4B-8360-96F624B21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5366"/>
          <a:stretch/>
        </p:blipFill>
        <p:spPr>
          <a:xfrm>
            <a:off x="304800" y="101224"/>
            <a:ext cx="11254533" cy="6242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2E8AE-0243-F143-9218-B89D416FE5E3}"/>
              </a:ext>
            </a:extLst>
          </p:cNvPr>
          <p:cNvSpPr txBox="1"/>
          <p:nvPr/>
        </p:nvSpPr>
        <p:spPr>
          <a:xfrm>
            <a:off x="10472738" y="2552129"/>
            <a:ext cx="108659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66DAE-1156-1648-8819-6D28F14493FA}"/>
              </a:ext>
            </a:extLst>
          </p:cNvPr>
          <p:cNvSpPr txBox="1"/>
          <p:nvPr/>
        </p:nvSpPr>
        <p:spPr>
          <a:xfrm>
            <a:off x="5281613" y="2144125"/>
            <a:ext cx="108659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93413-1CF6-4741-B351-F2A0CB51FC58}"/>
              </a:ext>
            </a:extLst>
          </p:cNvPr>
          <p:cNvSpPr txBox="1"/>
          <p:nvPr/>
        </p:nvSpPr>
        <p:spPr>
          <a:xfrm>
            <a:off x="3900489" y="358260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053E4-B141-1A47-BFE8-28ECD2CD0BDD}"/>
              </a:ext>
            </a:extLst>
          </p:cNvPr>
          <p:cNvSpPr txBox="1"/>
          <p:nvPr/>
        </p:nvSpPr>
        <p:spPr>
          <a:xfrm>
            <a:off x="1109664" y="173594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7FAF1-E1C7-9F4C-906D-DDBCC696E081}"/>
              </a:ext>
            </a:extLst>
          </p:cNvPr>
          <p:cNvSpPr txBox="1"/>
          <p:nvPr/>
        </p:nvSpPr>
        <p:spPr>
          <a:xfrm>
            <a:off x="766764" y="3925372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9EEDC-D46A-EB41-A203-D22347ED3A02}"/>
              </a:ext>
            </a:extLst>
          </p:cNvPr>
          <p:cNvSpPr txBox="1"/>
          <p:nvPr/>
        </p:nvSpPr>
        <p:spPr>
          <a:xfrm>
            <a:off x="5086351" y="5196960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1FA99-6E59-E946-95A7-A242FF7FCAE2}"/>
              </a:ext>
            </a:extLst>
          </p:cNvPr>
          <p:cNvSpPr txBox="1"/>
          <p:nvPr/>
        </p:nvSpPr>
        <p:spPr>
          <a:xfrm>
            <a:off x="4493420" y="3350955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BD27A-4DFB-174E-870F-04E4967E8991}"/>
              </a:ext>
            </a:extLst>
          </p:cNvPr>
          <p:cNvSpPr txBox="1"/>
          <p:nvPr/>
        </p:nvSpPr>
        <p:spPr>
          <a:xfrm>
            <a:off x="4352926" y="3753922"/>
            <a:ext cx="159067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5A6C15-A563-8148-A1BF-63E2A7187588}"/>
              </a:ext>
            </a:extLst>
          </p:cNvPr>
          <p:cNvSpPr txBox="1"/>
          <p:nvPr/>
        </p:nvSpPr>
        <p:spPr>
          <a:xfrm>
            <a:off x="1566864" y="4539735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470750-DC8D-B64F-AFB7-10C0D6CEA495}"/>
              </a:ext>
            </a:extLst>
          </p:cNvPr>
          <p:cNvSpPr txBox="1"/>
          <p:nvPr/>
        </p:nvSpPr>
        <p:spPr>
          <a:xfrm>
            <a:off x="304799" y="5597784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6B92E-FB70-5E4F-8674-D843B9D2896B}"/>
              </a:ext>
            </a:extLst>
          </p:cNvPr>
          <p:cNvSpPr txBox="1"/>
          <p:nvPr/>
        </p:nvSpPr>
        <p:spPr>
          <a:xfrm>
            <a:off x="3167064" y="3350955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5A73C9-73E0-0840-B3DC-F8088DC05F6E}"/>
              </a:ext>
            </a:extLst>
          </p:cNvPr>
          <p:cNvSpPr txBox="1"/>
          <p:nvPr/>
        </p:nvSpPr>
        <p:spPr>
          <a:xfrm>
            <a:off x="3443288" y="3748863"/>
            <a:ext cx="80449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2449DF-6C04-E847-9930-8CFAFF33420A}"/>
              </a:ext>
            </a:extLst>
          </p:cNvPr>
          <p:cNvSpPr txBox="1"/>
          <p:nvPr/>
        </p:nvSpPr>
        <p:spPr>
          <a:xfrm>
            <a:off x="2243138" y="3925372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F6AA89-CE63-8144-9E19-9951A9F945A0}"/>
              </a:ext>
            </a:extLst>
          </p:cNvPr>
          <p:cNvSpPr txBox="1"/>
          <p:nvPr/>
        </p:nvSpPr>
        <p:spPr>
          <a:xfrm>
            <a:off x="3617121" y="4312683"/>
            <a:ext cx="13382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BB3821-F6C4-4344-ACD8-45CC44857D45}"/>
              </a:ext>
            </a:extLst>
          </p:cNvPr>
          <p:cNvSpPr txBox="1"/>
          <p:nvPr/>
        </p:nvSpPr>
        <p:spPr>
          <a:xfrm>
            <a:off x="3769521" y="4764346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C9029-D33A-3740-B28A-F94295DB9545}"/>
              </a:ext>
            </a:extLst>
          </p:cNvPr>
          <p:cNvSpPr txBox="1"/>
          <p:nvPr/>
        </p:nvSpPr>
        <p:spPr>
          <a:xfrm>
            <a:off x="766764" y="5133678"/>
            <a:ext cx="11858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457B68-497C-DF44-AE1C-9D09BE8D5EFF}"/>
              </a:ext>
            </a:extLst>
          </p:cNvPr>
          <p:cNvSpPr txBox="1"/>
          <p:nvPr/>
        </p:nvSpPr>
        <p:spPr>
          <a:xfrm>
            <a:off x="2243138" y="5133678"/>
            <a:ext cx="13382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u="sng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3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24C3A0-0205-8848-9190-13E32EC6F92B}"/>
              </a:ext>
            </a:extLst>
          </p:cNvPr>
          <p:cNvSpPr txBox="1"/>
          <p:nvPr/>
        </p:nvSpPr>
        <p:spPr>
          <a:xfrm>
            <a:off x="128016" y="95750"/>
            <a:ext cx="1191768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Freshwater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AC7F4-87C8-6546-BD17-7EEF932B93AC}"/>
              </a:ext>
            </a:extLst>
          </p:cNvPr>
          <p:cNvSpPr txBox="1"/>
          <p:nvPr/>
        </p:nvSpPr>
        <p:spPr>
          <a:xfrm>
            <a:off x="128016" y="573024"/>
            <a:ext cx="3608832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Erosion</a:t>
            </a:r>
            <a:r>
              <a:rPr lang="en-GB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0C83D-1E1F-894F-9024-539D349B6DD5}"/>
              </a:ext>
            </a:extLst>
          </p:cNvPr>
          <p:cNvSpPr txBox="1"/>
          <p:nvPr/>
        </p:nvSpPr>
        <p:spPr>
          <a:xfrm>
            <a:off x="3974592" y="583430"/>
            <a:ext cx="4242816" cy="36933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Transportation</a:t>
            </a:r>
            <a:r>
              <a:rPr lang="en-GB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5617D-3010-8645-9FBA-200FA6AC1891}"/>
              </a:ext>
            </a:extLst>
          </p:cNvPr>
          <p:cNvSpPr txBox="1"/>
          <p:nvPr/>
        </p:nvSpPr>
        <p:spPr>
          <a:xfrm>
            <a:off x="8473440" y="583430"/>
            <a:ext cx="3572256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Deposition</a:t>
            </a:r>
            <a:r>
              <a:rPr lang="en-GB" dirty="0">
                <a:latin typeface="Comic Sans MS" panose="030F0902030302020204" pitchFamily="66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FE9F3A-B40C-1A4A-8CFC-A57A2CD947A3}"/>
              </a:ext>
            </a:extLst>
          </p:cNvPr>
          <p:cNvSpPr txBox="1"/>
          <p:nvPr/>
        </p:nvSpPr>
        <p:spPr>
          <a:xfrm>
            <a:off x="164592" y="6208252"/>
            <a:ext cx="5065776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Spatial and Temporal Factors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9C1D8-73EA-B24D-A136-5FDE1DD8532A}"/>
              </a:ext>
            </a:extLst>
          </p:cNvPr>
          <p:cNvSpPr txBox="1"/>
          <p:nvPr/>
        </p:nvSpPr>
        <p:spPr>
          <a:xfrm>
            <a:off x="6925056" y="6208252"/>
            <a:ext cx="506577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Seasonal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C3F54-3C85-2A4D-AF96-83950989C0D2}"/>
              </a:ext>
            </a:extLst>
          </p:cNvPr>
          <p:cNvSpPr txBox="1"/>
          <p:nvPr/>
        </p:nvSpPr>
        <p:spPr>
          <a:xfrm>
            <a:off x="128015" y="1050298"/>
            <a:ext cx="3608830" cy="48013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Hydraulic Action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Abrasion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Attrition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Solution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r>
              <a:rPr lang="en-GB" dirty="0">
                <a:latin typeface="Comic Sans MS" panose="030F0902030302020204" pitchFamily="66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738423-7B23-374E-82B2-D60E42D751A9}"/>
              </a:ext>
            </a:extLst>
          </p:cNvPr>
          <p:cNvCxnSpPr>
            <a:cxnSpLocks/>
          </p:cNvCxnSpPr>
          <p:nvPr/>
        </p:nvCxnSpPr>
        <p:spPr>
          <a:xfrm>
            <a:off x="6096000" y="5939290"/>
            <a:ext cx="0" cy="934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C76E80-7506-8A42-9ADB-ACD0559AC5F2}"/>
              </a:ext>
            </a:extLst>
          </p:cNvPr>
          <p:cNvCxnSpPr/>
          <p:nvPr/>
        </p:nvCxnSpPr>
        <p:spPr>
          <a:xfrm>
            <a:off x="8333232" y="573024"/>
            <a:ext cx="0" cy="5366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431691-74A8-4A41-BA1D-B8ABCBBC7ADA}"/>
              </a:ext>
            </a:extLst>
          </p:cNvPr>
          <p:cNvSpPr txBox="1"/>
          <p:nvPr/>
        </p:nvSpPr>
        <p:spPr>
          <a:xfrm>
            <a:off x="3974591" y="1070372"/>
            <a:ext cx="4242813" cy="48013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Traction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Suspension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Saltation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omic Sans MS" panose="030F0902030302020204" pitchFamily="66" charset="0"/>
              </a:rPr>
              <a:t>Solution 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D36F48-76EC-3A4D-8420-ACCCE8D96C8E}"/>
              </a:ext>
            </a:extLst>
          </p:cNvPr>
          <p:cNvSpPr txBox="1"/>
          <p:nvPr/>
        </p:nvSpPr>
        <p:spPr>
          <a:xfrm>
            <a:off x="8491729" y="1070372"/>
            <a:ext cx="3572256" cy="48013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omic Sans MS" panose="030F0902030302020204" pitchFamily="66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77140D-A3C5-8342-94AF-B50EA9599559}"/>
              </a:ext>
            </a:extLst>
          </p:cNvPr>
          <p:cNvCxnSpPr/>
          <p:nvPr/>
        </p:nvCxnSpPr>
        <p:spPr>
          <a:xfrm>
            <a:off x="3850001" y="735830"/>
            <a:ext cx="0" cy="5366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968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573476-5F16-AA4E-8D03-96BC772F49A1}"/>
              </a:ext>
            </a:extLst>
          </p:cNvPr>
          <p:cNvSpPr txBox="1"/>
          <p:nvPr/>
        </p:nvSpPr>
        <p:spPr>
          <a:xfrm>
            <a:off x="195072" y="121920"/>
            <a:ext cx="118628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Comic Sans MS" panose="030F0902030302020204" pitchFamily="66" charset="0"/>
              </a:rPr>
              <a:t>Freshwater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3C961-F9CC-9B49-969B-A842AD958615}"/>
              </a:ext>
            </a:extLst>
          </p:cNvPr>
          <p:cNvSpPr txBox="1"/>
          <p:nvPr/>
        </p:nvSpPr>
        <p:spPr>
          <a:xfrm>
            <a:off x="586544" y="600456"/>
            <a:ext cx="1570865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Waterfalls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9991D-0538-504F-9EC5-C0080C35C776}"/>
              </a:ext>
            </a:extLst>
          </p:cNvPr>
          <p:cNvSpPr txBox="1"/>
          <p:nvPr/>
        </p:nvSpPr>
        <p:spPr>
          <a:xfrm>
            <a:off x="2426211" y="615696"/>
            <a:ext cx="2273808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Floodplains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C02FA-B097-0C49-9119-10E86B65187E}"/>
              </a:ext>
            </a:extLst>
          </p:cNvPr>
          <p:cNvSpPr txBox="1"/>
          <p:nvPr/>
        </p:nvSpPr>
        <p:spPr>
          <a:xfrm>
            <a:off x="5016057" y="600456"/>
            <a:ext cx="1969960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Meanders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65356-BA5D-0F4E-8D41-C734863C691D}"/>
              </a:ext>
            </a:extLst>
          </p:cNvPr>
          <p:cNvSpPr txBox="1"/>
          <p:nvPr/>
        </p:nvSpPr>
        <p:spPr>
          <a:xfrm>
            <a:off x="7343587" y="613934"/>
            <a:ext cx="1843276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Levees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6113B-DDF7-1D4E-80AF-94C82385431F}"/>
              </a:ext>
            </a:extLst>
          </p:cNvPr>
          <p:cNvSpPr txBox="1"/>
          <p:nvPr/>
        </p:nvSpPr>
        <p:spPr>
          <a:xfrm>
            <a:off x="9387459" y="600456"/>
            <a:ext cx="1407982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Deltas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ACD0A3-16F6-E047-8E68-B47D82DB9E4F}"/>
              </a:ext>
            </a:extLst>
          </p:cNvPr>
          <p:cNvCxnSpPr>
            <a:cxnSpLocks/>
          </p:cNvCxnSpPr>
          <p:nvPr/>
        </p:nvCxnSpPr>
        <p:spPr>
          <a:xfrm>
            <a:off x="2278380" y="600456"/>
            <a:ext cx="0" cy="6257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45F3D8-BE0F-4547-B46F-2EEF48353CC5}"/>
              </a:ext>
            </a:extLst>
          </p:cNvPr>
          <p:cNvCxnSpPr>
            <a:cxnSpLocks/>
          </p:cNvCxnSpPr>
          <p:nvPr/>
        </p:nvCxnSpPr>
        <p:spPr>
          <a:xfrm>
            <a:off x="4902136" y="600456"/>
            <a:ext cx="0" cy="6257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877EFB-60E7-8C4D-8A1B-E53DDC08AFBF}"/>
              </a:ext>
            </a:extLst>
          </p:cNvPr>
          <p:cNvCxnSpPr>
            <a:cxnSpLocks/>
          </p:cNvCxnSpPr>
          <p:nvPr/>
        </p:nvCxnSpPr>
        <p:spPr>
          <a:xfrm>
            <a:off x="7215759" y="615696"/>
            <a:ext cx="0" cy="6242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10178-2F61-944F-B3BD-137233674E15}"/>
              </a:ext>
            </a:extLst>
          </p:cNvPr>
          <p:cNvCxnSpPr>
            <a:cxnSpLocks/>
          </p:cNvCxnSpPr>
          <p:nvPr/>
        </p:nvCxnSpPr>
        <p:spPr>
          <a:xfrm>
            <a:off x="9301731" y="600456"/>
            <a:ext cx="0" cy="6257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03C0E0-73EC-8445-9DB3-A443AD26CD94}"/>
              </a:ext>
            </a:extLst>
          </p:cNvPr>
          <p:cNvCxnSpPr>
            <a:cxnSpLocks/>
          </p:cNvCxnSpPr>
          <p:nvPr/>
        </p:nvCxnSpPr>
        <p:spPr>
          <a:xfrm flipV="1">
            <a:off x="-200025" y="1109473"/>
            <a:ext cx="12392025" cy="23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59B9F4-1299-5D4A-BFCB-CDC7B8407D27}"/>
              </a:ext>
            </a:extLst>
          </p:cNvPr>
          <p:cNvCxnSpPr>
            <a:cxnSpLocks/>
          </p:cNvCxnSpPr>
          <p:nvPr/>
        </p:nvCxnSpPr>
        <p:spPr>
          <a:xfrm>
            <a:off x="10911459" y="613934"/>
            <a:ext cx="0" cy="6244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BF9F6D-358C-2545-9CA2-704698996DC1}"/>
              </a:ext>
            </a:extLst>
          </p:cNvPr>
          <p:cNvSpPr txBox="1"/>
          <p:nvPr/>
        </p:nvSpPr>
        <p:spPr>
          <a:xfrm>
            <a:off x="10996037" y="600456"/>
            <a:ext cx="1061849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Done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D87BC5-CD1F-5E4E-A413-027D25BD028E}"/>
              </a:ext>
            </a:extLst>
          </p:cNvPr>
          <p:cNvSpPr txBox="1"/>
          <p:nvPr/>
        </p:nvSpPr>
        <p:spPr>
          <a:xfrm rot="16200000">
            <a:off x="-817173" y="2131224"/>
            <a:ext cx="213346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Diagram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0430A9-650E-0943-A2E4-098693A5849A}"/>
              </a:ext>
            </a:extLst>
          </p:cNvPr>
          <p:cNvSpPr txBox="1"/>
          <p:nvPr/>
        </p:nvSpPr>
        <p:spPr>
          <a:xfrm rot="16200000">
            <a:off x="-1172790" y="4936654"/>
            <a:ext cx="2844701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Explanation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875C55-2B65-C04A-A52F-6643789A5F53}"/>
              </a:ext>
            </a:extLst>
          </p:cNvPr>
          <p:cNvCxnSpPr>
            <a:cxnSpLocks/>
          </p:cNvCxnSpPr>
          <p:nvPr/>
        </p:nvCxnSpPr>
        <p:spPr>
          <a:xfrm>
            <a:off x="7742" y="3533585"/>
            <a:ext cx="121842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A749F8-46EB-7B4A-9488-3C3C6E6D40C2}"/>
              </a:ext>
            </a:extLst>
          </p:cNvPr>
          <p:cNvCxnSpPr>
            <a:cxnSpLocks/>
          </p:cNvCxnSpPr>
          <p:nvPr/>
        </p:nvCxnSpPr>
        <p:spPr>
          <a:xfrm>
            <a:off x="501967" y="613934"/>
            <a:ext cx="0" cy="6257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9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03D78B-D31C-6541-B9FA-AEB56E099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066800"/>
            <a:ext cx="119507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6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080D21-62CF-5449-AADE-5A8D009D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28" y="173038"/>
            <a:ext cx="8246487" cy="6484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E21B7-EAA2-9C45-A047-C7606C478CC3}"/>
              </a:ext>
            </a:extLst>
          </p:cNvPr>
          <p:cNvSpPr txBox="1"/>
          <p:nvPr/>
        </p:nvSpPr>
        <p:spPr>
          <a:xfrm>
            <a:off x="9363456" y="280416"/>
            <a:ext cx="26944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Hydrographs</a:t>
            </a:r>
          </a:p>
        </p:txBody>
      </p:sp>
    </p:spTree>
    <p:extLst>
      <p:ext uri="{BB962C8B-B14F-4D97-AF65-F5344CB8AC3E}">
        <p14:creationId xmlns:p14="http://schemas.microsoft.com/office/powerpoint/2010/main" val="81290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0DAD654D-026C-B346-80D1-8E98C7353D3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57163" y="74614"/>
            <a:ext cx="11872911" cy="617537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r>
              <a:rPr lang="en-US" altLang="de-DE" sz="2400">
                <a:latin typeface="Comic Sans MS" panose="030F0902030302020204" pitchFamily="66" charset="0"/>
              </a:rPr>
              <a:t>What is a flood hydrograph?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0" r:id="rId2" imgW="11137900" imgH="7010400"/>
        </mc:Choice>
        <mc:Fallback>
          <p:control r:id="rId2" imgW="11137900" imgH="7010400">
            <p:pic>
              <p:nvPicPr>
                <p:cNvPr id="55299" name="ShockwaveFlash1">
                  <a:extLst>
                    <a:ext uri="{FF2B5EF4-FFF2-40B4-BE49-F238E27FC236}">
                      <a16:creationId xmlns:a16="http://schemas.microsoft.com/office/drawing/2014/main" id="{636A2163-0C3B-0149-AFEC-E6B3EB71B892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9289" y="836613"/>
                  <a:ext cx="8353425" cy="5256212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85198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ydrograph">
            <a:extLst>
              <a:ext uri="{FF2B5EF4-FFF2-40B4-BE49-F238E27FC236}">
                <a16:creationId xmlns:a16="http://schemas.microsoft.com/office/drawing/2014/main" id="{FC570C37-9890-9147-87A1-E62867EF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714376"/>
            <a:ext cx="60960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>
            <a:extLst>
              <a:ext uri="{FF2B5EF4-FFF2-40B4-BE49-F238E27FC236}">
                <a16:creationId xmlns:a16="http://schemas.microsoft.com/office/drawing/2014/main" id="{24096019-12B1-F249-9F14-0F9C760E3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295401"/>
            <a:ext cx="99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de-DE" sz="2000"/>
          </a:p>
          <a:p>
            <a:endParaRPr lang="en-GB" altLang="de-DE" sz="2000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22A82DFE-5A66-DB4D-9211-FC383A1E4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752601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/>
              <a:t>Rising limb</a:t>
            </a: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76961AD0-59CC-C349-9C4D-8CDB06550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600201"/>
            <a:ext cx="99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/>
              <a:t>Falling limb</a:t>
            </a:r>
          </a:p>
        </p:txBody>
      </p:sp>
      <p:sp>
        <p:nvSpPr>
          <p:cNvPr id="56326" name="Line 6">
            <a:extLst>
              <a:ext uri="{FF2B5EF4-FFF2-40B4-BE49-F238E27FC236}">
                <a16:creationId xmlns:a16="http://schemas.microsoft.com/office/drawing/2014/main" id="{5D9043C9-543B-454B-9D64-26C3E65A7A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429000"/>
            <a:ext cx="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3CA23A20-B12E-D948-ADE5-64C08096C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1219200"/>
            <a:ext cx="0" cy="419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8" name="Rectangle 8">
            <a:extLst>
              <a:ext uri="{FF2B5EF4-FFF2-40B4-BE49-F238E27FC236}">
                <a16:creationId xmlns:a16="http://schemas.microsoft.com/office/drawing/2014/main" id="{A9E38D86-C8EF-AB4D-853B-175A17EBE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838201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/>
              <a:t>Peak discharge</a:t>
            </a:r>
          </a:p>
        </p:txBody>
      </p:sp>
      <p:sp>
        <p:nvSpPr>
          <p:cNvPr id="56329" name="Rectangle 9">
            <a:extLst>
              <a:ext uri="{FF2B5EF4-FFF2-40B4-BE49-F238E27FC236}">
                <a16:creationId xmlns:a16="http://schemas.microsoft.com/office/drawing/2014/main" id="{FDD67234-9475-AA4C-8332-6251723A0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00401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/>
              <a:t>Peak rainfall</a:t>
            </a:r>
          </a:p>
        </p:txBody>
      </p:sp>
      <p:sp>
        <p:nvSpPr>
          <p:cNvPr id="56330" name="Rectangle 10">
            <a:extLst>
              <a:ext uri="{FF2B5EF4-FFF2-40B4-BE49-F238E27FC236}">
                <a16:creationId xmlns:a16="http://schemas.microsoft.com/office/drawing/2014/main" id="{D05419EB-19AC-704D-ABBA-300773EBC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2" y="6034088"/>
            <a:ext cx="11939587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de-DE">
                <a:latin typeface="Comic Sans MS" panose="030F0902030302020204" pitchFamily="66" charset="0"/>
              </a:rPr>
              <a:t>1. Write a definition of lagtime.</a:t>
            </a:r>
          </a:p>
          <a:p>
            <a:r>
              <a:rPr lang="en-GB" altLang="de-DE">
                <a:latin typeface="Comic Sans MS" panose="030F0902030302020204" pitchFamily="66" charset="0"/>
              </a:rPr>
              <a:t>2. Calculate the lagtime shown on this hydrograph.</a:t>
            </a:r>
          </a:p>
        </p:txBody>
      </p:sp>
      <p:sp>
        <p:nvSpPr>
          <p:cNvPr id="56331" name="Line 11">
            <a:extLst>
              <a:ext uri="{FF2B5EF4-FFF2-40B4-BE49-F238E27FC236}">
                <a16:creationId xmlns:a16="http://schemas.microsoft.com/office/drawing/2014/main" id="{216B92A9-BB05-2447-A460-624EABC2FF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2743200"/>
            <a:ext cx="3276600" cy="228600"/>
          </a:xfrm>
          <a:prstGeom prst="line">
            <a:avLst/>
          </a:prstGeom>
          <a:noFill/>
          <a:ln w="5715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32" name="Rectangle 12">
            <a:extLst>
              <a:ext uri="{FF2B5EF4-FFF2-40B4-BE49-F238E27FC236}">
                <a16:creationId xmlns:a16="http://schemas.microsoft.com/office/drawing/2014/main" id="{E53D0B11-64E7-3F49-8928-6A3233BDA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209801"/>
            <a:ext cx="133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000"/>
              <a:t>storm flow</a:t>
            </a:r>
          </a:p>
        </p:txBody>
      </p:sp>
      <p:sp>
        <p:nvSpPr>
          <p:cNvPr id="56333" name="Rectangle 13">
            <a:extLst>
              <a:ext uri="{FF2B5EF4-FFF2-40B4-BE49-F238E27FC236}">
                <a16:creationId xmlns:a16="http://schemas.microsoft.com/office/drawing/2014/main" id="{14BB8207-B451-934A-B837-C9E7878AC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819400"/>
            <a:ext cx="2145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000"/>
              <a:t>normal (base) flow</a:t>
            </a:r>
          </a:p>
        </p:txBody>
      </p:sp>
      <p:sp>
        <p:nvSpPr>
          <p:cNvPr id="56334" name="Rectangle 14">
            <a:extLst>
              <a:ext uri="{FF2B5EF4-FFF2-40B4-BE49-F238E27FC236}">
                <a16:creationId xmlns:a16="http://schemas.microsoft.com/office/drawing/2014/main" id="{E0FB58CD-93CA-E34D-9668-633ECF192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4" y="71438"/>
            <a:ext cx="11801475" cy="5232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de-DE" sz="2800">
                <a:latin typeface="Comic Sans MS" panose="030F0902030302020204" pitchFamily="66" charset="0"/>
              </a:rPr>
              <a:t>Hydrographs</a:t>
            </a:r>
          </a:p>
        </p:txBody>
      </p:sp>
      <p:sp>
        <p:nvSpPr>
          <p:cNvPr id="56335" name="Text Box 15">
            <a:extLst>
              <a:ext uri="{FF2B5EF4-FFF2-40B4-BE49-F238E27FC236}">
                <a16:creationId xmlns:a16="http://schemas.microsoft.com/office/drawing/2014/main" id="{FA1BD0C7-5CB0-B94C-A7D2-C66C26979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de-DE" sz="2400">
                <a:solidFill>
                  <a:srgbClr val="FF0000"/>
                </a:solidFill>
              </a:rPr>
              <a:t>I = Lagtime</a:t>
            </a:r>
          </a:p>
        </p:txBody>
      </p:sp>
    </p:spTree>
    <p:extLst>
      <p:ext uri="{BB962C8B-B14F-4D97-AF65-F5344CB8AC3E}">
        <p14:creationId xmlns:p14="http://schemas.microsoft.com/office/powerpoint/2010/main" val="124509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0" animBg="1" autoUpdateAnimBg="0"/>
      <p:bldP spid="56335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10983</TotalTime>
  <Words>464</Words>
  <Application>Microsoft Macintosh PowerPoint</Application>
  <PresentationFormat>Widescreen</PresentationFormat>
  <Paragraphs>145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flood hydrograph?</vt:lpstr>
      <vt:lpstr>PowerPoint Presentation</vt:lpstr>
      <vt:lpstr>What is a flood HYDROGRAPH?</vt:lpstr>
      <vt:lpstr>PowerPoint Presentation</vt:lpstr>
      <vt:lpstr>PowerPoint Presentation</vt:lpstr>
      <vt:lpstr>PowerPoint Presentation</vt:lpstr>
      <vt:lpstr>PowerPoint Presentation</vt:lpstr>
      <vt:lpstr>What factors influence the shape of a hydrograph?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Roberts</dc:creator>
  <cp:lastModifiedBy>Martin Roberts</cp:lastModifiedBy>
  <cp:revision>8</cp:revision>
  <dcterms:created xsi:type="dcterms:W3CDTF">2019-04-22T16:27:38Z</dcterms:created>
  <dcterms:modified xsi:type="dcterms:W3CDTF">2020-07-01T19:23:57Z</dcterms:modified>
</cp:coreProperties>
</file>