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56" r:id="rId3"/>
    <p:sldId id="259" r:id="rId4"/>
    <p:sldId id="263" r:id="rId5"/>
    <p:sldId id="261" r:id="rId6"/>
    <p:sldId id="262" r:id="rId7"/>
    <p:sldId id="269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F56048-477A-49E1-B141-30E69CFD4209}">
          <p14:sldIdLst>
            <p14:sldId id="267"/>
            <p14:sldId id="256"/>
            <p14:sldId id="259"/>
            <p14:sldId id="263"/>
            <p14:sldId id="261"/>
            <p14:sldId id="262"/>
          </p14:sldIdLst>
        </p14:section>
        <p14:section name="Differentiation" id="{64F80679-0606-4EA4-9A1E-53C304F25471}">
          <p14:sldIdLst>
            <p14:sldId id="269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4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E282A-8E63-4BBB-9195-8D4DC841C3FD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AFEBE-AE64-4FBF-933A-262E227D9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/>
              <a:t>Pupils should use a whole page for this diagram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1EFC3A-79C6-4EAC-B63D-A1A90FBD9C7D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8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/>
              <a:t>Teacher/mini leader can lead this brainstorm on the ‘normal’ whiteboard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191357D-E1AA-4430-837A-4B97F0ABBB93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76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72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70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00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21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28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70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99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83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5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9E3E2-4F52-4F37-A482-21E10F2461A8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1DD0C-2404-4EE9-979D-50E97CD5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52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learningzone/clips/world-population-is-it-out-of-control/53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www.viewsoftheworld.net/wp-content/uploads/2011/07/WorldmapperPopulationCartogram201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 bwMode="auto">
          <a:xfrm>
            <a:off x="124253" y="2348880"/>
            <a:ext cx="8948238" cy="4148234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7504" y="89110"/>
            <a:ext cx="8964986" cy="45957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u="sng" dirty="0">
                <a:latin typeface="Comic Sans MS" pitchFamily="66" charset="0"/>
              </a:rPr>
              <a:t>Stater Activity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7504" y="610808"/>
            <a:ext cx="8964986" cy="554316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Starter</a:t>
            </a:r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: Look at the Cartogram below and create a theory (using evidence and logical thought) as to what it might represent.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5175" y="2348880"/>
            <a:ext cx="2852649" cy="43204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The World of 7 Billion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93195" y="1258344"/>
            <a:ext cx="8979295" cy="923330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Language for learning: </a:t>
            </a:r>
            <a:r>
              <a:rPr lang="en-GB" dirty="0">
                <a:latin typeface="Comic Sans MS" panose="030F0702030302020204" pitchFamily="66" charset="0"/>
              </a:rPr>
              <a:t>A cartogram is a map showing some form of statistical information. The geometry or space of the map is distorted in order to convey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716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archive/2/2e/20110211042550!Net_migration_rate_worl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730078"/>
            <a:ext cx="8712969" cy="393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3" y="711696"/>
            <a:ext cx="8908837" cy="1008112"/>
          </a:xfrm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2000" u="sng" dirty="0">
                <a:latin typeface="Comic Sans MS" pitchFamily="66" charset="0"/>
              </a:rPr>
              <a:t>Learning Objective</a:t>
            </a:r>
            <a:r>
              <a:rPr lang="en-GB" sz="2000" dirty="0">
                <a:latin typeface="Comic Sans MS" pitchFamily="66" charset="0"/>
              </a:rPr>
              <a:t>: To be able to describe and give reasons for the rapid increase in the world’s population.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7503" y="89110"/>
            <a:ext cx="8908837" cy="5352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u="sng" dirty="0">
                <a:latin typeface="Comic Sans MS" pitchFamily="66" charset="0"/>
              </a:rPr>
              <a:t>Population and Settlement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796136" y="2518048"/>
            <a:ext cx="3240360" cy="40689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Source 1: Global population </a:t>
            </a:r>
            <a:endParaRPr lang="en-GB" sz="18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n-GB" sz="1800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7103" y="1868043"/>
            <a:ext cx="8949393" cy="554316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Starter</a:t>
            </a:r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: Look at </a:t>
            </a:r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Source 1 </a:t>
            </a:r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and describe the global pattern of population  shown on the map.   {4 Marks)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67436" y="5515198"/>
            <a:ext cx="720080" cy="98072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67744" y="4361036"/>
            <a:ext cx="6768752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Mark scheme: [Award 1 mark for each point]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Have you used directional Language: North/East/South/West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Have you used Exemplification (Continents/Countries)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Have you stated which regions of the world have seen a population increase and a population decrease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Have you stated which regions or countries have seen little to no change. 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67436" y="5013176"/>
            <a:ext cx="576064" cy="34634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4605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3851920" y="1497266"/>
            <a:ext cx="5066216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u="sng" dirty="0">
                <a:latin typeface="Comic Sans MS" pitchFamily="66" charset="0"/>
              </a:rPr>
              <a:t>Demo</a:t>
            </a:r>
            <a:r>
              <a:rPr lang="en-GB" dirty="0">
                <a:latin typeface="Comic Sans MS" pitchFamily="66" charset="0"/>
              </a:rPr>
              <a:t>: On your paper, plot a graph to illustrate how the population has grown since 1650.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62947"/>
              </p:ext>
            </p:extLst>
          </p:nvPr>
        </p:nvGraphicFramePr>
        <p:xfrm>
          <a:off x="140023" y="2077459"/>
          <a:ext cx="3639889" cy="4519893"/>
        </p:xfrm>
        <a:graphic>
          <a:graphicData uri="http://schemas.openxmlformats.org/drawingml/2006/table">
            <a:tbl>
              <a:tblPr/>
              <a:tblGrid>
                <a:gridCol w="1226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YEAR   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WORLD POPULATION (in millions, estimated)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1976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60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6500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6850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7504" y="44624"/>
            <a:ext cx="8822184" cy="47525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Put your knowledge into 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22852" y="1474591"/>
            <a:ext cx="3657060" cy="47525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Your data</a:t>
            </a:r>
          </a:p>
        </p:txBody>
      </p:sp>
      <p:sp>
        <p:nvSpPr>
          <p:cNvPr id="2" name="Rectangle 1"/>
          <p:cNvSpPr/>
          <p:nvPr/>
        </p:nvSpPr>
        <p:spPr>
          <a:xfrm>
            <a:off x="3923928" y="5836246"/>
            <a:ext cx="4994208" cy="923330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u="sng" dirty="0">
                <a:latin typeface="Comic Sans MS" pitchFamily="66" charset="0"/>
              </a:rPr>
              <a:t>Challenge for excellence:</a:t>
            </a:r>
          </a:p>
          <a:p>
            <a:pPr>
              <a:defRPr/>
            </a:pPr>
            <a:r>
              <a:rPr lang="en-GB" dirty="0">
                <a:latin typeface="Comic Sans MS" pitchFamily="66" charset="0"/>
              </a:rPr>
              <a:t>Can you plot significant periods in time on your graph?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7632" y="634725"/>
            <a:ext cx="8822184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u="sng" dirty="0">
                <a:latin typeface="Comic Sans MS" pitchFamily="66" charset="0"/>
              </a:rPr>
              <a:t>Demo</a:t>
            </a:r>
            <a:r>
              <a:rPr lang="en-GB" dirty="0">
                <a:latin typeface="Comic Sans MS" pitchFamily="66" charset="0"/>
              </a:rPr>
              <a:t>: You will be plotting a graph with the data below. How will you lay out your axes to fit this graph in?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39952" y="5373216"/>
            <a:ext cx="477818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83068" y="2636806"/>
            <a:ext cx="25656" cy="30963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5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836713"/>
            <a:ext cx="6696743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20272" y="206638"/>
            <a:ext cx="2016224" cy="2554545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Demo: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Using the graph describe how the world population has changed from 1750 to 2010. (4 marks)</a:t>
            </a:r>
          </a:p>
        </p:txBody>
      </p:sp>
      <p:sp>
        <p:nvSpPr>
          <p:cNvPr id="4" name="Rectangle 3"/>
          <p:cNvSpPr/>
          <p:nvPr/>
        </p:nvSpPr>
        <p:spPr>
          <a:xfrm>
            <a:off x="7020272" y="2996952"/>
            <a:ext cx="1944216" cy="3384376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u="sng" dirty="0">
                <a:solidFill>
                  <a:schemeClr val="tx1"/>
                </a:solidFill>
                <a:latin typeface="Comic Sans MS" panose="030F0702030302020204" pitchFamily="66" charset="0"/>
              </a:rPr>
              <a:t>Language for learning: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Here are some key words to help you with your writing.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Developing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Developed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Population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260648"/>
            <a:ext cx="5400600" cy="914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  <a:latin typeface="Comic Sans MS" pitchFamily="66" charset="0"/>
              </a:rPr>
              <a:t>Learning from the graphs about the changing world population</a:t>
            </a:r>
          </a:p>
        </p:txBody>
      </p:sp>
    </p:spTree>
    <p:extLst>
      <p:ext uri="{BB962C8B-B14F-4D97-AF65-F5344CB8AC3E}">
        <p14:creationId xmlns:p14="http://schemas.microsoft.com/office/powerpoint/2010/main" val="43430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51519" y="188640"/>
            <a:ext cx="8691859" cy="418058"/>
          </a:xfr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GB" sz="2400" u="sng" dirty="0">
                <a:latin typeface="Comic Sans MS" pitchFamily="66" charset="0"/>
              </a:rPr>
              <a:t>Why is Global Population Changing?</a:t>
            </a:r>
          </a:p>
        </p:txBody>
      </p:sp>
      <p:pic>
        <p:nvPicPr>
          <p:cNvPr id="11" name="Picture 4" descr="http://www.geography.learnontheinternet.co.uk/images/popn/world_pop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600" y="1896765"/>
            <a:ext cx="7479208" cy="4700587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</p:pic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51519" y="810183"/>
            <a:ext cx="8691859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u="sng" dirty="0">
                <a:latin typeface="Comic Sans MS" pitchFamily="66" charset="0"/>
              </a:rPr>
              <a:t>Demo</a:t>
            </a:r>
            <a:r>
              <a:rPr lang="en-GB" dirty="0">
                <a:latin typeface="Comic Sans MS" pitchFamily="66" charset="0"/>
              </a:rPr>
              <a:t>: Add the developing and developed regions to your graph. Which countries are growing the fastest? Explain why some countries are growing faster than others?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8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79511" y="188640"/>
            <a:ext cx="8821613" cy="725487"/>
          </a:xfr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n-GB" sz="2400" u="sng" dirty="0">
                <a:latin typeface="Comic Sans MS" pitchFamily="66" charset="0"/>
              </a:rPr>
              <a:t>Why is Global Population Changing?</a:t>
            </a:r>
          </a:p>
        </p:txBody>
      </p:sp>
      <p:grpSp>
        <p:nvGrpSpPr>
          <p:cNvPr id="23554" name="Group 7"/>
          <p:cNvGrpSpPr>
            <a:grpSpLocks/>
          </p:cNvGrpSpPr>
          <p:nvPr/>
        </p:nvGrpSpPr>
        <p:grpSpPr bwMode="auto">
          <a:xfrm>
            <a:off x="249113" y="980728"/>
            <a:ext cx="8715375" cy="3429000"/>
            <a:chOff x="571472" y="2071678"/>
            <a:chExt cx="8001057" cy="2928958"/>
          </a:xfrm>
        </p:grpSpPr>
        <p:sp>
          <p:nvSpPr>
            <p:cNvPr id="9" name="Cloud 8"/>
            <p:cNvSpPr/>
            <p:nvPr/>
          </p:nvSpPr>
          <p:spPr>
            <a:xfrm>
              <a:off x="3215173" y="3142917"/>
              <a:ext cx="2785068" cy="1857719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2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Birth Rates and </a:t>
              </a:r>
            </a:p>
            <a:p>
              <a:pPr algn="ctr">
                <a:defRPr/>
              </a:pPr>
              <a:r>
                <a:rPr lang="en-GB" sz="22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Death Rates.</a:t>
              </a:r>
            </a:p>
            <a:p>
              <a:pPr algn="ctr">
                <a:defRPr/>
              </a:pPr>
              <a:r>
                <a:rPr lang="en-GB" sz="22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WHY?</a:t>
              </a:r>
            </a:p>
          </p:txBody>
        </p:sp>
        <p:cxnSp>
          <p:nvCxnSpPr>
            <p:cNvPr id="10" name="Curved Connector 9"/>
            <p:cNvCxnSpPr/>
            <p:nvPr/>
          </p:nvCxnSpPr>
          <p:spPr>
            <a:xfrm rot="5400000" flipH="1" flipV="1">
              <a:off x="5739816" y="2366926"/>
              <a:ext cx="986552" cy="1006257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urved Connector 10"/>
            <p:cNvCxnSpPr/>
            <p:nvPr/>
          </p:nvCxnSpPr>
          <p:spPr>
            <a:xfrm rot="10800000">
              <a:off x="1928300" y="2357794"/>
              <a:ext cx="1501109" cy="1285487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58" name="TextBox 11"/>
            <p:cNvSpPr txBox="1">
              <a:spLocks noChangeArrowheads="1"/>
            </p:cNvSpPr>
            <p:nvPr/>
          </p:nvSpPr>
          <p:spPr bwMode="auto">
            <a:xfrm>
              <a:off x="571472" y="2071678"/>
              <a:ext cx="3410286" cy="31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u="sng" dirty="0">
                  <a:latin typeface="Comic Sans MS" panose="030F0702030302020204" pitchFamily="66" charset="0"/>
                </a:rPr>
                <a:t>MEDCs</a:t>
              </a:r>
              <a:r>
                <a:rPr lang="en-GB" dirty="0">
                  <a:latin typeface="Comic Sans MS" panose="030F0702030302020204" pitchFamily="66" charset="0"/>
                </a:rPr>
                <a:t> have low </a:t>
              </a:r>
              <a:r>
                <a:rPr lang="en-GB" b="1" u="sng" dirty="0">
                  <a:latin typeface="Comic Sans MS" panose="030F0702030302020204" pitchFamily="66" charset="0"/>
                </a:rPr>
                <a:t>BR</a:t>
              </a:r>
              <a:r>
                <a:rPr lang="en-GB" dirty="0">
                  <a:latin typeface="Comic Sans MS" panose="030F0702030302020204" pitchFamily="66" charset="0"/>
                </a:rPr>
                <a:t> and low </a:t>
              </a:r>
              <a:r>
                <a:rPr lang="en-GB" b="1" u="sng" dirty="0">
                  <a:latin typeface="Comic Sans MS" panose="030F0702030302020204" pitchFamily="66" charset="0"/>
                </a:rPr>
                <a:t>DR</a:t>
              </a:r>
            </a:p>
          </p:txBody>
        </p:sp>
        <p:sp>
          <p:nvSpPr>
            <p:cNvPr id="23559" name="TextBox 12"/>
            <p:cNvSpPr txBox="1">
              <a:spLocks noChangeArrowheads="1"/>
            </p:cNvSpPr>
            <p:nvPr/>
          </p:nvSpPr>
          <p:spPr bwMode="auto">
            <a:xfrm>
              <a:off x="4965495" y="2071678"/>
              <a:ext cx="3607034" cy="315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u="sng" dirty="0">
                  <a:latin typeface="Comic Sans MS" panose="030F0702030302020204" pitchFamily="66" charset="0"/>
                </a:rPr>
                <a:t>LEDCs</a:t>
              </a:r>
              <a:r>
                <a:rPr lang="en-GB" dirty="0">
                  <a:latin typeface="Comic Sans MS" panose="030F0702030302020204" pitchFamily="66" charset="0"/>
                </a:rPr>
                <a:t> have high </a:t>
              </a:r>
              <a:r>
                <a:rPr lang="en-GB" b="1" u="sng" dirty="0">
                  <a:latin typeface="Comic Sans MS" panose="030F0702030302020204" pitchFamily="66" charset="0"/>
                </a:rPr>
                <a:t>BR</a:t>
              </a:r>
              <a:r>
                <a:rPr lang="en-GB" dirty="0">
                  <a:latin typeface="Comic Sans MS" panose="030F0702030302020204" pitchFamily="66" charset="0"/>
                </a:rPr>
                <a:t> and high </a:t>
              </a:r>
              <a:r>
                <a:rPr lang="en-GB" b="1" u="sng" dirty="0">
                  <a:latin typeface="Comic Sans MS" panose="030F0702030302020204" pitchFamily="66" charset="0"/>
                </a:rPr>
                <a:t>DR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65822" y="4571836"/>
            <a:ext cx="8870674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u="sng" dirty="0">
                <a:latin typeface="Comic Sans MS" panose="030F0702030302020204" pitchFamily="66" charset="0"/>
              </a:rPr>
              <a:t>Plenary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9513" y="5013176"/>
            <a:ext cx="8836828" cy="1008112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itchFamily="66" charset="0"/>
              </a:rPr>
              <a:t>Learning Objective</a:t>
            </a:r>
            <a:r>
              <a:rPr lang="en-GB" sz="2000" dirty="0">
                <a:latin typeface="Comic Sans MS" pitchFamily="66" charset="0"/>
              </a:rPr>
              <a:t>: To be able to describe and give reasons for the rapid increase in the world’s population.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5822" y="6105490"/>
            <a:ext cx="8870674" cy="707886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Plenary</a:t>
            </a:r>
            <a:r>
              <a:rPr lang="en-GB" sz="2000" dirty="0">
                <a:latin typeface="Comic Sans MS" pitchFamily="66" charset="0"/>
              </a:rPr>
              <a:t>: Describe in your own words how worlds population has changed over the last 500 years </a:t>
            </a:r>
          </a:p>
        </p:txBody>
      </p:sp>
    </p:spTree>
    <p:extLst>
      <p:ext uri="{BB962C8B-B14F-4D97-AF65-F5344CB8AC3E}">
        <p14:creationId xmlns:p14="http://schemas.microsoft.com/office/powerpoint/2010/main" val="3912260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archive/2/2e/20110211042550!Net_migration_rate_worl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98" y="1205696"/>
            <a:ext cx="8100472" cy="366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07503" y="89110"/>
            <a:ext cx="8908837" cy="38756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u="sng" dirty="0">
                <a:latin typeface="Comic Sans MS" pitchFamily="66" charset="0"/>
              </a:rPr>
              <a:t>Population and Settlement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 rot="16200000">
            <a:off x="-1290359" y="2622428"/>
            <a:ext cx="3240360" cy="40689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Source 1 Global population </a:t>
            </a:r>
            <a:endParaRPr lang="en-GB" sz="18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n-GB" sz="1800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7103" y="548680"/>
            <a:ext cx="8949393" cy="554316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Starter</a:t>
            </a:r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: Look at </a:t>
            </a:r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Source 1 </a:t>
            </a:r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and describe the global pattern of population shown on the map.   {4 Marks)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6947" y="4864944"/>
            <a:ext cx="8949393" cy="1732407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u="sng" dirty="0">
                <a:solidFill>
                  <a:schemeClr val="tx1"/>
                </a:solidFill>
                <a:latin typeface="Comic Sans MS" pitchFamily="66" charset="0"/>
              </a:rPr>
              <a:t>Writing Frame: 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The global pattern of population is ___________________________________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Population has increased in  ________________________________________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Population has decreased in ________________________________________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itchFamily="66" charset="0"/>
              </a:rPr>
              <a:t>Population has remained stagnant in __________________________________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2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3068960"/>
            <a:ext cx="8784976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  <a:hlinkClick r:id="rId2"/>
              </a:rPr>
              <a:t>http://www.bbc.co.uk/learningzone/clips/world-population-is-it-out-of-control/531.html</a:t>
            </a:r>
            <a:r>
              <a:rPr lang="en-GB" dirty="0">
                <a:latin typeface="Comic Sans MS" pitchFamily="66" charset="0"/>
              </a:rPr>
              <a:t> </a:t>
            </a:r>
          </a:p>
          <a:p>
            <a:r>
              <a:rPr lang="en-GB" dirty="0">
                <a:latin typeface="Comic Sans MS" pitchFamily="66" charset="0"/>
              </a:rPr>
              <a:t>Your teacher will ask you to present your answers at the end so make sure that you watch and listen carefully.</a:t>
            </a:r>
          </a:p>
        </p:txBody>
      </p:sp>
      <p:sp>
        <p:nvSpPr>
          <p:cNvPr id="6" name="Left Arrow 5"/>
          <p:cNvSpPr/>
          <p:nvPr/>
        </p:nvSpPr>
        <p:spPr>
          <a:xfrm>
            <a:off x="1789360" y="503486"/>
            <a:ext cx="7247136" cy="2421458"/>
          </a:xfrm>
          <a:prstGeom prst="leftArrow">
            <a:avLst>
              <a:gd name="adj1" fmla="val 6432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600" dirty="0">
                <a:solidFill>
                  <a:schemeClr val="bg1"/>
                </a:solidFill>
                <a:latin typeface="Comic Sans MS" pitchFamily="66" charset="0"/>
              </a:rPr>
              <a:t>Watch this video for an introduction to population growth, get ready to </a:t>
            </a:r>
            <a:r>
              <a:rPr lang="en-GB" sz="2800" dirty="0">
                <a:latin typeface="Comic Sans MS" pitchFamily="66" charset="0"/>
              </a:rPr>
              <a:t>answer the questions on the sheet</a:t>
            </a:r>
          </a:p>
          <a:p>
            <a:pPr algn="ctr">
              <a:defRPr/>
            </a:pPr>
            <a:r>
              <a:rPr lang="en-GB" sz="2600" dirty="0">
                <a:solidFill>
                  <a:schemeClr val="bg1"/>
                </a:solidFill>
                <a:latin typeface="Comic Sans MS" pitchFamily="66" charset="0"/>
              </a:rPr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156" y="45660"/>
            <a:ext cx="9003340" cy="4001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Comic Sans MS" panose="030F0702030302020204" pitchFamily="66" charset="0"/>
              </a:rPr>
              <a:t>Does it matter how big the world's population is?</a:t>
            </a:r>
          </a:p>
        </p:txBody>
      </p:sp>
    </p:spTree>
    <p:extLst>
      <p:ext uri="{BB962C8B-B14F-4D97-AF65-F5344CB8AC3E}">
        <p14:creationId xmlns:p14="http://schemas.microsoft.com/office/powerpoint/2010/main" val="32606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578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Learning Objective: To be able to describe and give reasons for the rapid increase in the world’s population.</vt:lpstr>
      <vt:lpstr>PowerPoint Presentation</vt:lpstr>
      <vt:lpstr>PowerPoint Presentation</vt:lpstr>
      <vt:lpstr>Why is Global Population Changing?</vt:lpstr>
      <vt:lpstr>Why is Global Population Changing?</vt:lpstr>
      <vt:lpstr>PowerPoint Presentation</vt:lpstr>
      <vt:lpstr>PowerPoint Presentation</vt:lpstr>
    </vt:vector>
  </TitlesOfParts>
  <Company>Lea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Objective: 1. To be able to explain the population key terms.  2. To be able to describe how population has changed.</dc:title>
  <dc:creator>Tamsin Robinson</dc:creator>
  <cp:lastModifiedBy>martin roberts</cp:lastModifiedBy>
  <cp:revision>30</cp:revision>
  <dcterms:created xsi:type="dcterms:W3CDTF">2011-02-28T10:48:23Z</dcterms:created>
  <dcterms:modified xsi:type="dcterms:W3CDTF">2017-08-15T09:29:21Z</dcterms:modified>
</cp:coreProperties>
</file>