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68" r:id="rId3"/>
    <p:sldId id="270" r:id="rId4"/>
    <p:sldId id="271" r:id="rId5"/>
    <p:sldId id="263" r:id="rId6"/>
    <p:sldId id="274" r:id="rId7"/>
    <p:sldId id="275" r:id="rId8"/>
    <p:sldId id="276" r:id="rId9"/>
    <p:sldId id="273" r:id="rId10"/>
    <p:sldId id="259" r:id="rId11"/>
    <p:sldId id="266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214E2"/>
    <a:srgbClr val="FF66FF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4095" autoAdjust="0"/>
  </p:normalViewPr>
  <p:slideViewPr>
    <p:cSldViewPr>
      <p:cViewPr varScale="1">
        <p:scale>
          <a:sx n="66" d="100"/>
          <a:sy n="66" d="100"/>
        </p:scale>
        <p:origin x="13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689A-43A7-48B2-A43C-F65ABEBA1BAA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96427-F085-4451-B0A8-D3B102B63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 smtClean="0"/>
              <a:t>Teachers Task</a:t>
            </a:r>
            <a:r>
              <a:rPr lang="en-GB" dirty="0" smtClean="0"/>
              <a:t>: Go through the answers and</a:t>
            </a:r>
            <a:r>
              <a:rPr lang="en-GB" baseline="0" dirty="0" smtClean="0"/>
              <a:t> share the correct answers on the board. Also share the language for learning to help students progress. Skill AO1 Geographical Language.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6427-F085-4451-B0A8-D3B102B631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8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6427-F085-4451-B0A8-D3B102B63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4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6427-F085-4451-B0A8-D3B102B63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4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96427-F085-4451-B0A8-D3B102B631B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47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7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3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8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43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8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1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7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89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2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3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BB5E-EB12-4B62-AF6F-11C91E748341}" type="datetimeFigureOut">
              <a:rPr lang="en-GB" smtClean="0"/>
              <a:t>29/10/2015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CF6C7-09C5-456D-BFFC-F2D0D1FC76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1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ndWuq6Aznm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287" y="188640"/>
            <a:ext cx="8880354" cy="50405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>
                <a:latin typeface="Comic Sans MS" pitchFamily="66" charset="0"/>
              </a:rPr>
              <a:t>Overpopulation and China’s One Child Policy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5" name="Action Button: End 4">
            <a:hlinkClick r:id="rId2" highlightClick="1"/>
          </p:cNvPr>
          <p:cNvSpPr/>
          <p:nvPr/>
        </p:nvSpPr>
        <p:spPr>
          <a:xfrm>
            <a:off x="287524" y="260648"/>
            <a:ext cx="360040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justadandak.com/wp-content/uploads/2010/07/Looking-For-Lov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3" y="908720"/>
            <a:ext cx="8904108" cy="557237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Population Pyramid Comparisons </a:t>
            </a:r>
            <a:endParaRPr lang="en-GB" sz="4000" dirty="0">
              <a:latin typeface="Comic Sans MS" pitchFamily="66" charset="0"/>
            </a:endParaRPr>
          </a:p>
        </p:txBody>
      </p:sp>
      <p:pic>
        <p:nvPicPr>
          <p:cNvPr id="4098" name="Picture 2" descr="http://goldnews.bullionvault.com/files/dan_19viii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762500" cy="39604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1391281"/>
            <a:ext cx="3384376" cy="378565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Discussion:</a:t>
            </a:r>
          </a:p>
          <a:p>
            <a:endParaRPr lang="en-GB" sz="2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Describe the population structure for China. </a:t>
            </a:r>
          </a:p>
          <a:p>
            <a:r>
              <a:rPr lang="en-GB" sz="2000" i="1" dirty="0" smtClean="0">
                <a:solidFill>
                  <a:srgbClr val="FF6600"/>
                </a:solidFill>
                <a:latin typeface="Comic Sans MS" pitchFamily="66" charset="0"/>
              </a:rPr>
              <a:t>The population structure for China has a bulge in the middle this means that…….</a:t>
            </a:r>
          </a:p>
          <a:p>
            <a:endParaRPr lang="en-GB" sz="2000" i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en-GB" sz="2000" i="1" dirty="0" smtClean="0">
                <a:solidFill>
                  <a:srgbClr val="FF6600"/>
                </a:solidFill>
                <a:latin typeface="Comic Sans MS" pitchFamily="66" charset="0"/>
              </a:rPr>
              <a:t>This similar/different to the population structure of Kenya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517232"/>
            <a:ext cx="8352928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Comic Sans MS" pitchFamily="66" charset="0"/>
              </a:rPr>
              <a:t>In 1979 China has a population of nearly 1 billion. The government were very concerned about the impacts of a rapidly increasing population. </a:t>
            </a:r>
            <a:endParaRPr lang="en-GB" sz="2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18" y="116632"/>
            <a:ext cx="8692669" cy="649885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sz="2800" u="sng" dirty="0" smtClean="0">
                <a:latin typeface="Comic Sans MS" pitchFamily="66" charset="0"/>
              </a:rPr>
              <a:t>China’s One Child Policy</a:t>
            </a:r>
            <a:endParaRPr lang="en-GB" sz="2800" u="sng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614" y="2132856"/>
            <a:ext cx="8692873" cy="4525963"/>
          </a:xfrm>
          <a:ln w="28575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You have each been given a fact about China’s one child policy</a:t>
            </a:r>
          </a:p>
          <a:p>
            <a:r>
              <a:rPr lang="en-GB" dirty="0" smtClean="0">
                <a:latin typeface="Comic Sans MS" pitchFamily="66" charset="0"/>
              </a:rPr>
              <a:t>Read your fact and prepare to explain it to the others on your table</a:t>
            </a:r>
          </a:p>
          <a:p>
            <a:r>
              <a:rPr lang="en-GB" dirty="0" smtClean="0">
                <a:latin typeface="Comic Sans MS" pitchFamily="66" charset="0"/>
              </a:rPr>
              <a:t>You must explain it in your own words so spend a few minutes now preparing by writing your own explanation in your book</a:t>
            </a:r>
          </a:p>
          <a:p>
            <a:r>
              <a:rPr lang="en-GB" dirty="0" smtClean="0">
                <a:latin typeface="Comic Sans MS" pitchFamily="66" charset="0"/>
              </a:rPr>
              <a:t>Then you will listen to other people’s facts and prepare to write it down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836712"/>
            <a:ext cx="8712968" cy="1152128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u="sng" dirty="0" smtClean="0">
                <a:solidFill>
                  <a:schemeClr val="tx1"/>
                </a:solidFill>
                <a:latin typeface="Comic Sans MS" pitchFamily="66" charset="0"/>
              </a:rPr>
              <a:t>Demo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: Write down 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two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facts that made the government introduce the policy and 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>two</a:t>
            </a:r>
            <a:r>
              <a:rPr lang="en-GB" sz="2400" dirty="0" smtClean="0">
                <a:solidFill>
                  <a:schemeClr val="tx1"/>
                </a:solidFill>
                <a:latin typeface="Comic Sans MS" pitchFamily="66" charset="0"/>
              </a:rPr>
              <a:t> facts about the impact on the people of china.</a:t>
            </a:r>
            <a:endParaRPr lang="en-GB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18" y="116632"/>
            <a:ext cx="8620661" cy="649885"/>
          </a:xfrm>
          <a:ln w="3810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itchFamily="66" charset="0"/>
              </a:rPr>
              <a:t>China’s One Child Policy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2484" y="1943694"/>
            <a:ext cx="8439996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Fact - China’s </a:t>
            </a:r>
            <a:r>
              <a:rPr lang="en-GB" dirty="0"/>
              <a:t>population grew rapidly from 1949-1970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452484" y="2564904"/>
            <a:ext cx="8439996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GB" dirty="0" smtClean="0"/>
              <a:t>Fact - China’s </a:t>
            </a:r>
            <a:r>
              <a:rPr lang="en-GB" dirty="0"/>
              <a:t>one child policy was adopted in 1979 to limit China’s population growth.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2484" y="3573016"/>
            <a:ext cx="8439996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People have been fined, pressured into abortion and been forced into sterilization to avoid a second baby.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1059" y="4600936"/>
            <a:ext cx="8441421" cy="12160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Fact - The </a:t>
            </a:r>
            <a:r>
              <a:rPr lang="en-GB" dirty="0"/>
              <a:t>rule has caused an uneven population pyramid with more young males than females and many </a:t>
            </a:r>
            <a:r>
              <a:rPr lang="en-GB" dirty="0" smtClean="0"/>
              <a:t>‘only’ </a:t>
            </a:r>
            <a:r>
              <a:rPr lang="en-GB" dirty="0"/>
              <a:t>children.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2484" y="5973618"/>
            <a:ext cx="8439996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Fact - It </a:t>
            </a:r>
            <a:r>
              <a:rPr lang="en-GB" dirty="0"/>
              <a:t>has also caused abandonment and killing of many baby girls.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2484" y="909277"/>
            <a:ext cx="8439996" cy="850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Fact - It </a:t>
            </a:r>
            <a:r>
              <a:rPr lang="en-GB" dirty="0"/>
              <a:t>is mainly people living in urban areas that are subject to the </a:t>
            </a:r>
            <a:r>
              <a:rPr lang="en-GB" dirty="0" smtClean="0"/>
              <a:t>One Child Policy law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56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londonconnection.com/wp-content/uploads/2010/07/Victoria-family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337"/>
            <a:ext cx="10378964" cy="664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89337"/>
            <a:ext cx="8785448" cy="1631216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Overpopulation is a hot topic: Small Research Project!!</a:t>
            </a:r>
          </a:p>
          <a:p>
            <a:endParaRPr lang="en-GB" sz="2000" u="sng" dirty="0">
              <a:latin typeface="Comic Sans MS" pitchFamily="66" charset="0"/>
            </a:endParaRPr>
          </a:p>
          <a:p>
            <a:r>
              <a:rPr lang="en-GB" sz="2000" u="sng" dirty="0" smtClean="0">
                <a:latin typeface="Comic Sans MS" pitchFamily="66" charset="0"/>
              </a:rPr>
              <a:t>HOMEWORK - </a:t>
            </a:r>
            <a:r>
              <a:rPr lang="en-GB" sz="2000" dirty="0" smtClean="0">
                <a:latin typeface="Comic Sans MS" pitchFamily="66" charset="0"/>
              </a:rPr>
              <a:t>Explain how one country (of your choice) has approached the problem of and debate whether you think the approch is sustainable.</a:t>
            </a:r>
          </a:p>
        </p:txBody>
      </p:sp>
    </p:spTree>
    <p:extLst>
      <p:ext uri="{BB962C8B-B14F-4D97-AF65-F5344CB8AC3E}">
        <p14:creationId xmlns:p14="http://schemas.microsoft.com/office/powerpoint/2010/main" val="9026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quiglysplayhouse.com/Holidays/FamilyDay/FamilyDayColouringPictures/Famil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8" y="1723537"/>
            <a:ext cx="2907788" cy="23083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3038" y="764704"/>
            <a:ext cx="8873458" cy="7200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u="sng" dirty="0" smtClean="0">
                <a:latin typeface="Comic Sans MS" pitchFamily="66" charset="0"/>
              </a:rPr>
              <a:t>Learning Objective</a:t>
            </a:r>
            <a:r>
              <a:rPr lang="en-GB" sz="2000" dirty="0" smtClean="0">
                <a:latin typeface="Comic Sans MS" pitchFamily="66" charset="0"/>
              </a:rPr>
              <a:t>: To review </a:t>
            </a:r>
            <a:r>
              <a:rPr lang="en-GB" sz="2000" dirty="0">
                <a:latin typeface="Comic Sans MS" pitchFamily="66" charset="0"/>
              </a:rPr>
              <a:t>Pro-natalist vs. Laissez </a:t>
            </a:r>
            <a:r>
              <a:rPr lang="en-GB" sz="2000" dirty="0" smtClean="0">
                <a:latin typeface="Comic Sans MS" pitchFamily="66" charset="0"/>
              </a:rPr>
              <a:t>faire approaches and Explain what impact the One Child Policy has had on China.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3287" y="188640"/>
            <a:ext cx="8880354" cy="504056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Overpopulation and China’s </a:t>
            </a:r>
            <a:r>
              <a:rPr lang="en-GB" sz="2400" u="sng" dirty="0">
                <a:latin typeface="Comic Sans MS" pitchFamily="66" charset="0"/>
              </a:rPr>
              <a:t>O</a:t>
            </a:r>
            <a:r>
              <a:rPr lang="en-GB" sz="2400" u="sng" dirty="0" smtClean="0">
                <a:latin typeface="Comic Sans MS" pitchFamily="66" charset="0"/>
              </a:rPr>
              <a:t>ne </a:t>
            </a:r>
            <a:r>
              <a:rPr lang="en-GB" sz="2400" u="sng" dirty="0">
                <a:latin typeface="Comic Sans MS" pitchFamily="66" charset="0"/>
              </a:rPr>
              <a:t>C</a:t>
            </a:r>
            <a:r>
              <a:rPr lang="en-GB" sz="2400" u="sng" dirty="0" smtClean="0">
                <a:latin typeface="Comic Sans MS" pitchFamily="66" charset="0"/>
              </a:rPr>
              <a:t>hild </a:t>
            </a:r>
            <a:r>
              <a:rPr lang="en-GB" sz="2400" u="sng" dirty="0">
                <a:latin typeface="Comic Sans MS" pitchFamily="66" charset="0"/>
              </a:rPr>
              <a:t>P</a:t>
            </a:r>
            <a:r>
              <a:rPr lang="en-GB" sz="2400" u="sng" dirty="0" smtClean="0">
                <a:latin typeface="Comic Sans MS" pitchFamily="66" charset="0"/>
              </a:rPr>
              <a:t>olicy</a:t>
            </a:r>
            <a:endParaRPr lang="en-GB" sz="2400" u="sng" dirty="0">
              <a:latin typeface="Comic Sans MS" pitchFamily="66" charset="0"/>
            </a:endParaRPr>
          </a:p>
        </p:txBody>
      </p:sp>
      <p:pic>
        <p:nvPicPr>
          <p:cNvPr id="7" name="Picture 2" descr="http://2.bp.blogspot.com/_akmnNcOjmvA/Sswo3XSGCFI/AAAAAAAABEw/bbZg66MeasU/s400/Importance_of_doing_noth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23539"/>
            <a:ext cx="2990228" cy="230835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3038" y="4221088"/>
            <a:ext cx="8873458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itchFamily="66" charset="0"/>
              </a:rPr>
              <a:t>Starter:</a:t>
            </a:r>
          </a:p>
          <a:p>
            <a:r>
              <a:rPr lang="en-GB" sz="2000" dirty="0" smtClean="0">
                <a:latin typeface="Comic Sans MS" pitchFamily="66" charset="0"/>
              </a:rPr>
              <a:t>There is a post-it note on your desk write down the answers to any of the following and </a:t>
            </a:r>
            <a:r>
              <a:rPr lang="en-GB" sz="2000" u="sng" dirty="0" smtClean="0">
                <a:latin typeface="Comic Sans MS" pitchFamily="66" charset="0"/>
              </a:rPr>
              <a:t>stick on the board</a:t>
            </a:r>
            <a:r>
              <a:rPr lang="en-GB" sz="2000" dirty="0" smtClean="0">
                <a:latin typeface="Comic Sans MS" pitchFamily="66" charset="0"/>
              </a:rPr>
              <a:t> -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What is a Anti-</a:t>
            </a:r>
            <a:r>
              <a:rPr lang="en-GB" sz="2000" dirty="0" err="1" smtClean="0">
                <a:latin typeface="Comic Sans MS" pitchFamily="66" charset="0"/>
              </a:rPr>
              <a:t>natalist</a:t>
            </a:r>
            <a:r>
              <a:rPr lang="en-GB" sz="2000" dirty="0" smtClean="0">
                <a:latin typeface="Comic Sans MS" pitchFamily="66" charset="0"/>
              </a:rPr>
              <a:t>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What is </a:t>
            </a:r>
            <a:r>
              <a:rPr lang="en-GB" sz="2000" dirty="0">
                <a:latin typeface="Comic Sans MS" pitchFamily="66" charset="0"/>
              </a:rPr>
              <a:t>a Laissez faire </a:t>
            </a:r>
            <a:r>
              <a:rPr lang="en-GB" sz="2000" dirty="0" smtClean="0">
                <a:latin typeface="Comic Sans MS" pitchFamily="66" charset="0"/>
              </a:rPr>
              <a:t> approach?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Give examples of Anti-</a:t>
            </a:r>
            <a:r>
              <a:rPr lang="en-GB" sz="2000" dirty="0" err="1" smtClean="0">
                <a:latin typeface="Comic Sans MS" pitchFamily="66" charset="0"/>
              </a:rPr>
              <a:t>natalist</a:t>
            </a:r>
            <a:r>
              <a:rPr lang="en-GB" sz="2000" dirty="0" smtClean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vs. Laissez faire </a:t>
            </a:r>
            <a:r>
              <a:rPr lang="en-GB" sz="2000" dirty="0" smtClean="0">
                <a:latin typeface="Comic Sans MS" pitchFamily="66" charset="0"/>
              </a:rPr>
              <a:t>approaches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omic Sans MS" pitchFamily="66" charset="0"/>
              </a:rPr>
              <a:t>Name a country and the approach adopted.</a:t>
            </a:r>
          </a:p>
        </p:txBody>
      </p:sp>
    </p:spTree>
    <p:extLst>
      <p:ext uri="{BB962C8B-B14F-4D97-AF65-F5344CB8AC3E}">
        <p14:creationId xmlns:p14="http://schemas.microsoft.com/office/powerpoint/2010/main" val="110595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24936" cy="576064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4000" u="sng" dirty="0" smtClean="0">
                <a:latin typeface="Comic Sans MS" pitchFamily="66" charset="0"/>
              </a:rPr>
              <a:t>Overpopulation</a:t>
            </a:r>
            <a:endParaRPr lang="en-GB" sz="4000" u="sng" dirty="0">
              <a:latin typeface="Comic Sans MS" pitchFamily="66" charset="0"/>
            </a:endParaRPr>
          </a:p>
        </p:txBody>
      </p:sp>
      <p:pic>
        <p:nvPicPr>
          <p:cNvPr id="7" name="Picture 2" descr="http://mauryk2.files.wordpress.com/2010/02/overpopul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2" y="4056203"/>
            <a:ext cx="2257653" cy="277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siabizz.com/wp-content/uploads/2011/03/china-pop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599" y="3075128"/>
            <a:ext cx="26193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o-business.com/wp-content/uploads/photologue/photos/singapo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2" y="2619428"/>
            <a:ext cx="2541311" cy="190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bc.co.uk/london/content/images/2005/11/02/night01_430x3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58" y="1214294"/>
            <a:ext cx="3096344" cy="20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ehaitians.com/mixed_photo_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6" y="764704"/>
            <a:ext cx="2601866" cy="20136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28" name="Picture 4" descr="http://t0.gstatic.com/images?q=tbn:ANd9GcRJPkOWJ6AhsjT0ZA2xN5stAb0a-JcGLtrBhiZeaxFPMFwd-8PA&amp;t=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74" y="1079266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9768" y="2239480"/>
            <a:ext cx="3707052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Quick Questions:</a:t>
            </a:r>
          </a:p>
          <a:p>
            <a:r>
              <a:rPr lang="en-GB" sz="2400" dirty="0" smtClean="0">
                <a:latin typeface="Comic Sans MS" pitchFamily="66" charset="0"/>
              </a:rPr>
              <a:t>Look at these photographs of overpopulated areas. </a:t>
            </a:r>
          </a:p>
          <a:p>
            <a:r>
              <a:rPr lang="en-GB" sz="2400" dirty="0" smtClean="0">
                <a:latin typeface="Comic Sans MS" pitchFamily="66" charset="0"/>
              </a:rPr>
              <a:t>1. Are the </a:t>
            </a:r>
            <a:r>
              <a:rPr lang="en-GB" sz="2400" dirty="0">
                <a:latin typeface="Comic Sans MS" pitchFamily="66" charset="0"/>
              </a:rPr>
              <a:t>problems </a:t>
            </a:r>
            <a:r>
              <a:rPr lang="en-GB" sz="2400" dirty="0" smtClean="0">
                <a:latin typeface="Comic Sans MS" pitchFamily="66" charset="0"/>
              </a:rPr>
              <a:t>in LEDC’S </a:t>
            </a:r>
            <a:r>
              <a:rPr lang="en-GB" sz="2400" dirty="0">
                <a:latin typeface="Comic Sans MS" pitchFamily="66" charset="0"/>
              </a:rPr>
              <a:t>different </a:t>
            </a:r>
            <a:r>
              <a:rPr lang="en-GB" sz="2400" dirty="0" smtClean="0">
                <a:latin typeface="Comic Sans MS" pitchFamily="66" charset="0"/>
              </a:rPr>
              <a:t>to problems in MEDC’s? How?</a:t>
            </a:r>
            <a:endParaRPr lang="en-GB" sz="24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2. How would you feel like living here? </a:t>
            </a:r>
          </a:p>
          <a:p>
            <a:r>
              <a:rPr lang="en-GB" sz="2400" dirty="0" smtClean="0">
                <a:latin typeface="Comic Sans MS" pitchFamily="66" charset="0"/>
              </a:rPr>
              <a:t>3. How is this different to living in Germany?</a:t>
            </a:r>
          </a:p>
        </p:txBody>
      </p:sp>
    </p:spTree>
    <p:extLst>
      <p:ext uri="{BB962C8B-B14F-4D97-AF65-F5344CB8AC3E}">
        <p14:creationId xmlns:p14="http://schemas.microsoft.com/office/powerpoint/2010/main" val="19939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890" y="100866"/>
            <a:ext cx="8896372" cy="432048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GB" sz="2400" u="sng" dirty="0" smtClean="0">
                <a:latin typeface="Comic Sans MS" pitchFamily="66" charset="0"/>
              </a:rPr>
              <a:t>Overpopulation</a:t>
            </a:r>
            <a:endParaRPr lang="en-GB" sz="2400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890" y="619963"/>
            <a:ext cx="889637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Comic Sans MS" panose="030F0702030302020204" pitchFamily="66" charset="0"/>
              </a:rPr>
              <a:t>Demo</a:t>
            </a:r>
            <a:r>
              <a:rPr lang="en-GB" sz="2000" dirty="0" smtClean="0">
                <a:latin typeface="Comic Sans MS" panose="030F0702030302020204" pitchFamily="66" charset="0"/>
              </a:rPr>
              <a:t>: What impacts can these have on the population of a country?</a:t>
            </a:r>
          </a:p>
        </p:txBody>
      </p:sp>
      <p:sp>
        <p:nvSpPr>
          <p:cNvPr id="13" name="Oval 12"/>
          <p:cNvSpPr/>
          <p:nvPr/>
        </p:nvSpPr>
        <p:spPr>
          <a:xfrm>
            <a:off x="4144552" y="1441447"/>
            <a:ext cx="3168352" cy="307661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812" y="20616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Environmental Impacts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3484" y="4533210"/>
            <a:ext cx="158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Social Impacts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482" y="22001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Economic Impacts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890" y="6341258"/>
            <a:ext cx="889637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latin typeface="Comic Sans MS" panose="030F0702030302020204" pitchFamily="66" charset="0"/>
              </a:rPr>
              <a:t>Challenge</a:t>
            </a:r>
            <a:r>
              <a:rPr lang="en-GB" sz="2400" dirty="0" smtClean="0">
                <a:latin typeface="Comic Sans MS" panose="030F0702030302020204" pitchFamily="66" charset="0"/>
              </a:rPr>
              <a:t>: Can overpopulation ever be a good thing?</a:t>
            </a:r>
          </a:p>
        </p:txBody>
      </p:sp>
      <p:sp>
        <p:nvSpPr>
          <p:cNvPr id="14" name="Oval 13"/>
          <p:cNvSpPr/>
          <p:nvPr/>
        </p:nvSpPr>
        <p:spPr>
          <a:xfrm>
            <a:off x="1844371" y="1456596"/>
            <a:ext cx="3168352" cy="30766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33610" y="2777485"/>
            <a:ext cx="3168352" cy="3076614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apsofworld.com/images/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" y="2758881"/>
            <a:ext cx="5548723" cy="40991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hema-root.org/region/asia/china/china_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636" y="116632"/>
            <a:ext cx="3816424" cy="34957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oxandkings.co.uk/Images/CountryProfile/chin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72" y="116632"/>
            <a:ext cx="4355976" cy="29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387366" y="1864490"/>
            <a:ext cx="2200858" cy="2943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19791" y="1077786"/>
            <a:ext cx="238397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China - </a:t>
            </a:r>
            <a:r>
              <a:rPr lang="en-GB" sz="1200" b="1" dirty="0" smtClean="0">
                <a:latin typeface="Comic Sans MS" pitchFamily="66" charset="0"/>
              </a:rPr>
              <a:t>Case study</a:t>
            </a:r>
            <a:endParaRPr lang="en-GB" sz="12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573016"/>
            <a:ext cx="3857042" cy="329320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China introduced a one </a:t>
            </a:r>
            <a:r>
              <a:rPr lang="en-GB" sz="1600" dirty="0">
                <a:latin typeface="Comic Sans MS" panose="030F0702030302020204" pitchFamily="66" charset="0"/>
              </a:rPr>
              <a:t>child policy was </a:t>
            </a:r>
            <a:r>
              <a:rPr lang="en-GB" sz="1600" dirty="0" smtClean="0">
                <a:latin typeface="Comic Sans MS" panose="030F0702030302020204" pitchFamily="66" charset="0"/>
              </a:rPr>
              <a:t>in </a:t>
            </a:r>
            <a:r>
              <a:rPr lang="en-GB" sz="1600" dirty="0">
                <a:latin typeface="Comic Sans MS" panose="030F0702030302020204" pitchFamily="66" charset="0"/>
              </a:rPr>
              <a:t>1979 to limit communist China's population growth.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Although </a:t>
            </a:r>
            <a:r>
              <a:rPr lang="en-GB" sz="1600" dirty="0">
                <a:latin typeface="Comic Sans MS" panose="030F0702030302020204" pitchFamily="66" charset="0"/>
              </a:rPr>
              <a:t>designated a "temporary measure," it continues a quarter-century after its establishment. The policy limits couples to one child. 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Fines</a:t>
            </a:r>
            <a:r>
              <a:rPr lang="en-GB" sz="1600" dirty="0">
                <a:latin typeface="Comic Sans MS" panose="030F0702030302020204" pitchFamily="66" charset="0"/>
              </a:rPr>
              <a:t>, pressures to abort a pregnancy, and even forced sterilization accompanied second or subsequent </a:t>
            </a:r>
            <a:r>
              <a:rPr lang="en-GB" sz="1600" dirty="0" smtClean="0">
                <a:latin typeface="Comic Sans MS" panose="030F0702030302020204" pitchFamily="66" charset="0"/>
              </a:rPr>
              <a:t>pregnancies.</a:t>
            </a:r>
            <a:endParaRPr lang="en-GB" sz="1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85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Oval 2"/>
          <p:cNvSpPr>
            <a:spLocks noChangeArrowheads="1"/>
          </p:cNvSpPr>
          <p:nvPr/>
        </p:nvSpPr>
        <p:spPr bwMode="auto">
          <a:xfrm>
            <a:off x="755650" y="6092825"/>
            <a:ext cx="215900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51520" y="130175"/>
            <a:ext cx="8568630" cy="128270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600" dirty="0">
                <a:latin typeface="Comic Sans MS" panose="030F0702030302020204" pitchFamily="66" charset="0"/>
              </a:rPr>
              <a:t>With 21% of the world's population, but only 7% of the world's arable (farm) land, population growth brought about extreme poverty &amp; famine. </a:t>
            </a:r>
          </a:p>
        </p:txBody>
      </p:sp>
      <p:pic>
        <p:nvPicPr>
          <p:cNvPr id="7578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7867"/>
          <a:stretch>
            <a:fillRect/>
          </a:stretch>
        </p:blipFill>
        <p:spPr bwMode="auto">
          <a:xfrm>
            <a:off x="683568" y="1511771"/>
            <a:ext cx="78486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251520" y="6220732"/>
            <a:ext cx="8568631" cy="36933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China's government now views population growth differently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1521340"/>
            <a:ext cx="1728168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 smtClean="0">
                <a:latin typeface="Comic Sans MS" panose="030F0702030302020204" pitchFamily="66" charset="0"/>
              </a:rPr>
              <a:t>Source 1 1979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animBg="1"/>
      <p:bldP spid="7578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9" t="10789" r="12665" b="9219"/>
          <a:stretch>
            <a:fillRect/>
          </a:stretch>
        </p:blipFill>
        <p:spPr bwMode="auto">
          <a:xfrm>
            <a:off x="755576" y="1053842"/>
            <a:ext cx="7416078" cy="561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107504" y="163437"/>
            <a:ext cx="8856984" cy="830997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Demo: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Looking </a:t>
            </a:r>
            <a:r>
              <a:rPr lang="en-GB" altLang="en-US" sz="2400" dirty="0">
                <a:latin typeface="Comic Sans MS" panose="030F0702030302020204" pitchFamily="66" charset="0"/>
              </a:rPr>
              <a:t>at this map what do you think would be the logical (simple) solution to over crowding in China?</a:t>
            </a:r>
          </a:p>
        </p:txBody>
      </p:sp>
      <p:sp>
        <p:nvSpPr>
          <p:cNvPr id="30724" name="Text Box 1028"/>
          <p:cNvSpPr txBox="1">
            <a:spLocks noChangeArrowheads="1"/>
          </p:cNvSpPr>
          <p:nvPr/>
        </p:nvSpPr>
        <p:spPr bwMode="auto">
          <a:xfrm>
            <a:off x="7596337" y="1193461"/>
            <a:ext cx="1368152" cy="78483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USA = 30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anose="030F0702030302020204" pitchFamily="66" charset="0"/>
              </a:rPr>
              <a:t>UK = 322</a:t>
            </a:r>
          </a:p>
        </p:txBody>
      </p:sp>
    </p:spTree>
    <p:extLst>
      <p:ext uri="{BB962C8B-B14F-4D97-AF65-F5344CB8AC3E}">
        <p14:creationId xmlns:p14="http://schemas.microsoft.com/office/powerpoint/2010/main" val="346517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9763" r="3589" b="9914"/>
          <a:stretch>
            <a:fillRect/>
          </a:stretch>
        </p:blipFill>
        <p:spPr bwMode="auto">
          <a:xfrm>
            <a:off x="214603" y="1665265"/>
            <a:ext cx="6077494" cy="4968920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9512" y="188913"/>
            <a:ext cx="8713663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The communist regime tried to force people to the west of the country. This was unsuccessful as the west is an arid region (almost desert).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3419475" y="4149725"/>
            <a:ext cx="1354138" cy="681038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4356100" y="3213100"/>
            <a:ext cx="1498600" cy="39370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44208" y="1665265"/>
            <a:ext cx="2507881" cy="1569660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u="sng" dirty="0" smtClean="0">
                <a:latin typeface="Comic Sans MS" panose="030F0702030302020204" pitchFamily="66" charset="0"/>
              </a:rPr>
              <a:t>Demo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: Draw up  a timetable of China Anti Natalist Policy.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98148" y="3717032"/>
            <a:ext cx="0" cy="291715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98148" y="6634185"/>
            <a:ext cx="7207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977373" y="5733256"/>
            <a:ext cx="7207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677165" y="5022180"/>
            <a:ext cx="7207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977373" y="4365104"/>
            <a:ext cx="7207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677676" y="3717032"/>
            <a:ext cx="7207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 rot="5400000">
            <a:off x="7028697" y="4807115"/>
            <a:ext cx="3468397" cy="400110"/>
          </a:xfrm>
          <a:prstGeom prst="rect">
            <a:avLst/>
          </a:prstGeom>
          <a:noFill/>
          <a:ln w="28575"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000" u="sng" dirty="0" smtClean="0">
                <a:latin typeface="Comic Sans MS" panose="030F0702030302020204" pitchFamily="66" charset="0"/>
              </a:rPr>
              <a:t>Vertical Timetable</a:t>
            </a:r>
            <a:endParaRPr lang="en-GB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360717" y="3345835"/>
            <a:ext cx="79607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u="sng" dirty="0" smtClean="0">
                <a:latin typeface="Comic Sans MS" panose="030F0702030302020204" pitchFamily="66" charset="0"/>
              </a:rPr>
              <a:t>1979 Introduction of One child policy</a:t>
            </a:r>
            <a:endParaRPr lang="en-GB" alt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97967"/>
            <a:ext cx="8784976" cy="398785"/>
          </a:xfrm>
          <a:ln w="28575">
            <a:solidFill>
              <a:srgbClr val="00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altLang="en-US" sz="24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Demo</a:t>
            </a:r>
            <a:r>
              <a:rPr lang="en-GB" alt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: 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>
                <a:latin typeface="Comic Sans MS" panose="030F0702030302020204" pitchFamily="66" charset="0"/>
              </a:rPr>
              <a:t>Split them into </a:t>
            </a:r>
            <a:r>
              <a:rPr lang="en-GB" altLang="en-US" sz="2400" u="sng" dirty="0">
                <a:latin typeface="Comic Sans MS" panose="030F0702030302020204" pitchFamily="66" charset="0"/>
              </a:rPr>
              <a:t>incentives</a:t>
            </a:r>
            <a:r>
              <a:rPr lang="en-GB" altLang="en-US" sz="2400" dirty="0">
                <a:latin typeface="Comic Sans MS" panose="030F0702030302020204" pitchFamily="66" charset="0"/>
              </a:rPr>
              <a:t> &amp; </a:t>
            </a:r>
            <a:r>
              <a:rPr lang="en-GB" altLang="en-US" sz="2400" u="sng" dirty="0">
                <a:latin typeface="Comic Sans MS" panose="030F0702030302020204" pitchFamily="66" charset="0"/>
              </a:rPr>
              <a:t>punishments</a:t>
            </a:r>
            <a:endParaRPr lang="en-US" altLang="en-US" sz="2400" b="1" i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01066"/>
            <a:ext cx="4032250" cy="4902200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533400" indent="-533400">
              <a:lnSpc>
                <a:spcPct val="80000"/>
              </a:lnSpc>
              <a:buFontTx/>
              <a:buAutoNum type="alphaLcParenR"/>
            </a:pPr>
            <a:endParaRPr lang="en-GB" altLang="en-US" sz="2000" dirty="0" smtClean="0">
              <a:latin typeface="Comic Sans MS" panose="030F0702030302020204" pitchFamily="66" charset="0"/>
            </a:endParaRP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GB" altLang="en-US" sz="2000" dirty="0" smtClean="0">
                <a:latin typeface="Comic Sans MS" panose="030F0702030302020204" pitchFamily="66" charset="0"/>
              </a:rPr>
              <a:t>Couples </a:t>
            </a:r>
            <a:r>
              <a:rPr lang="en-GB" altLang="en-US" sz="2000" dirty="0">
                <a:latin typeface="Comic Sans MS" panose="030F0702030302020204" pitchFamily="66" charset="0"/>
              </a:rPr>
              <a:t>need government permission to marry.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GB" altLang="en-US" sz="2000" dirty="0">
                <a:latin typeface="Comic Sans MS" panose="030F0702030302020204" pitchFamily="66" charset="0"/>
              </a:rPr>
              <a:t>Women must be 25 before they marry.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GB" altLang="en-US" sz="2000" dirty="0">
                <a:latin typeface="Comic Sans MS" panose="030F0702030302020204" pitchFamily="66" charset="0"/>
              </a:rPr>
              <a:t>Couples must sign an agreement only to have 1 child.</a:t>
            </a: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GB" altLang="en-US" sz="2000" dirty="0">
                <a:latin typeface="Comic Sans MS" panose="030F0702030302020204" pitchFamily="66" charset="0"/>
              </a:rPr>
              <a:t>Women must ask officials for permission to try for a baby, or the child doesn’t legally exist</a:t>
            </a:r>
            <a:r>
              <a:rPr lang="en-GB" altLang="en-US" sz="2000" dirty="0" smtClean="0">
                <a:latin typeface="Comic Sans MS" panose="030F0702030302020204" pitchFamily="66" charset="0"/>
              </a:rPr>
              <a:t>!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533400" indent="-533400">
              <a:lnSpc>
                <a:spcPct val="80000"/>
              </a:lnSpc>
              <a:buFontTx/>
              <a:buAutoNum type="alphaLcParenR"/>
            </a:pPr>
            <a:r>
              <a:rPr lang="en-GB" altLang="en-US" sz="2000" dirty="0">
                <a:latin typeface="Comic Sans MS" panose="030F0702030302020204" pitchFamily="66" charset="0"/>
              </a:rPr>
              <a:t>Couples with 1 child receive free health care, monthly allowance, priority housing and improved pensions upon retirement.</a:t>
            </a:r>
          </a:p>
          <a:p>
            <a:pPr marL="533400" indent="-533400">
              <a:lnSpc>
                <a:spcPct val="80000"/>
              </a:lnSpc>
              <a:buFontTx/>
              <a:buAutoNum type="arabicParenR"/>
            </a:pPr>
            <a:endParaRPr lang="en-US" altLang="en-US" sz="2000" dirty="0">
              <a:latin typeface="Comic Sans MS" panose="030F0702030302020204" pitchFamily="66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0358" y="1304241"/>
            <a:ext cx="4140200" cy="4895850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altLang="en-US" sz="2200" dirty="0">
                <a:latin typeface="Arial" charset="0"/>
              </a:rPr>
              <a:t>f)	</a:t>
            </a:r>
            <a:r>
              <a:rPr lang="en-GB" altLang="en-US" sz="2200" dirty="0">
                <a:latin typeface="Comic Sans MS" panose="030F0702030302020204" pitchFamily="66" charset="0"/>
              </a:rPr>
              <a:t>Family planning advice is </a:t>
            </a:r>
            <a:r>
              <a:rPr lang="en-GB" altLang="en-US" sz="2200" dirty="0" smtClean="0">
                <a:latin typeface="Comic Sans MS" panose="030F0702030302020204" pitchFamily="66" charset="0"/>
              </a:rPr>
              <a:t>given.</a:t>
            </a:r>
            <a:endParaRPr lang="en-GB" altLang="en-US" sz="22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altLang="en-US" sz="2200" dirty="0">
                <a:latin typeface="Comic Sans MS" panose="030F0702030302020204" pitchFamily="66" charset="0"/>
              </a:rPr>
              <a:t>g)	Couples who have 2 children must pay back all benefits received and a fine.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altLang="en-US" sz="2200" dirty="0">
                <a:latin typeface="Comic Sans MS" panose="030F0702030302020204" pitchFamily="66" charset="0"/>
              </a:rPr>
              <a:t>h)	Workmates, family and neighbours are encouraged to report pregnant women.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altLang="en-US" sz="2200" dirty="0" err="1">
                <a:latin typeface="Comic Sans MS" panose="030F0702030302020204" pitchFamily="66" charset="0"/>
              </a:rPr>
              <a:t>i</a:t>
            </a:r>
            <a:r>
              <a:rPr lang="en-GB" altLang="en-US" sz="2200" dirty="0">
                <a:latin typeface="Comic Sans MS" panose="030F0702030302020204" pitchFamily="66" charset="0"/>
              </a:rPr>
              <a:t>)	Forced abortions and sterilisations have been carried out.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GB" altLang="en-US" sz="2200" dirty="0">
                <a:latin typeface="Comic Sans MS" panose="030F0702030302020204" pitchFamily="66" charset="0"/>
              </a:rPr>
              <a:t>j)	Nurses are employed to check that women without permission are not pregnant.</a:t>
            </a:r>
            <a:endParaRPr lang="en-US" altLang="en-US" sz="2200" dirty="0">
              <a:latin typeface="Comic Sans MS" panose="030F0702030302020204" pitchFamily="66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79512" y="215900"/>
            <a:ext cx="8784976" cy="46166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u="sng" dirty="0">
                <a:latin typeface="Comic Sans MS" panose="030F0702030302020204" pitchFamily="66" charset="0"/>
              </a:rPr>
              <a:t>China's One-Child Policy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012" y="6309320"/>
            <a:ext cx="8790475" cy="461665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2400" u="sng" dirty="0" smtClean="0">
                <a:latin typeface="Comic Sans MS" panose="030F0702030302020204" pitchFamily="66" charset="0"/>
              </a:rPr>
              <a:t>Challenge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: </a:t>
            </a:r>
            <a:r>
              <a:rPr lang="en-GB" altLang="en-US" sz="2400" dirty="0">
                <a:latin typeface="Comic Sans MS" panose="030F0702030302020204" pitchFamily="66" charset="0"/>
              </a:rPr>
              <a:t>Order them best (1) to worst (10).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7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6046</TotalTime>
  <Words>768</Words>
  <Application>Microsoft Office PowerPoint</Application>
  <PresentationFormat>On-screen Show (4:3)</PresentationFormat>
  <Paragraphs>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PowerPoint Presentation</vt:lpstr>
      <vt:lpstr>Overpopulation and China’s One Child Policy</vt:lpstr>
      <vt:lpstr>Overpopulation</vt:lpstr>
      <vt:lpstr>Overpopulation</vt:lpstr>
      <vt:lpstr>PowerPoint Presentation</vt:lpstr>
      <vt:lpstr>PowerPoint Presentation</vt:lpstr>
      <vt:lpstr>PowerPoint Presentation</vt:lpstr>
      <vt:lpstr>PowerPoint Presentation</vt:lpstr>
      <vt:lpstr>Demo:  Split them into incentives &amp; punishments</vt:lpstr>
      <vt:lpstr>Population Pyramid Comparisons </vt:lpstr>
      <vt:lpstr>China’s One Child Policy</vt:lpstr>
      <vt:lpstr>China’s One Child Policy</vt:lpstr>
      <vt:lpstr>PowerPoint Presentation</vt:lpstr>
    </vt:vector>
  </TitlesOfParts>
  <Company>Lea Valley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China’s one child policy</dc:title>
  <dc:creator>Sarah Woolley</dc:creator>
  <cp:lastModifiedBy>martin roberts</cp:lastModifiedBy>
  <cp:revision>66</cp:revision>
  <dcterms:created xsi:type="dcterms:W3CDTF">2011-03-21T10:56:56Z</dcterms:created>
  <dcterms:modified xsi:type="dcterms:W3CDTF">2015-10-29T14:49:51Z</dcterms:modified>
</cp:coreProperties>
</file>