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5" r:id="rId2"/>
    <p:sldId id="257" r:id="rId3"/>
    <p:sldId id="270" r:id="rId4"/>
    <p:sldId id="269" r:id="rId5"/>
    <p:sldId id="272" r:id="rId6"/>
    <p:sldId id="273" r:id="rId7"/>
    <p:sldId id="268" r:id="rId8"/>
    <p:sldId id="262" r:id="rId9"/>
    <p:sldId id="263" r:id="rId10"/>
    <p:sldId id="264"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94606"/>
  </p:normalViewPr>
  <p:slideViewPr>
    <p:cSldViewPr>
      <p:cViewPr varScale="1">
        <p:scale>
          <a:sx n="108" d="100"/>
          <a:sy n="108" d="100"/>
        </p:scale>
        <p:origin x="1552"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77DD2-472B-4A77-96F3-073B0470337D}" type="datetimeFigureOut">
              <a:rPr lang="en-GB" smtClean="0"/>
              <a:t>12/08/2018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D05ABC-5011-4266-9830-9B48E9AC7D6A}" type="slidenum">
              <a:rPr lang="en-GB" smtClean="0"/>
              <a:t>‹#›</a:t>
            </a:fld>
            <a:endParaRPr lang="en-GB"/>
          </a:p>
        </p:txBody>
      </p:sp>
    </p:spTree>
    <p:extLst>
      <p:ext uri="{BB962C8B-B14F-4D97-AF65-F5344CB8AC3E}">
        <p14:creationId xmlns:p14="http://schemas.microsoft.com/office/powerpoint/2010/main" val="212719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7DCC622-4CD5-4852-B038-A8C186F3797B}" type="slidenum">
              <a:rPr lang="en-GB" altLang="en-US" sz="1200">
                <a:latin typeface="Calibri" pitchFamily="34" charset="0"/>
              </a:rPr>
              <a:pPr eaLnBrk="1" hangingPunct="1"/>
              <a:t>1</a:t>
            </a:fld>
            <a:endParaRPr lang="en-GB" alt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D05ABC-5011-4266-9830-9B48E9AC7D6A}" type="slidenum">
              <a:rPr lang="en-GB" smtClean="0"/>
              <a:t>8</a:t>
            </a:fld>
            <a:endParaRPr lang="en-GB"/>
          </a:p>
        </p:txBody>
      </p:sp>
    </p:spTree>
    <p:extLst>
      <p:ext uri="{BB962C8B-B14F-4D97-AF65-F5344CB8AC3E}">
        <p14:creationId xmlns:p14="http://schemas.microsoft.com/office/powerpoint/2010/main" val="2213635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8C69FDA-2A20-4419-BB37-2B58959C5531}" type="slidenum">
              <a:rPr lang="en-GB" altLang="en-US" sz="1200">
                <a:latin typeface="Calibri" pitchFamily="34" charset="0"/>
              </a:rPr>
              <a:pPr eaLnBrk="1" hangingPunct="1"/>
              <a:t>9</a:t>
            </a:fld>
            <a:endParaRPr lang="en-GB" alt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E3B296-5A57-4412-B5BC-1A1A920491FF}" type="slidenum">
              <a:rPr lang="en-GB" altLang="en-US" sz="1200">
                <a:latin typeface="Calibri" pitchFamily="34" charset="0"/>
              </a:rPr>
              <a:pPr eaLnBrk="1" hangingPunct="1"/>
              <a:t>10</a:t>
            </a:fld>
            <a:endParaRPr lang="en-GB" alt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CCD06D4-919E-4990-87D4-E15FA250D4CA}" type="datetimeFigureOut">
              <a:rPr lang="en-GB" smtClean="0"/>
              <a:t>12/08/2018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213432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CD06D4-919E-4990-87D4-E15FA250D4CA}" type="datetimeFigureOut">
              <a:rPr lang="en-GB" smtClean="0"/>
              <a:t>12/08/2018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137182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CD06D4-919E-4990-87D4-E15FA250D4CA}" type="datetimeFigureOut">
              <a:rPr lang="en-GB" smtClean="0"/>
              <a:t>12/08/2018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201798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CD06D4-919E-4990-87D4-E15FA250D4CA}" type="datetimeFigureOut">
              <a:rPr lang="en-GB" smtClean="0"/>
              <a:t>12/08/2018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4243225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CD06D4-919E-4990-87D4-E15FA250D4CA}" type="datetimeFigureOut">
              <a:rPr lang="en-GB" smtClean="0"/>
              <a:t>12/08/2018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154410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CD06D4-919E-4990-87D4-E15FA250D4CA}" type="datetimeFigureOut">
              <a:rPr lang="en-GB" smtClean="0"/>
              <a:t>12/08/2018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51153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CCD06D4-919E-4990-87D4-E15FA250D4CA}" type="datetimeFigureOut">
              <a:rPr lang="en-GB" smtClean="0"/>
              <a:t>12/08/2018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2431835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CD06D4-919E-4990-87D4-E15FA250D4CA}" type="datetimeFigureOut">
              <a:rPr lang="en-GB" smtClean="0"/>
              <a:t>12/08/2018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334832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CD06D4-919E-4990-87D4-E15FA250D4CA}" type="datetimeFigureOut">
              <a:rPr lang="en-GB" smtClean="0"/>
              <a:t>12/08/2018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71809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CD06D4-919E-4990-87D4-E15FA250D4CA}" type="datetimeFigureOut">
              <a:rPr lang="en-GB" smtClean="0"/>
              <a:t>12/08/2018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2283739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CD06D4-919E-4990-87D4-E15FA250D4CA}" type="datetimeFigureOut">
              <a:rPr lang="en-GB" smtClean="0"/>
              <a:t>12/08/2018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34E533-E3B1-4483-8E4B-F41B25534235}" type="slidenum">
              <a:rPr lang="en-GB" smtClean="0"/>
              <a:t>‹#›</a:t>
            </a:fld>
            <a:endParaRPr lang="en-GB"/>
          </a:p>
        </p:txBody>
      </p:sp>
    </p:spTree>
    <p:extLst>
      <p:ext uri="{BB962C8B-B14F-4D97-AF65-F5344CB8AC3E}">
        <p14:creationId xmlns:p14="http://schemas.microsoft.com/office/powerpoint/2010/main" val="377367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D06D4-919E-4990-87D4-E15FA250D4CA}" type="datetimeFigureOut">
              <a:rPr lang="en-GB" smtClean="0"/>
              <a:t>12/08/2018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4E533-E3B1-4483-8E4B-F41B25534235}" type="slidenum">
              <a:rPr lang="en-GB" smtClean="0"/>
              <a:t>‹#›</a:t>
            </a:fld>
            <a:endParaRPr lang="en-GB"/>
          </a:p>
        </p:txBody>
      </p:sp>
    </p:spTree>
    <p:extLst>
      <p:ext uri="{BB962C8B-B14F-4D97-AF65-F5344CB8AC3E}">
        <p14:creationId xmlns:p14="http://schemas.microsoft.com/office/powerpoint/2010/main" val="2871540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323528" y="116632"/>
            <a:ext cx="8712967" cy="720080"/>
          </a:xfrm>
          <a:ln w="28575">
            <a:solidFill>
              <a:srgbClr val="FF0000"/>
            </a:solidFill>
          </a:ln>
        </p:spPr>
        <p:txBody>
          <a:bodyPr>
            <a:normAutofit/>
          </a:bodyPr>
          <a:lstStyle/>
          <a:p>
            <a:pPr eaLnBrk="1" hangingPunct="1"/>
            <a:r>
              <a:rPr lang="en-GB" altLang="en-US" sz="2800" u="sng" dirty="0">
                <a:latin typeface="Comic Sans MS" panose="030F0702030302020204" pitchFamily="66" charset="0"/>
                <a:ea typeface="ＭＳ Ｐゴシック" pitchFamily="34" charset="-128"/>
              </a:rPr>
              <a:t>Unit 1.Changing Population </a:t>
            </a:r>
          </a:p>
        </p:txBody>
      </p:sp>
      <p:sp>
        <p:nvSpPr>
          <p:cNvPr id="6" name="Title 3">
            <a:extLst>
              <a:ext uri="{FF2B5EF4-FFF2-40B4-BE49-F238E27FC236}">
                <a16:creationId xmlns:a16="http://schemas.microsoft.com/office/drawing/2014/main" id="{7F4AB5BF-0D18-7F4F-984B-B7D9DCB8D8C3}"/>
              </a:ext>
            </a:extLst>
          </p:cNvPr>
          <p:cNvSpPr txBox="1">
            <a:spLocks/>
          </p:cNvSpPr>
          <p:nvPr/>
        </p:nvSpPr>
        <p:spPr>
          <a:xfrm>
            <a:off x="323529" y="956968"/>
            <a:ext cx="8712966" cy="537658"/>
          </a:xfrm>
          <a:prstGeom prst="rect">
            <a:avLst/>
          </a:prstGeom>
          <a:ln w="28575">
            <a:solidFill>
              <a:srgbClr val="7030A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800" dirty="0">
                <a:latin typeface="Comic Sans MS" panose="030F0702030302020204" pitchFamily="66" charset="0"/>
                <a:ea typeface="ＭＳ Ｐゴシック" pitchFamily="34" charset="-128"/>
              </a:rPr>
              <a:t>1a.Population and economic development patterns</a:t>
            </a:r>
          </a:p>
        </p:txBody>
      </p:sp>
      <p:sp>
        <p:nvSpPr>
          <p:cNvPr id="7" name="Title 3">
            <a:extLst>
              <a:ext uri="{FF2B5EF4-FFF2-40B4-BE49-F238E27FC236}">
                <a16:creationId xmlns:a16="http://schemas.microsoft.com/office/drawing/2014/main" id="{2B9B2860-69C8-D24C-92B7-0025A1095834}"/>
              </a:ext>
            </a:extLst>
          </p:cNvPr>
          <p:cNvSpPr txBox="1">
            <a:spLocks/>
          </p:cNvSpPr>
          <p:nvPr/>
        </p:nvSpPr>
        <p:spPr>
          <a:xfrm>
            <a:off x="323527" y="1676992"/>
            <a:ext cx="8712967" cy="512256"/>
          </a:xfrm>
          <a:prstGeom prst="rect">
            <a:avLst/>
          </a:prstGeom>
          <a:ln w="28575">
            <a:solidFill>
              <a:srgbClr val="7030A0"/>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800" dirty="0">
                <a:latin typeface="Comic Sans MS" panose="030F0702030302020204" pitchFamily="66" charset="0"/>
                <a:ea typeface="ＭＳ Ｐゴシック" pitchFamily="34" charset="-128"/>
              </a:rPr>
              <a:t>1b.Changing population and places</a:t>
            </a:r>
          </a:p>
        </p:txBody>
      </p:sp>
      <p:sp>
        <p:nvSpPr>
          <p:cNvPr id="8" name="Title 3">
            <a:extLst>
              <a:ext uri="{FF2B5EF4-FFF2-40B4-BE49-F238E27FC236}">
                <a16:creationId xmlns:a16="http://schemas.microsoft.com/office/drawing/2014/main" id="{259EFE22-3763-DD4A-8040-8A27505A2526}"/>
              </a:ext>
            </a:extLst>
          </p:cNvPr>
          <p:cNvSpPr txBox="1">
            <a:spLocks/>
          </p:cNvSpPr>
          <p:nvPr/>
        </p:nvSpPr>
        <p:spPr>
          <a:xfrm>
            <a:off x="295459" y="2371614"/>
            <a:ext cx="8741035" cy="549934"/>
          </a:xfrm>
          <a:prstGeom prst="rect">
            <a:avLst/>
          </a:prstGeom>
          <a:ln w="28575">
            <a:solidFill>
              <a:srgbClr val="7030A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800" dirty="0">
                <a:latin typeface="Comic Sans MS" panose="030F0702030302020204" pitchFamily="66" charset="0"/>
                <a:ea typeface="ＭＳ Ｐゴシック" pitchFamily="34" charset="-128"/>
              </a:rPr>
              <a:t>1c.Challenges and opportunities</a:t>
            </a:r>
          </a:p>
        </p:txBody>
      </p:sp>
      <p:pic>
        <p:nvPicPr>
          <p:cNvPr id="2" name="Picture 1">
            <a:extLst>
              <a:ext uri="{FF2B5EF4-FFF2-40B4-BE49-F238E27FC236}">
                <a16:creationId xmlns:a16="http://schemas.microsoft.com/office/drawing/2014/main" id="{31233642-2265-8D4D-B464-4A8060F683A1}"/>
              </a:ext>
            </a:extLst>
          </p:cNvPr>
          <p:cNvPicPr>
            <a:picLocks noChangeAspect="1"/>
          </p:cNvPicPr>
          <p:nvPr/>
        </p:nvPicPr>
        <p:blipFill>
          <a:blip r:embed="rId3"/>
          <a:stretch>
            <a:fillRect/>
          </a:stretch>
        </p:blipFill>
        <p:spPr>
          <a:xfrm>
            <a:off x="327608" y="3394942"/>
            <a:ext cx="8708886" cy="3200312"/>
          </a:xfrm>
          <a:prstGeom prst="rect">
            <a:avLst/>
          </a:prstGeom>
          <a:ln w="31750">
            <a:solidFill>
              <a:srgbClr val="FFC000"/>
            </a:solidFill>
          </a:ln>
        </p:spPr>
      </p:pic>
    </p:spTree>
    <p:extLst>
      <p:ext uri="{BB962C8B-B14F-4D97-AF65-F5344CB8AC3E}">
        <p14:creationId xmlns:p14="http://schemas.microsoft.com/office/powerpoint/2010/main" val="188919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http://www.lib.duke.edu/forest/Education/Curriculum/Activity/activ8/images/popu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48" y="563194"/>
            <a:ext cx="868394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0548" y="130584"/>
            <a:ext cx="8683940" cy="369332"/>
          </a:xfrm>
          <a:prstGeom prst="rect">
            <a:avLst/>
          </a:prstGeom>
          <a:ln w="28575">
            <a:solidFill>
              <a:srgbClr val="FF0000"/>
            </a:solidFill>
          </a:ln>
        </p:spPr>
        <p:txBody>
          <a:bodyPr wrap="square">
            <a:spAutoFit/>
          </a:bodyPr>
          <a:lstStyle/>
          <a:p>
            <a:pPr algn="ctr"/>
            <a:r>
              <a:rPr lang="en-US" altLang="en-US" u="sng" dirty="0">
                <a:latin typeface="Comic Sans MS" panose="030F0702030302020204" pitchFamily="66" charset="0"/>
                <a:ea typeface="ＭＳ Ｐゴシック" pitchFamily="34" charset="-128"/>
              </a:rPr>
              <a:t>Geographical Source Work</a:t>
            </a:r>
            <a:endParaRPr lang="en-GB" dirty="0">
              <a:latin typeface="Comic Sans MS" panose="030F0702030302020204" pitchFamily="66"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7534" b="-2658"/>
          <a:stretch/>
        </p:blipFill>
        <p:spPr>
          <a:xfrm>
            <a:off x="8676456" y="188640"/>
            <a:ext cx="216024" cy="295806"/>
          </a:xfrm>
          <a:prstGeom prst="rect">
            <a:avLst/>
          </a:prstGeom>
        </p:spPr>
      </p:pic>
    </p:spTree>
    <p:extLst>
      <p:ext uri="{BB962C8B-B14F-4D97-AF65-F5344CB8AC3E}">
        <p14:creationId xmlns:p14="http://schemas.microsoft.com/office/powerpoint/2010/main" val="707641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179512" y="692696"/>
            <a:ext cx="8712968" cy="1754187"/>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dirty="0">
                <a:latin typeface="Comic Sans MS" panose="030F0702030302020204" pitchFamily="66" charset="0"/>
              </a:rPr>
              <a:t>To what extent do migrations bring benefits to both their origins and their destinations? [10]</a:t>
            </a:r>
          </a:p>
        </p:txBody>
      </p:sp>
      <p:sp>
        <p:nvSpPr>
          <p:cNvPr id="3" name="Rectangle 2"/>
          <p:cNvSpPr/>
          <p:nvPr/>
        </p:nvSpPr>
        <p:spPr>
          <a:xfrm>
            <a:off x="179512" y="116632"/>
            <a:ext cx="8712968" cy="400110"/>
          </a:xfrm>
          <a:prstGeom prst="rect">
            <a:avLst/>
          </a:prstGeom>
          <a:ln w="28575">
            <a:solidFill>
              <a:srgbClr val="FF0000"/>
            </a:solidFill>
          </a:ln>
        </p:spPr>
        <p:txBody>
          <a:bodyPr wrap="square">
            <a:spAutoFit/>
          </a:bodyPr>
          <a:lstStyle/>
          <a:p>
            <a:pPr algn="ctr"/>
            <a:r>
              <a:rPr lang="en-US" altLang="en-US" sz="2000" u="sng" dirty="0">
                <a:latin typeface="Comic Sans MS" panose="030F0702030302020204" pitchFamily="66" charset="0"/>
                <a:ea typeface="ＭＳ Ｐゴシック" pitchFamily="34" charset="-128"/>
              </a:rPr>
              <a:t>Exam Questions</a:t>
            </a:r>
            <a:endParaRPr lang="en-GB" sz="2000" dirty="0">
              <a:latin typeface="Comic Sans MS" panose="030F0702030302020204" pitchFamily="66"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534" b="-2658"/>
          <a:stretch/>
        </p:blipFill>
        <p:spPr>
          <a:xfrm>
            <a:off x="8559872" y="144064"/>
            <a:ext cx="260864" cy="357206"/>
          </a:xfrm>
          <a:prstGeom prst="rect">
            <a:avLst/>
          </a:prstGeom>
        </p:spPr>
      </p:pic>
    </p:spTree>
    <p:extLst>
      <p:ext uri="{BB962C8B-B14F-4D97-AF65-F5344CB8AC3E}">
        <p14:creationId xmlns:p14="http://schemas.microsoft.com/office/powerpoint/2010/main" val="395121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596" y="1482426"/>
            <a:ext cx="8724900" cy="5114925"/>
          </a:xfrm>
          <a:prstGeom prst="rect">
            <a:avLst/>
          </a:prstGeom>
          <a:noFill/>
          <a:ln w="2857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79512" y="116632"/>
            <a:ext cx="8856984" cy="338554"/>
          </a:xfrm>
          <a:prstGeom prst="rect">
            <a:avLst/>
          </a:prstGeom>
          <a:ln w="28575">
            <a:solidFill>
              <a:srgbClr val="FF0000"/>
            </a:solidFill>
          </a:ln>
        </p:spPr>
        <p:txBody>
          <a:bodyPr wrap="square">
            <a:spAutoFit/>
          </a:bodyPr>
          <a:lstStyle/>
          <a:p>
            <a:pPr algn="ctr"/>
            <a:r>
              <a:rPr lang="en-US" altLang="en-US" sz="1600" u="sng" dirty="0">
                <a:latin typeface="Comic Sans MS" panose="030F0702030302020204" pitchFamily="66" charset="0"/>
                <a:ea typeface="ＭＳ Ｐゴシック" pitchFamily="34" charset="-128"/>
              </a:rPr>
              <a:t>Graph Work </a:t>
            </a:r>
            <a:endParaRPr lang="en-GB" sz="1600" dirty="0">
              <a:latin typeface="Comic Sans MS" panose="030F0702030302020204" pitchFamily="66" charset="0"/>
            </a:endParaRPr>
          </a:p>
        </p:txBody>
      </p:sp>
      <p:sp>
        <p:nvSpPr>
          <p:cNvPr id="6" name="Rectangle 5"/>
          <p:cNvSpPr/>
          <p:nvPr/>
        </p:nvSpPr>
        <p:spPr>
          <a:xfrm>
            <a:off x="179512" y="548118"/>
            <a:ext cx="8856984" cy="338554"/>
          </a:xfrm>
          <a:prstGeom prst="rect">
            <a:avLst/>
          </a:prstGeom>
          <a:ln w="28575">
            <a:solidFill>
              <a:srgbClr val="00FF00"/>
            </a:solidFill>
          </a:ln>
        </p:spPr>
        <p:txBody>
          <a:bodyPr wrap="square">
            <a:spAutoFit/>
          </a:bodyPr>
          <a:lstStyle/>
          <a:p>
            <a:r>
              <a:rPr lang="en-US" altLang="en-US" sz="1600" u="sng" dirty="0">
                <a:latin typeface="Comic Sans MS" panose="030F0702030302020204" pitchFamily="66" charset="0"/>
                <a:ea typeface="ＭＳ Ｐゴシック" pitchFamily="34" charset="-128"/>
              </a:rPr>
              <a:t>Demo</a:t>
            </a:r>
            <a:r>
              <a:rPr lang="en-US" altLang="en-US" sz="1600" dirty="0">
                <a:latin typeface="Comic Sans MS" panose="030F0702030302020204" pitchFamily="66" charset="0"/>
                <a:ea typeface="ＭＳ Ｐゴシック" pitchFamily="34" charset="-128"/>
              </a:rPr>
              <a:t>: Describe the population graph.   [4marks]</a:t>
            </a:r>
            <a:endParaRPr lang="en-GB" sz="1600" dirty="0">
              <a:latin typeface="Comic Sans MS" panose="030F0702030302020204" pitchFamily="66" charset="0"/>
            </a:endParaRPr>
          </a:p>
        </p:txBody>
      </p:sp>
      <p:sp>
        <p:nvSpPr>
          <p:cNvPr id="7" name="Rectangle 6"/>
          <p:cNvSpPr/>
          <p:nvPr/>
        </p:nvSpPr>
        <p:spPr>
          <a:xfrm>
            <a:off x="170845" y="980728"/>
            <a:ext cx="4905211" cy="3293209"/>
          </a:xfrm>
          <a:prstGeom prst="rect">
            <a:avLst/>
          </a:prstGeom>
          <a:solidFill>
            <a:schemeClr val="bg1"/>
          </a:solidFill>
          <a:ln w="28575">
            <a:solidFill>
              <a:srgbClr val="7030A0"/>
            </a:solidFill>
          </a:ln>
        </p:spPr>
        <p:txBody>
          <a:bodyPr wrap="square">
            <a:spAutoFit/>
          </a:bodyPr>
          <a:lstStyle/>
          <a:p>
            <a:r>
              <a:rPr lang="en-US" altLang="en-US" sz="1600" dirty="0">
                <a:latin typeface="Comic Sans MS" panose="030F0702030302020204" pitchFamily="66" charset="0"/>
                <a:ea typeface="ＭＳ Ｐゴシック" pitchFamily="34" charset="-128"/>
              </a:rPr>
              <a:t>Population growth was slow but steady until the early 19</a:t>
            </a:r>
            <a:r>
              <a:rPr lang="en-US" altLang="en-US" sz="1600" baseline="30000" dirty="0">
                <a:latin typeface="Comic Sans MS" panose="030F0702030302020204" pitchFamily="66" charset="0"/>
                <a:ea typeface="ＭＳ Ｐゴシック" pitchFamily="34" charset="-128"/>
              </a:rPr>
              <a:t>th</a:t>
            </a:r>
            <a:r>
              <a:rPr lang="en-US" altLang="en-US" sz="1600" dirty="0">
                <a:latin typeface="Comic Sans MS" panose="030F0702030302020204" pitchFamily="66" charset="0"/>
                <a:ea typeface="ＭＳ Ｐゴシック" pitchFamily="34" charset="-128"/>
              </a:rPr>
              <a:t> century. Since then it has grown at a much faster rate. Estimates suggest that, at present, it is growing by just over 90 million people each year. Population growth has not been even throughout the world. It is more rapid in some countries than in others. The graph also shows that, the fastest growth has been in the world’s poorer countries. Growth in the richer countries is now very slow. Some nations in the north-west Europe even have a zero population growth. That means neither an increase nor a decrease. </a:t>
            </a:r>
            <a:endParaRPr lang="en-GB" sz="1600" dirty="0">
              <a:latin typeface="Comic Sans MS" panose="030F0702030302020204" pitchFamily="66" charset="0"/>
            </a:endParaRPr>
          </a:p>
        </p:txBody>
      </p:sp>
      <p:sp>
        <p:nvSpPr>
          <p:cNvPr id="8" name="Rectangle 7"/>
          <p:cNvSpPr/>
          <p:nvPr/>
        </p:nvSpPr>
        <p:spPr>
          <a:xfrm>
            <a:off x="5220071" y="992429"/>
            <a:ext cx="3807757" cy="338554"/>
          </a:xfrm>
          <a:prstGeom prst="rect">
            <a:avLst/>
          </a:prstGeom>
          <a:ln w="28575">
            <a:solidFill>
              <a:srgbClr val="7030A0"/>
            </a:solidFill>
          </a:ln>
        </p:spPr>
        <p:txBody>
          <a:bodyPr wrap="square">
            <a:spAutoFit/>
          </a:bodyPr>
          <a:lstStyle/>
          <a:p>
            <a:pPr algn="ctr"/>
            <a:r>
              <a:rPr lang="en-US" altLang="en-US" sz="1600" u="sng" dirty="0">
                <a:latin typeface="Comic Sans MS" panose="030F0702030302020204" pitchFamily="66" charset="0"/>
                <a:ea typeface="ＭＳ Ｐゴシック" pitchFamily="34" charset="-128"/>
              </a:rPr>
              <a:t>Model Answer</a:t>
            </a:r>
            <a:endParaRPr lang="en-GB" sz="1600" dirty="0">
              <a:latin typeface="Comic Sans MS" panose="030F0702030302020204" pitchFamily="66"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534" b="-2658"/>
          <a:stretch/>
        </p:blipFill>
        <p:spPr>
          <a:xfrm>
            <a:off x="8748464" y="142920"/>
            <a:ext cx="216024" cy="295807"/>
          </a:xfrm>
          <a:prstGeom prst="rect">
            <a:avLst/>
          </a:prstGeom>
        </p:spPr>
      </p:pic>
    </p:spTree>
    <p:extLst>
      <p:ext uri="{BB962C8B-B14F-4D97-AF65-F5344CB8AC3E}">
        <p14:creationId xmlns:p14="http://schemas.microsoft.com/office/powerpoint/2010/main" val="22678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Banksy"/>
          <p:cNvPicPr>
            <a:picLocks noChangeAspect="1" noChangeArrowheads="1"/>
          </p:cNvPicPr>
          <p:nvPr/>
        </p:nvPicPr>
        <p:blipFill>
          <a:blip r:embed="rId2">
            <a:extLst>
              <a:ext uri="{28A0092B-C50C-407E-A947-70E740481C1C}">
                <a14:useLocalDpi xmlns:a14="http://schemas.microsoft.com/office/drawing/2010/main" val="0"/>
              </a:ext>
            </a:extLst>
          </a:blip>
          <a:srcRect t="31854"/>
          <a:stretch>
            <a:fillRect/>
          </a:stretch>
        </p:blipFill>
        <p:spPr bwMode="auto">
          <a:xfrm>
            <a:off x="35496" y="332656"/>
            <a:ext cx="9062572" cy="630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5536" y="260648"/>
            <a:ext cx="8496944" cy="461665"/>
          </a:xfrm>
          <a:prstGeom prst="rect">
            <a:avLst/>
          </a:prstGeom>
          <a:ln w="28575">
            <a:solidFill>
              <a:srgbClr val="FF0000"/>
            </a:solidFill>
          </a:ln>
        </p:spPr>
        <p:txBody>
          <a:bodyPr wrap="square">
            <a:spAutoFit/>
          </a:bodyPr>
          <a:lstStyle/>
          <a:p>
            <a:pPr algn="ctr"/>
            <a:r>
              <a:rPr lang="en-US" altLang="en-US" sz="2400" u="sng" dirty="0">
                <a:latin typeface="Comic Sans MS" panose="030F0702030302020204" pitchFamily="66" charset="0"/>
                <a:ea typeface="ＭＳ Ｐゴシック" pitchFamily="34" charset="-128"/>
              </a:rPr>
              <a:t>Geographical Source Work</a:t>
            </a:r>
            <a:r>
              <a:rPr lang="en-US" altLang="en-US" sz="2400" dirty="0">
                <a:latin typeface="Comic Sans MS" panose="030F0702030302020204" pitchFamily="66" charset="0"/>
                <a:ea typeface="ＭＳ Ｐゴシック" pitchFamily="34" charset="-128"/>
              </a:rPr>
              <a:t>?</a:t>
            </a:r>
            <a:endParaRPr lang="en-GB" sz="2400" dirty="0">
              <a:latin typeface="Comic Sans MS" panose="030F0702030302020204" pitchFamily="66" charset="0"/>
            </a:endParaRPr>
          </a:p>
        </p:txBody>
      </p:sp>
      <p:sp>
        <p:nvSpPr>
          <p:cNvPr id="2" name="Rectangle 1"/>
          <p:cNvSpPr/>
          <p:nvPr/>
        </p:nvSpPr>
        <p:spPr>
          <a:xfrm>
            <a:off x="395536" y="5715253"/>
            <a:ext cx="8496944" cy="954107"/>
          </a:xfrm>
          <a:prstGeom prst="rect">
            <a:avLst/>
          </a:prstGeom>
          <a:ln w="28575">
            <a:solidFill>
              <a:srgbClr val="7030A0"/>
            </a:solidFill>
          </a:ln>
        </p:spPr>
        <p:txBody>
          <a:bodyPr wrap="square">
            <a:spAutoFit/>
          </a:bodyPr>
          <a:lstStyle/>
          <a:p>
            <a:r>
              <a:rPr lang="en-GB" sz="1400" u="sng" dirty="0">
                <a:latin typeface="Comic Sans MS" panose="030F0702030302020204" pitchFamily="66" charset="0"/>
              </a:rPr>
              <a:t>Specification</a:t>
            </a:r>
            <a:r>
              <a:rPr lang="en-GB" sz="1400" b="1" dirty="0">
                <a:latin typeface="Comic Sans MS" panose="030F0702030302020204" pitchFamily="66" charset="0"/>
              </a:rPr>
              <a:t>:</a:t>
            </a:r>
            <a:r>
              <a:rPr lang="en-GB" sz="1400" dirty="0">
                <a:latin typeface="Comic Sans MS" panose="030F0702030302020204" pitchFamily="66" charset="0"/>
              </a:rPr>
              <a:t> Oblique photographs will be used. Candidates should be able to describe human and physical landscapes (landforms, natural vegetation, land-use and settlement) and geographical phenomena from photographs. Simple descriptions only will be required. Cartoons illustrating a geographical theme may be set for interpretation and analysis.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534" b="-2658"/>
          <a:stretch/>
        </p:blipFill>
        <p:spPr>
          <a:xfrm>
            <a:off x="8532440" y="332656"/>
            <a:ext cx="260864" cy="357206"/>
          </a:xfrm>
          <a:prstGeom prst="rect">
            <a:avLst/>
          </a:prstGeom>
        </p:spPr>
      </p:pic>
    </p:spTree>
    <p:extLst>
      <p:ext uri="{BB962C8B-B14F-4D97-AF65-F5344CB8AC3E}">
        <p14:creationId xmlns:p14="http://schemas.microsoft.com/office/powerpoint/2010/main" val="3288442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35D0A6-44E4-474A-9852-606BB1CC0B2B}"/>
              </a:ext>
            </a:extLst>
          </p:cNvPr>
          <p:cNvSpPr/>
          <p:nvPr/>
        </p:nvSpPr>
        <p:spPr>
          <a:xfrm>
            <a:off x="395536" y="260648"/>
            <a:ext cx="8496944" cy="461665"/>
          </a:xfrm>
          <a:prstGeom prst="rect">
            <a:avLst/>
          </a:prstGeom>
          <a:ln w="28575">
            <a:solidFill>
              <a:srgbClr val="FF0000"/>
            </a:solidFill>
          </a:ln>
        </p:spPr>
        <p:txBody>
          <a:bodyPr wrap="square">
            <a:spAutoFit/>
          </a:bodyPr>
          <a:lstStyle/>
          <a:p>
            <a:pPr algn="ctr"/>
            <a:r>
              <a:rPr lang="en-US" altLang="en-US" sz="2400" u="sng" dirty="0">
                <a:latin typeface="Comic Sans MS" panose="030F0702030302020204" pitchFamily="66" charset="0"/>
                <a:ea typeface="ＭＳ Ｐゴシック" pitchFamily="34" charset="-128"/>
              </a:rPr>
              <a:t>Infographics</a:t>
            </a:r>
            <a:endParaRPr lang="en-GB" sz="2400" dirty="0">
              <a:latin typeface="Comic Sans MS" panose="030F0702030302020204" pitchFamily="66" charset="0"/>
            </a:endParaRPr>
          </a:p>
        </p:txBody>
      </p:sp>
      <p:pic>
        <p:nvPicPr>
          <p:cNvPr id="6" name="Picture 5">
            <a:extLst>
              <a:ext uri="{FF2B5EF4-FFF2-40B4-BE49-F238E27FC236}">
                <a16:creationId xmlns:a16="http://schemas.microsoft.com/office/drawing/2014/main" id="{3DD543DF-B207-ED48-AE19-938903A5CE23}"/>
              </a:ext>
            </a:extLst>
          </p:cNvPr>
          <p:cNvPicPr>
            <a:picLocks noChangeAspect="1"/>
          </p:cNvPicPr>
          <p:nvPr/>
        </p:nvPicPr>
        <p:blipFill>
          <a:blip r:embed="rId2"/>
          <a:stretch>
            <a:fillRect/>
          </a:stretch>
        </p:blipFill>
        <p:spPr>
          <a:xfrm>
            <a:off x="2256569" y="836712"/>
            <a:ext cx="4774877" cy="5949280"/>
          </a:xfrm>
          <a:prstGeom prst="rect">
            <a:avLst/>
          </a:prstGeom>
        </p:spPr>
      </p:pic>
    </p:spTree>
    <p:extLst>
      <p:ext uri="{BB962C8B-B14F-4D97-AF65-F5344CB8AC3E}">
        <p14:creationId xmlns:p14="http://schemas.microsoft.com/office/powerpoint/2010/main" val="76339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8050-B05A-8E49-B595-C5393EFE404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52189AB-1F0C-3A40-86F7-9A7D43BCD16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06747AA-4DFD-E84B-B9BA-1D6CDBCA111E}"/>
              </a:ext>
            </a:extLst>
          </p:cNvPr>
          <p:cNvPicPr>
            <a:picLocks noChangeAspect="1"/>
          </p:cNvPicPr>
          <p:nvPr/>
        </p:nvPicPr>
        <p:blipFill>
          <a:blip r:embed="rId2"/>
          <a:stretch>
            <a:fillRect/>
          </a:stretch>
        </p:blipFill>
        <p:spPr>
          <a:xfrm>
            <a:off x="179512" y="236523"/>
            <a:ext cx="8784976" cy="5987152"/>
          </a:xfrm>
          <a:prstGeom prst="rect">
            <a:avLst/>
          </a:prstGeom>
          <a:ln w="28575">
            <a:solidFill>
              <a:srgbClr val="7030A0"/>
            </a:solidFill>
          </a:ln>
        </p:spPr>
      </p:pic>
    </p:spTree>
    <p:extLst>
      <p:ext uri="{BB962C8B-B14F-4D97-AF65-F5344CB8AC3E}">
        <p14:creationId xmlns:p14="http://schemas.microsoft.com/office/powerpoint/2010/main" val="3397850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CA7B5-5412-404A-8734-1B8CD39D350F}"/>
              </a:ext>
            </a:extLst>
          </p:cNvPr>
          <p:cNvPicPr>
            <a:picLocks noChangeAspect="1"/>
          </p:cNvPicPr>
          <p:nvPr/>
        </p:nvPicPr>
        <p:blipFill>
          <a:blip r:embed="rId2"/>
          <a:stretch>
            <a:fillRect/>
          </a:stretch>
        </p:blipFill>
        <p:spPr>
          <a:xfrm>
            <a:off x="215900" y="620688"/>
            <a:ext cx="8712200" cy="5092700"/>
          </a:xfrm>
          <a:prstGeom prst="rect">
            <a:avLst/>
          </a:prstGeom>
        </p:spPr>
      </p:pic>
      <p:sp>
        <p:nvSpPr>
          <p:cNvPr id="5" name="Rectangle 4">
            <a:extLst>
              <a:ext uri="{FF2B5EF4-FFF2-40B4-BE49-F238E27FC236}">
                <a16:creationId xmlns:a16="http://schemas.microsoft.com/office/drawing/2014/main" id="{5717D93A-2444-6A4C-8F36-2C86F75596B1}"/>
              </a:ext>
            </a:extLst>
          </p:cNvPr>
          <p:cNvSpPr/>
          <p:nvPr/>
        </p:nvSpPr>
        <p:spPr>
          <a:xfrm>
            <a:off x="251520" y="116632"/>
            <a:ext cx="8712968" cy="400110"/>
          </a:xfrm>
          <a:prstGeom prst="rect">
            <a:avLst/>
          </a:prstGeom>
          <a:ln w="28575">
            <a:solidFill>
              <a:srgbClr val="FF0000"/>
            </a:solidFill>
          </a:ln>
        </p:spPr>
        <p:txBody>
          <a:bodyPr wrap="square">
            <a:spAutoFit/>
          </a:bodyPr>
          <a:lstStyle/>
          <a:p>
            <a:pPr algn="ctr"/>
            <a:r>
              <a:rPr lang="en-US" altLang="en-US" sz="2000" u="sng" dirty="0">
                <a:latin typeface="Comic Sans MS" panose="030F0702030302020204" pitchFamily="66" charset="0"/>
                <a:ea typeface="ＭＳ Ｐゴシック" pitchFamily="34" charset="-128"/>
              </a:rPr>
              <a:t>SL Components </a:t>
            </a:r>
            <a:endParaRPr lang="en-GB" sz="2000" dirty="0">
              <a:latin typeface="Comic Sans MS" panose="030F0702030302020204" pitchFamily="66" charset="0"/>
            </a:endParaRPr>
          </a:p>
        </p:txBody>
      </p:sp>
    </p:spTree>
    <p:extLst>
      <p:ext uri="{BB962C8B-B14F-4D97-AF65-F5344CB8AC3E}">
        <p14:creationId xmlns:p14="http://schemas.microsoft.com/office/powerpoint/2010/main" val="293187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66F0EC-FCDE-2F4A-9032-CEFF88123AB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431D2CC-D65E-A348-8867-78FB9A27565B}"/>
              </a:ext>
            </a:extLst>
          </p:cNvPr>
          <p:cNvPicPr>
            <a:picLocks noChangeAspect="1"/>
          </p:cNvPicPr>
          <p:nvPr/>
        </p:nvPicPr>
        <p:blipFill>
          <a:blip r:embed="rId2"/>
          <a:stretch>
            <a:fillRect/>
          </a:stretch>
        </p:blipFill>
        <p:spPr>
          <a:xfrm>
            <a:off x="137988" y="516892"/>
            <a:ext cx="8826500" cy="6134100"/>
          </a:xfrm>
          <a:prstGeom prst="rect">
            <a:avLst/>
          </a:prstGeom>
        </p:spPr>
      </p:pic>
      <p:sp>
        <p:nvSpPr>
          <p:cNvPr id="5" name="Rectangle 4">
            <a:extLst>
              <a:ext uri="{FF2B5EF4-FFF2-40B4-BE49-F238E27FC236}">
                <a16:creationId xmlns:a16="http://schemas.microsoft.com/office/drawing/2014/main" id="{8643C88F-9969-9A45-A07C-E75116201D16}"/>
              </a:ext>
            </a:extLst>
          </p:cNvPr>
          <p:cNvSpPr/>
          <p:nvPr/>
        </p:nvSpPr>
        <p:spPr>
          <a:xfrm>
            <a:off x="251520" y="116632"/>
            <a:ext cx="8712968" cy="400110"/>
          </a:xfrm>
          <a:prstGeom prst="rect">
            <a:avLst/>
          </a:prstGeom>
          <a:ln w="28575">
            <a:solidFill>
              <a:srgbClr val="FF0000"/>
            </a:solidFill>
          </a:ln>
        </p:spPr>
        <p:txBody>
          <a:bodyPr wrap="square">
            <a:spAutoFit/>
          </a:bodyPr>
          <a:lstStyle/>
          <a:p>
            <a:pPr algn="ctr"/>
            <a:r>
              <a:rPr lang="en-US" altLang="en-US" sz="2000" u="sng" dirty="0">
                <a:latin typeface="Comic Sans MS" panose="030F0702030302020204" pitchFamily="66" charset="0"/>
                <a:ea typeface="ＭＳ Ｐゴシック" pitchFamily="34" charset="-128"/>
              </a:rPr>
              <a:t>HL Components </a:t>
            </a:r>
            <a:endParaRPr lang="en-GB" sz="2000" dirty="0">
              <a:latin typeface="Comic Sans MS" panose="030F0702030302020204" pitchFamily="66" charset="0"/>
            </a:endParaRPr>
          </a:p>
        </p:txBody>
      </p:sp>
    </p:spTree>
    <p:extLst>
      <p:ext uri="{BB962C8B-B14F-4D97-AF65-F5344CB8AC3E}">
        <p14:creationId xmlns:p14="http://schemas.microsoft.com/office/powerpoint/2010/main" val="3750216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205" y="1181100"/>
            <a:ext cx="6057900" cy="4495800"/>
          </a:xfrm>
          <a:prstGeom prst="rect">
            <a:avLst/>
          </a:prstGeom>
          <a:noFill/>
          <a:ln w="2857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51520" y="116632"/>
            <a:ext cx="8712968" cy="400110"/>
          </a:xfrm>
          <a:prstGeom prst="rect">
            <a:avLst/>
          </a:prstGeom>
          <a:ln w="28575">
            <a:solidFill>
              <a:srgbClr val="FF0000"/>
            </a:solidFill>
          </a:ln>
        </p:spPr>
        <p:txBody>
          <a:bodyPr wrap="square">
            <a:spAutoFit/>
          </a:bodyPr>
          <a:lstStyle/>
          <a:p>
            <a:pPr algn="ctr"/>
            <a:r>
              <a:rPr lang="en-US" altLang="en-US" sz="2000" u="sng" dirty="0">
                <a:latin typeface="Comic Sans MS" panose="030F0702030302020204" pitchFamily="66" charset="0"/>
                <a:ea typeface="ＭＳ Ｐゴシック" pitchFamily="34" charset="-128"/>
              </a:rPr>
              <a:t>Geographical Source Work</a:t>
            </a:r>
            <a:r>
              <a:rPr lang="en-US" altLang="en-US" sz="2000" dirty="0">
                <a:latin typeface="Comic Sans MS" panose="030F0702030302020204" pitchFamily="66" charset="0"/>
                <a:ea typeface="ＭＳ Ｐゴシック" pitchFamily="34" charset="-128"/>
              </a:rPr>
              <a:t>?</a:t>
            </a:r>
            <a:endParaRPr lang="en-GB" sz="2000" dirty="0">
              <a:latin typeface="Comic Sans MS" panose="030F0702030302020204" pitchFamily="66"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534" b="-2658"/>
          <a:stretch/>
        </p:blipFill>
        <p:spPr>
          <a:xfrm>
            <a:off x="8633024" y="144064"/>
            <a:ext cx="260864" cy="357206"/>
          </a:xfrm>
          <a:prstGeom prst="rect">
            <a:avLst/>
          </a:prstGeom>
        </p:spPr>
      </p:pic>
    </p:spTree>
    <p:extLst>
      <p:ext uri="{BB962C8B-B14F-4D97-AF65-F5344CB8AC3E}">
        <p14:creationId xmlns:p14="http://schemas.microsoft.com/office/powerpoint/2010/main" val="3981362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solidFill>
                  <a:srgbClr val="377AFF"/>
                </a:solidFill>
              </a:rPr>
              <a:t>Page </a:t>
            </a:r>
            <a:fld id="{24FBCBB8-0376-4425-8AA6-AC9A1DD4F154}" type="slidenum">
              <a:rPr lang="en-US" altLang="en-US" sz="1000">
                <a:solidFill>
                  <a:srgbClr val="377AFF"/>
                </a:solidFill>
              </a:rPr>
              <a:pPr eaLnBrk="1" hangingPunct="1"/>
              <a:t>8</a:t>
            </a:fld>
            <a:endParaRPr lang="en-US" altLang="en-US" sz="1000">
              <a:solidFill>
                <a:srgbClr val="377AFF"/>
              </a:solidFill>
            </a:endParaRPr>
          </a:p>
        </p:txBody>
      </p:sp>
      <p:sp>
        <p:nvSpPr>
          <p:cNvPr id="19458" name="TextBox 3"/>
          <p:cNvSpPr txBox="1">
            <a:spLocks noChangeArrowheads="1"/>
          </p:cNvSpPr>
          <p:nvPr/>
        </p:nvSpPr>
        <p:spPr bwMode="auto">
          <a:xfrm>
            <a:off x="8008938" y="40782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pic>
        <p:nvPicPr>
          <p:cNvPr id="1945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1238" y="0"/>
            <a:ext cx="26781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5432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
          <p:cNvSpPr txBox="1">
            <a:spLocks noChangeArrowheads="1"/>
          </p:cNvSpPr>
          <p:nvPr/>
        </p:nvSpPr>
        <p:spPr bwMode="auto">
          <a:xfrm>
            <a:off x="6562725" y="33401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p>
        </p:txBody>
      </p:sp>
      <p:pic>
        <p:nvPicPr>
          <p:cNvPr id="19462"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2276475"/>
            <a:ext cx="20510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22675" y="4149725"/>
            <a:ext cx="30861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78613" y="5008563"/>
            <a:ext cx="2465387"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373563"/>
            <a:ext cx="3833813"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08175" y="2420938"/>
            <a:ext cx="3095625"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43438" y="1700213"/>
            <a:ext cx="25923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22988" y="22225"/>
            <a:ext cx="303688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555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p:cNvSpPr>
          <p:nvPr>
            <p:ph type="ctrTitle"/>
          </p:nvPr>
        </p:nvSpPr>
        <p:spPr>
          <a:xfrm>
            <a:off x="685800" y="548681"/>
            <a:ext cx="7772400" cy="2880319"/>
          </a:xfrm>
          <a:ln w="28575">
            <a:solidFill>
              <a:srgbClr val="FF0000"/>
            </a:solidFill>
          </a:ln>
        </p:spPr>
        <p:txBody>
          <a:bodyPr>
            <a:normAutofit fontScale="90000"/>
          </a:bodyPr>
          <a:lstStyle/>
          <a:p>
            <a:r>
              <a:rPr lang="en-US" altLang="en-US" sz="4000" dirty="0">
                <a:latin typeface="Comic Sans MS" panose="030F0702030302020204" pitchFamily="66" charset="0"/>
                <a:ea typeface="ＭＳ Ｐゴシック" pitchFamily="34" charset="-128"/>
              </a:rPr>
              <a:t>Population, resources, government/multi-governmental organizations, settlement, culture and economic development</a:t>
            </a:r>
          </a:p>
        </p:txBody>
      </p:sp>
      <p:sp>
        <p:nvSpPr>
          <p:cNvPr id="2" name="Rectangle 1"/>
          <p:cNvSpPr/>
          <p:nvPr/>
        </p:nvSpPr>
        <p:spPr>
          <a:xfrm>
            <a:off x="2051720" y="4016714"/>
            <a:ext cx="4932761" cy="461665"/>
          </a:xfrm>
          <a:prstGeom prst="rect">
            <a:avLst/>
          </a:prstGeom>
          <a:ln w="28575">
            <a:solidFill>
              <a:srgbClr val="00FF00"/>
            </a:solidFill>
          </a:ln>
        </p:spPr>
        <p:txBody>
          <a:bodyPr wrap="none">
            <a:spAutoFit/>
          </a:bodyPr>
          <a:lstStyle/>
          <a:p>
            <a:r>
              <a:rPr lang="en-US" altLang="en-US" sz="2400" dirty="0">
                <a:latin typeface="Comic Sans MS" panose="030F0702030302020204" pitchFamily="66" charset="0"/>
                <a:ea typeface="ＭＳ Ｐゴシック" pitchFamily="34" charset="-128"/>
              </a:rPr>
              <a:t>What are the interrelationships?</a:t>
            </a:r>
            <a:endParaRPr lang="en-GB" sz="2400" dirty="0">
              <a:latin typeface="Comic Sans MS" panose="030F0702030302020204" pitchFamily="66"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534" b="-2658"/>
          <a:stretch/>
        </p:blipFill>
        <p:spPr>
          <a:xfrm>
            <a:off x="8748464" y="116632"/>
            <a:ext cx="260864" cy="357206"/>
          </a:xfrm>
          <a:prstGeom prst="rect">
            <a:avLst/>
          </a:prstGeom>
        </p:spPr>
      </p:pic>
    </p:spTree>
    <p:extLst>
      <p:ext uri="{BB962C8B-B14F-4D97-AF65-F5344CB8AC3E}">
        <p14:creationId xmlns:p14="http://schemas.microsoft.com/office/powerpoint/2010/main" val="2436528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6562</TotalTime>
  <Words>213</Words>
  <Application>Microsoft Macintosh PowerPoint</Application>
  <PresentationFormat>On-screen Show (4:3)</PresentationFormat>
  <Paragraphs>24</Paragraphs>
  <Slides>12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ＭＳ Ｐゴシック</vt:lpstr>
      <vt:lpstr>Arial</vt:lpstr>
      <vt:lpstr>Calibri</vt:lpstr>
      <vt:lpstr>Comic Sans MS</vt:lpstr>
      <vt:lpstr>Office Theme</vt:lpstr>
      <vt:lpstr>Unit 1.Changing Population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 resources, government/multi-governmental organizations, settlement, culture and economic development</vt:lpstr>
      <vt:lpstr>PowerPoint Presentation</vt:lpstr>
      <vt:lpstr>PowerPoint Presentation</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Roberts</dc:creator>
  <cp:lastModifiedBy>Martin Roberts</cp:lastModifiedBy>
  <cp:revision>20</cp:revision>
  <dcterms:created xsi:type="dcterms:W3CDTF">2014-09-08T13:17:17Z</dcterms:created>
  <dcterms:modified xsi:type="dcterms:W3CDTF">2018-08-16T12:03:59Z</dcterms:modified>
</cp:coreProperties>
</file>