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>
      <p:cViewPr varScale="1">
        <p:scale>
          <a:sx n="106" d="100"/>
          <a:sy n="106" d="100"/>
        </p:scale>
        <p:origin x="12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1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80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5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87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7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1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77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17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82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04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32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6839-E2A7-4C47-B4C6-87689A52C8B7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75E0-938B-4592-99C9-059715D9E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0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vPA6-E0b15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meo.com/1027549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gXuoL8Dsic" TargetMode="External"/><Relationship Id="rId4" Type="http://schemas.openxmlformats.org/officeDocument/2006/relationships/hyperlink" Target="http://www.bestglobalbrands.com/201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381" y="109810"/>
            <a:ext cx="8925237" cy="4466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Cultural Traits </a:t>
            </a:r>
          </a:p>
        </p:txBody>
      </p:sp>
      <p:sp>
        <p:nvSpPr>
          <p:cNvPr id="5" name="Action Button: End 4">
            <a:hlinkClick r:id="rId2" highlightClick="1"/>
          </p:cNvPr>
          <p:cNvSpPr/>
          <p:nvPr/>
        </p:nvSpPr>
        <p:spPr>
          <a:xfrm flipV="1">
            <a:off x="202918" y="241144"/>
            <a:ext cx="480650" cy="16352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5732" y="1323352"/>
            <a:ext cx="8959357" cy="40011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In what way could culture be diffused here? 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32" y="612736"/>
            <a:ext cx="8925237" cy="64633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Learning Objective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>
                <a:latin typeface="Comic Sans MS" panose="030F0702030302020204" pitchFamily="66" charset="0"/>
              </a:rPr>
              <a:t> </a:t>
            </a:r>
            <a:r>
              <a:rPr lang="en-GB" dirty="0">
                <a:latin typeface="Comic Sans MS" panose="030F0702030302020204" pitchFamily="66" charset="0"/>
              </a:rPr>
              <a:t>- To examine the diffusion of cultural traits resulting from the international movement of workers and tourists and commodities.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2" y="1839199"/>
            <a:ext cx="4276725" cy="43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 bwMode="auto">
          <a:xfrm>
            <a:off x="4932040" y="1839199"/>
            <a:ext cx="4147611" cy="282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60" y="4704888"/>
            <a:ext cx="4431010" cy="196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3726" y="6158943"/>
            <a:ext cx="895935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Cultural Diffusion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1600" dirty="0">
                <a:latin typeface="Comic Sans MS" panose="030F0702030302020204" pitchFamily="66" charset="0"/>
              </a:rPr>
              <a:t>is the process of the spreading of cultural traits from one place to another. </a:t>
            </a:r>
          </a:p>
        </p:txBody>
      </p:sp>
    </p:spTree>
    <p:extLst>
      <p:ext uri="{BB962C8B-B14F-4D97-AF65-F5344CB8AC3E}">
        <p14:creationId xmlns:p14="http://schemas.microsoft.com/office/powerpoint/2010/main" val="263016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381" y="109810"/>
            <a:ext cx="8925237" cy="4466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Cultural Traits and diffusion.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897" y="620688"/>
            <a:ext cx="8921722" cy="62645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How has migration changed over time and what has made this change possible?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8" y="1901334"/>
            <a:ext cx="2781300" cy="39909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902778" y="1348287"/>
            <a:ext cx="3131840" cy="44660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Worksheet</a:t>
            </a:r>
          </a:p>
        </p:txBody>
      </p:sp>
      <p:sp>
        <p:nvSpPr>
          <p:cNvPr id="2" name="AutoShape 4" descr="http://i.dailymail.co.uk/i/pix/2013/12/18/article-2525144-1A2AE42D00000578-60_634x3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16832"/>
            <a:ext cx="5626446" cy="346106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1971" y="1344726"/>
            <a:ext cx="5614747" cy="44660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Migration over time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5575" y="6093296"/>
            <a:ext cx="8921722" cy="62645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anose="030F0702030302020204" pitchFamily="66" charset="0"/>
              </a:rPr>
              <a:t>Challenge</a:t>
            </a:r>
            <a:r>
              <a:rPr lang="en-GB" sz="2000" dirty="0">
                <a:latin typeface="Comic Sans MS" panose="030F0702030302020204" pitchFamily="66" charset="0"/>
              </a:rPr>
              <a:t>: Read through the </a:t>
            </a:r>
            <a:r>
              <a:rPr lang="en-GB" sz="2000" u="sng" dirty="0">
                <a:latin typeface="Comic Sans MS" panose="030F0702030302020204" pitchFamily="66" charset="0"/>
              </a:rPr>
              <a:t>Geo Factsheet </a:t>
            </a:r>
            <a:r>
              <a:rPr lang="en-GB" sz="2000" dirty="0">
                <a:latin typeface="Comic Sans MS" panose="030F0702030302020204" pitchFamily="66" charset="0"/>
              </a:rPr>
              <a:t>and see how International tourism has expanded.  </a:t>
            </a:r>
          </a:p>
        </p:txBody>
      </p:sp>
    </p:spTree>
    <p:extLst>
      <p:ext uri="{BB962C8B-B14F-4D97-AF65-F5344CB8AC3E}">
        <p14:creationId xmlns:p14="http://schemas.microsoft.com/office/powerpoint/2010/main" val="397049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1" y="1871333"/>
            <a:ext cx="4884127" cy="362201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1800" u="sng" dirty="0">
                <a:latin typeface="Comic Sans MS" panose="030F0702030302020204" pitchFamily="66" charset="0"/>
              </a:rPr>
              <a:t>Glossary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3" y="116632"/>
            <a:ext cx="8912875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Success Criteria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456" y="1844824"/>
            <a:ext cx="3811472" cy="818065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Learning Outcome: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39952" y="2331194"/>
            <a:ext cx="4880426" cy="4266158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400" dirty="0">
              <a:latin typeface="Comic Sans MS" panose="030F0702030302020204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Consumer Culture –the equation of personal happiness with consumption and the purchase of material possessions.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Mass Media- a section of the media specifically designed to reach a large audience. The term was coined in the 1920s with the advert of nationwide radio networks, and mass- circulation newspapers and magazines.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Brand – a distinguishing name and/or symbol intended to identify a product or producer.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Cultural commodification- when the objects, ideas and traits of a culture become part of the capitalist system of exchange and are bought and sold.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Brand identity- image and values associated with a brand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Brand image- the totality of consumer perceptions about the brand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Franchises- businesses that are based upon the name, logos and trading methods of an existing organisation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380" y="620126"/>
            <a:ext cx="8925237" cy="101566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u="sng" dirty="0">
                <a:latin typeface="Comic Sans MS" panose="030F0702030302020204" pitchFamily="66" charset="0"/>
              </a:rPr>
              <a:t>Learning objective</a:t>
            </a:r>
            <a:r>
              <a:rPr lang="en-GB" sz="2000" dirty="0">
                <a:latin typeface="Comic Sans MS" panose="030F0702030302020204" pitchFamily="66" charset="0"/>
              </a:rPr>
              <a:t>: Describe the role of </a:t>
            </a:r>
            <a:r>
              <a:rPr lang="en-GB" sz="2000" u="sng" dirty="0">
                <a:latin typeface="Comic Sans MS" panose="030F0702030302020204" pitchFamily="66" charset="0"/>
              </a:rPr>
              <a:t>TNCs</a:t>
            </a:r>
            <a:r>
              <a:rPr lang="en-GB" sz="2000" dirty="0">
                <a:latin typeface="Comic Sans MS" panose="030F0702030302020204" pitchFamily="66" charset="0"/>
              </a:rPr>
              <a:t> and media in spreading consumer culture. Select </a:t>
            </a:r>
            <a:r>
              <a:rPr lang="en-GB" sz="2000" u="sng" dirty="0">
                <a:latin typeface="Comic Sans MS" panose="030F0702030302020204" pitchFamily="66" charset="0"/>
              </a:rPr>
              <a:t>two</a:t>
            </a:r>
            <a:r>
              <a:rPr lang="en-GB" sz="2000" dirty="0">
                <a:latin typeface="Comic Sans MS" panose="030F0702030302020204" pitchFamily="66" charset="0"/>
              </a:rPr>
              <a:t> different branded commodities and examine the spatial and temporal pattern of adoption on a global scale.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502" y="2780928"/>
            <a:ext cx="3816426" cy="3816424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atin typeface="Comic Sans MS" panose="030F0702030302020204" pitchFamily="66" charset="0"/>
              </a:rPr>
              <a:t>AO1- Students need to be able to define TNC’s</a:t>
            </a:r>
          </a:p>
          <a:p>
            <a:pPr algn="l"/>
            <a:r>
              <a:rPr lang="en-GB" sz="2400" dirty="0">
                <a:latin typeface="Comic Sans MS" panose="030F0702030302020204" pitchFamily="66" charset="0"/>
              </a:rPr>
              <a:t>AO2 – Students need to be able to explain why and how media is spreading consumer culture.</a:t>
            </a:r>
          </a:p>
          <a:p>
            <a:pPr algn="l"/>
            <a:r>
              <a:rPr lang="en-GB" sz="2400" dirty="0">
                <a:latin typeface="Comic Sans MS" panose="030F0702030302020204" pitchFamily="66" charset="0"/>
              </a:rPr>
              <a:t>AO2- Students need to be able to Select </a:t>
            </a:r>
            <a:r>
              <a:rPr lang="en-GB" sz="2400" u="sng" dirty="0">
                <a:latin typeface="Comic Sans MS" panose="030F0702030302020204" pitchFamily="66" charset="0"/>
              </a:rPr>
              <a:t>two</a:t>
            </a:r>
            <a:r>
              <a:rPr lang="en-GB" sz="2400" dirty="0">
                <a:latin typeface="Comic Sans MS" panose="030F0702030302020204" pitchFamily="66" charset="0"/>
              </a:rPr>
              <a:t> different commodities and examine the spatial and temporal pattern   </a:t>
            </a:r>
          </a:p>
        </p:txBody>
      </p:sp>
    </p:spTree>
    <p:extLst>
      <p:ext uri="{BB962C8B-B14F-4D97-AF65-F5344CB8AC3E}">
        <p14:creationId xmlns:p14="http://schemas.microsoft.com/office/powerpoint/2010/main" val="347948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381" y="109810"/>
            <a:ext cx="8925237" cy="4466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cap="all" dirty="0">
                <a:latin typeface="Comic Sans MS" panose="030F0702030302020204" pitchFamily="66" charset="0"/>
              </a:rPr>
              <a:t>CONSUMERISM &amp; CULTURE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380" y="620126"/>
            <a:ext cx="8925237" cy="101566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u="sng" dirty="0">
                <a:latin typeface="Comic Sans MS" panose="030F0702030302020204" pitchFamily="66" charset="0"/>
              </a:rPr>
              <a:t>Learning objective</a:t>
            </a:r>
            <a:r>
              <a:rPr lang="en-GB" sz="2000" dirty="0">
                <a:latin typeface="Comic Sans MS" panose="030F0702030302020204" pitchFamily="66" charset="0"/>
              </a:rPr>
              <a:t>: Describe the role of </a:t>
            </a:r>
            <a:r>
              <a:rPr lang="en-GB" sz="2000" u="sng" dirty="0">
                <a:latin typeface="Comic Sans MS" panose="030F0702030302020204" pitchFamily="66" charset="0"/>
              </a:rPr>
              <a:t>TNCs</a:t>
            </a:r>
            <a:r>
              <a:rPr lang="en-GB" sz="2000" dirty="0">
                <a:latin typeface="Comic Sans MS" panose="030F0702030302020204" pitchFamily="66" charset="0"/>
              </a:rPr>
              <a:t> and media in spreading consumer culture. Select </a:t>
            </a:r>
            <a:r>
              <a:rPr lang="en-GB" sz="2000" u="sng" dirty="0">
                <a:latin typeface="Comic Sans MS" panose="030F0702030302020204" pitchFamily="66" charset="0"/>
              </a:rPr>
              <a:t>two</a:t>
            </a:r>
            <a:r>
              <a:rPr lang="en-GB" sz="2000" dirty="0">
                <a:latin typeface="Comic Sans MS" panose="030F0702030302020204" pitchFamily="66" charset="0"/>
              </a:rPr>
              <a:t> different branded commodities and examine the spatial and temporal pattern of adoption on a global scale.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381" y="1804754"/>
            <a:ext cx="8925237" cy="70788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u="sng" dirty="0">
                <a:latin typeface="Comic Sans MS" panose="030F0702030302020204" pitchFamily="66" charset="0"/>
              </a:rPr>
              <a:t>Demo:</a:t>
            </a:r>
            <a:r>
              <a:rPr lang="en-GB" sz="2000" dirty="0">
                <a:latin typeface="Comic Sans MS" panose="030F0702030302020204" pitchFamily="66" charset="0"/>
              </a:rPr>
              <a:t> Research Project, look at </a:t>
            </a:r>
            <a:r>
              <a:rPr lang="en-GB" sz="2000" u="sng" dirty="0">
                <a:latin typeface="Comic Sans MS" panose="030F0702030302020204" pitchFamily="66" charset="0"/>
              </a:rPr>
              <a:t>two</a:t>
            </a:r>
            <a:r>
              <a:rPr lang="en-GB" sz="2000" dirty="0">
                <a:latin typeface="Comic Sans MS" panose="030F0702030302020204" pitchFamily="66" charset="0"/>
              </a:rPr>
              <a:t> TNC’s and the role media has played in spreading consumer culture.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3545721"/>
            <a:ext cx="1656184" cy="132343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How is the product being glocalized?</a:t>
            </a:r>
          </a:p>
        </p:txBody>
      </p:sp>
      <p:sp>
        <p:nvSpPr>
          <p:cNvPr id="10" name="Action Button: Return 9">
            <a:hlinkClick r:id="rId2" highlightClick="1"/>
          </p:cNvPr>
          <p:cNvSpPr/>
          <p:nvPr/>
        </p:nvSpPr>
        <p:spPr>
          <a:xfrm>
            <a:off x="8640452" y="188640"/>
            <a:ext cx="216024" cy="2233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7504" y="5733256"/>
            <a:ext cx="8925237" cy="101566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u="sng" dirty="0">
                <a:latin typeface="Comic Sans MS" panose="030F0702030302020204" pitchFamily="66" charset="0"/>
              </a:rPr>
              <a:t>Questions</a:t>
            </a:r>
            <a:r>
              <a:rPr lang="en-GB" sz="2000" dirty="0">
                <a:latin typeface="Comic Sans MS" panose="030F0702030302020204" pitchFamily="66" charset="0"/>
              </a:rPr>
              <a:t>: How have TNC’S spread consumer culture around the world?</a:t>
            </a:r>
          </a:p>
          <a:p>
            <a:pPr algn="just"/>
            <a:r>
              <a:rPr lang="en-GB" sz="2000" dirty="0">
                <a:latin typeface="Comic Sans MS" panose="030F0702030302020204" pitchFamily="66" charset="0"/>
              </a:rPr>
              <a:t>Describe the origin and characteristics of one branded commodity you have studied.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380" y="2636912"/>
            <a:ext cx="8925238" cy="36933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Coca Cola and McDonalds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3068960"/>
            <a:ext cx="1999213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What is the history of this company?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381" y="4221088"/>
            <a:ext cx="2806435" cy="132343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How did they become a global dominant company &amp; how did they grow?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3937" y="3083554"/>
            <a:ext cx="2318103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How have they remained successful?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31840" y="4221088"/>
            <a:ext cx="1800200" cy="132343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How is the product being glocalized?</a:t>
            </a:r>
          </a:p>
        </p:txBody>
      </p:sp>
      <p:sp>
        <p:nvSpPr>
          <p:cNvPr id="17" name="AutoShape 2" descr="http://www.psdgraphics.com/file/red-orange-green-traffic-ligh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8068"/>
          <a:stretch/>
        </p:blipFill>
        <p:spPr bwMode="auto">
          <a:xfrm>
            <a:off x="6804248" y="3356992"/>
            <a:ext cx="214861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ction Button: End 17">
            <a:hlinkClick r:id="rId4" highlightClick="1"/>
          </p:cNvPr>
          <p:cNvSpPr/>
          <p:nvPr/>
        </p:nvSpPr>
        <p:spPr>
          <a:xfrm>
            <a:off x="307975" y="188640"/>
            <a:ext cx="303585" cy="2233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ction Button: Movie 18">
            <a:hlinkClick r:id="rId5" highlightClick="1"/>
          </p:cNvPr>
          <p:cNvSpPr/>
          <p:nvPr/>
        </p:nvSpPr>
        <p:spPr>
          <a:xfrm>
            <a:off x="6012160" y="2708920"/>
            <a:ext cx="234026" cy="23061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ction Button: Home 19">
            <a:hlinkClick r:id="rId5" highlightClick="1"/>
          </p:cNvPr>
          <p:cNvSpPr/>
          <p:nvPr/>
        </p:nvSpPr>
        <p:spPr>
          <a:xfrm flipH="1">
            <a:off x="2870098" y="2708919"/>
            <a:ext cx="261742" cy="2306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2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438</Words>
  <Application>Microsoft Macintosh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Glossary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Roberts, Martin</cp:lastModifiedBy>
  <cp:revision>18</cp:revision>
  <dcterms:created xsi:type="dcterms:W3CDTF">2015-03-24T08:47:44Z</dcterms:created>
  <dcterms:modified xsi:type="dcterms:W3CDTF">2021-12-01T13:46:07Z</dcterms:modified>
</cp:coreProperties>
</file>