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4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41692A-75B9-498A-9FF5-FFF85C356DC4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5365323D-0408-4196-A328-F255B18A765A}">
      <dgm:prSet phldrT="[Text]"/>
      <dgm:spPr/>
      <dgm:t>
        <a:bodyPr/>
        <a:lstStyle/>
        <a:p>
          <a:r>
            <a:rPr lang="en-GB" dirty="0"/>
            <a:t>Residence </a:t>
          </a:r>
        </a:p>
      </dgm:t>
    </dgm:pt>
    <dgm:pt modelId="{30B1F0E3-E9A8-425F-B851-D37CE08808EC}" type="parTrans" cxnId="{4685D129-370F-4D79-BD7C-64CCE084E104}">
      <dgm:prSet/>
      <dgm:spPr/>
      <dgm:t>
        <a:bodyPr/>
        <a:lstStyle/>
        <a:p>
          <a:endParaRPr lang="en-GB"/>
        </a:p>
      </dgm:t>
    </dgm:pt>
    <dgm:pt modelId="{BFDBD107-F23E-4438-B1F5-17597ECDDA01}" type="sibTrans" cxnId="{4685D129-370F-4D79-BD7C-64CCE084E104}">
      <dgm:prSet/>
      <dgm:spPr/>
      <dgm:t>
        <a:bodyPr/>
        <a:lstStyle/>
        <a:p>
          <a:endParaRPr lang="en-GB"/>
        </a:p>
      </dgm:t>
    </dgm:pt>
    <dgm:pt modelId="{441539F5-CC27-44C2-87F0-CD5753285931}">
      <dgm:prSet phldrT="[Text]"/>
      <dgm:spPr/>
      <dgm:t>
        <a:bodyPr/>
        <a:lstStyle/>
        <a:p>
          <a:r>
            <a:rPr lang="en-GB" dirty="0"/>
            <a:t>Ethnicity and Employment </a:t>
          </a:r>
        </a:p>
      </dgm:t>
    </dgm:pt>
    <dgm:pt modelId="{329C6167-DDC4-420F-A21A-83B93469A10C}" type="parTrans" cxnId="{6C739A14-E505-4331-B6A9-25F1EC057EB1}">
      <dgm:prSet/>
      <dgm:spPr/>
      <dgm:t>
        <a:bodyPr/>
        <a:lstStyle/>
        <a:p>
          <a:endParaRPr lang="en-GB"/>
        </a:p>
      </dgm:t>
    </dgm:pt>
    <dgm:pt modelId="{2CF48DCF-4CA5-44A2-A996-623D17BFDF54}" type="sibTrans" cxnId="{6C739A14-E505-4331-B6A9-25F1EC057EB1}">
      <dgm:prSet/>
      <dgm:spPr/>
      <dgm:t>
        <a:bodyPr/>
        <a:lstStyle/>
        <a:p>
          <a:endParaRPr lang="en-GB"/>
        </a:p>
      </dgm:t>
    </dgm:pt>
    <dgm:pt modelId="{36DC0C63-D68C-454D-A742-73D2DEACE822}">
      <dgm:prSet phldrT="[Text]"/>
      <dgm:spPr/>
      <dgm:t>
        <a:bodyPr/>
        <a:lstStyle/>
        <a:p>
          <a:r>
            <a:rPr lang="en-GB" dirty="0"/>
            <a:t>Education</a:t>
          </a:r>
        </a:p>
      </dgm:t>
    </dgm:pt>
    <dgm:pt modelId="{3C9CCE56-A044-425E-BD61-F7D9A1850B53}" type="parTrans" cxnId="{8E74AB6D-D4A5-4743-BFAB-C2D3FA84EA6C}">
      <dgm:prSet/>
      <dgm:spPr/>
      <dgm:t>
        <a:bodyPr/>
        <a:lstStyle/>
        <a:p>
          <a:endParaRPr lang="en-GB"/>
        </a:p>
      </dgm:t>
    </dgm:pt>
    <dgm:pt modelId="{2CD4F66D-6E92-4AA1-80E1-DC70DD1E8ABC}" type="sibTrans" cxnId="{8E74AB6D-D4A5-4743-BFAB-C2D3FA84EA6C}">
      <dgm:prSet/>
      <dgm:spPr/>
      <dgm:t>
        <a:bodyPr/>
        <a:lstStyle/>
        <a:p>
          <a:endParaRPr lang="en-GB"/>
        </a:p>
      </dgm:t>
    </dgm:pt>
    <dgm:pt modelId="{345AE22A-5900-4CCF-9456-388FCF9DBE89}">
      <dgm:prSet phldrT="[Text]"/>
      <dgm:spPr/>
      <dgm:t>
        <a:bodyPr/>
        <a:lstStyle/>
        <a:p>
          <a:r>
            <a:rPr lang="en-GB" dirty="0"/>
            <a:t>Land Ownership </a:t>
          </a:r>
        </a:p>
      </dgm:t>
    </dgm:pt>
    <dgm:pt modelId="{7ABE29A2-55CC-4CB2-95C7-D164AF75DD34}" type="parTrans" cxnId="{033EDC88-19C4-4010-99F3-D836ECFB25F8}">
      <dgm:prSet/>
      <dgm:spPr/>
      <dgm:t>
        <a:bodyPr/>
        <a:lstStyle/>
        <a:p>
          <a:endParaRPr lang="en-GB"/>
        </a:p>
      </dgm:t>
    </dgm:pt>
    <dgm:pt modelId="{D3312DC2-ABB0-4617-BA4B-B446B314AD63}" type="sibTrans" cxnId="{033EDC88-19C4-4010-99F3-D836ECFB25F8}">
      <dgm:prSet/>
      <dgm:spPr/>
      <dgm:t>
        <a:bodyPr/>
        <a:lstStyle/>
        <a:p>
          <a:endParaRPr lang="en-GB"/>
        </a:p>
      </dgm:t>
    </dgm:pt>
    <dgm:pt modelId="{A697DB18-2163-40A1-A234-C9DDDF5F1092}">
      <dgm:prSet phldrT="[Text]"/>
      <dgm:spPr/>
      <dgm:t>
        <a:bodyPr/>
        <a:lstStyle/>
        <a:p>
          <a:r>
            <a:rPr lang="en-GB" dirty="0"/>
            <a:t>Employment </a:t>
          </a:r>
        </a:p>
      </dgm:t>
    </dgm:pt>
    <dgm:pt modelId="{E403FF45-CDF0-45D6-A426-235224FE49FE}" type="parTrans" cxnId="{1D4831A0-7157-4DFE-AE6F-40E4CAF3EB0D}">
      <dgm:prSet/>
      <dgm:spPr/>
      <dgm:t>
        <a:bodyPr/>
        <a:lstStyle/>
        <a:p>
          <a:endParaRPr lang="en-GB"/>
        </a:p>
      </dgm:t>
    </dgm:pt>
    <dgm:pt modelId="{197D8D9B-3FD4-4A3C-92F5-703B60C97053}" type="sibTrans" cxnId="{1D4831A0-7157-4DFE-AE6F-40E4CAF3EB0D}">
      <dgm:prSet/>
      <dgm:spPr/>
      <dgm:t>
        <a:bodyPr/>
        <a:lstStyle/>
        <a:p>
          <a:endParaRPr lang="en-GB"/>
        </a:p>
      </dgm:t>
    </dgm:pt>
    <dgm:pt modelId="{12AEF79A-6EA7-4122-AD75-F6E224CB4D51}" type="pres">
      <dgm:prSet presAssocID="{B541692A-75B9-498A-9FF5-FFF85C356DC4}" presName="cycle" presStyleCnt="0">
        <dgm:presLayoutVars>
          <dgm:dir/>
          <dgm:resizeHandles val="exact"/>
        </dgm:presLayoutVars>
      </dgm:prSet>
      <dgm:spPr/>
    </dgm:pt>
    <dgm:pt modelId="{88DBD01E-5404-4062-961A-E2472762B58D}" type="pres">
      <dgm:prSet presAssocID="{5365323D-0408-4196-A328-F255B18A765A}" presName="node" presStyleLbl="node1" presStyleIdx="0" presStyleCnt="5">
        <dgm:presLayoutVars>
          <dgm:bulletEnabled val="1"/>
        </dgm:presLayoutVars>
      </dgm:prSet>
      <dgm:spPr/>
    </dgm:pt>
    <dgm:pt modelId="{9EF3DAD7-B723-429B-B61F-C9061E4FA23C}" type="pres">
      <dgm:prSet presAssocID="{BFDBD107-F23E-4438-B1F5-17597ECDDA01}" presName="sibTrans" presStyleLbl="sibTrans2D1" presStyleIdx="0" presStyleCnt="5"/>
      <dgm:spPr/>
    </dgm:pt>
    <dgm:pt modelId="{89F803DD-00E5-475E-AC7D-3BAB204715A0}" type="pres">
      <dgm:prSet presAssocID="{BFDBD107-F23E-4438-B1F5-17597ECDDA01}" presName="connectorText" presStyleLbl="sibTrans2D1" presStyleIdx="0" presStyleCnt="5"/>
      <dgm:spPr/>
    </dgm:pt>
    <dgm:pt modelId="{AD9ADF56-50B5-4B35-B29F-8BDA110ACBA0}" type="pres">
      <dgm:prSet presAssocID="{441539F5-CC27-44C2-87F0-CD5753285931}" presName="node" presStyleLbl="node1" presStyleIdx="1" presStyleCnt="5">
        <dgm:presLayoutVars>
          <dgm:bulletEnabled val="1"/>
        </dgm:presLayoutVars>
      </dgm:prSet>
      <dgm:spPr/>
    </dgm:pt>
    <dgm:pt modelId="{56D6A4E8-3434-46AC-B727-E5B3D6615AAC}" type="pres">
      <dgm:prSet presAssocID="{2CF48DCF-4CA5-44A2-A996-623D17BFDF54}" presName="sibTrans" presStyleLbl="sibTrans2D1" presStyleIdx="1" presStyleCnt="5"/>
      <dgm:spPr/>
    </dgm:pt>
    <dgm:pt modelId="{8FBE1189-F3D6-479D-B2FC-198B812AC1B6}" type="pres">
      <dgm:prSet presAssocID="{2CF48DCF-4CA5-44A2-A996-623D17BFDF54}" presName="connectorText" presStyleLbl="sibTrans2D1" presStyleIdx="1" presStyleCnt="5"/>
      <dgm:spPr/>
    </dgm:pt>
    <dgm:pt modelId="{3C5F5084-23E3-48BB-8D0B-F8586FBE0DA1}" type="pres">
      <dgm:prSet presAssocID="{36DC0C63-D68C-454D-A742-73D2DEACE822}" presName="node" presStyleLbl="node1" presStyleIdx="2" presStyleCnt="5">
        <dgm:presLayoutVars>
          <dgm:bulletEnabled val="1"/>
        </dgm:presLayoutVars>
      </dgm:prSet>
      <dgm:spPr/>
    </dgm:pt>
    <dgm:pt modelId="{E25755DF-2E52-4925-BD5E-14847C29E71D}" type="pres">
      <dgm:prSet presAssocID="{2CD4F66D-6E92-4AA1-80E1-DC70DD1E8ABC}" presName="sibTrans" presStyleLbl="sibTrans2D1" presStyleIdx="2" presStyleCnt="5"/>
      <dgm:spPr/>
    </dgm:pt>
    <dgm:pt modelId="{70A92C87-8264-4370-A027-986797D7AA58}" type="pres">
      <dgm:prSet presAssocID="{2CD4F66D-6E92-4AA1-80E1-DC70DD1E8ABC}" presName="connectorText" presStyleLbl="sibTrans2D1" presStyleIdx="2" presStyleCnt="5"/>
      <dgm:spPr/>
    </dgm:pt>
    <dgm:pt modelId="{A6A3524A-447F-43EF-A4A7-B0B28DA56B67}" type="pres">
      <dgm:prSet presAssocID="{345AE22A-5900-4CCF-9456-388FCF9DBE89}" presName="node" presStyleLbl="node1" presStyleIdx="3" presStyleCnt="5">
        <dgm:presLayoutVars>
          <dgm:bulletEnabled val="1"/>
        </dgm:presLayoutVars>
      </dgm:prSet>
      <dgm:spPr/>
    </dgm:pt>
    <dgm:pt modelId="{478117B1-26C9-4189-9624-21533027E76E}" type="pres">
      <dgm:prSet presAssocID="{D3312DC2-ABB0-4617-BA4B-B446B314AD63}" presName="sibTrans" presStyleLbl="sibTrans2D1" presStyleIdx="3" presStyleCnt="5"/>
      <dgm:spPr/>
    </dgm:pt>
    <dgm:pt modelId="{DA39A746-3BEC-4E55-8DFD-084E85829093}" type="pres">
      <dgm:prSet presAssocID="{D3312DC2-ABB0-4617-BA4B-B446B314AD63}" presName="connectorText" presStyleLbl="sibTrans2D1" presStyleIdx="3" presStyleCnt="5"/>
      <dgm:spPr/>
    </dgm:pt>
    <dgm:pt modelId="{0CA217FE-E9C6-4D74-BADB-44F9A969DD91}" type="pres">
      <dgm:prSet presAssocID="{A697DB18-2163-40A1-A234-C9DDDF5F1092}" presName="node" presStyleLbl="node1" presStyleIdx="4" presStyleCnt="5">
        <dgm:presLayoutVars>
          <dgm:bulletEnabled val="1"/>
        </dgm:presLayoutVars>
      </dgm:prSet>
      <dgm:spPr/>
    </dgm:pt>
    <dgm:pt modelId="{27A80245-C639-4CA5-991C-55776E370B39}" type="pres">
      <dgm:prSet presAssocID="{197D8D9B-3FD4-4A3C-92F5-703B60C97053}" presName="sibTrans" presStyleLbl="sibTrans2D1" presStyleIdx="4" presStyleCnt="5"/>
      <dgm:spPr/>
    </dgm:pt>
    <dgm:pt modelId="{5E64D6DA-E899-4A8D-B5E1-CB99ECC41598}" type="pres">
      <dgm:prSet presAssocID="{197D8D9B-3FD4-4A3C-92F5-703B60C97053}" presName="connectorText" presStyleLbl="sibTrans2D1" presStyleIdx="4" presStyleCnt="5"/>
      <dgm:spPr/>
    </dgm:pt>
  </dgm:ptLst>
  <dgm:cxnLst>
    <dgm:cxn modelId="{07333F41-25BD-49CC-8E75-836A4F83CB1E}" type="presOf" srcId="{441539F5-CC27-44C2-87F0-CD5753285931}" destId="{AD9ADF56-50B5-4B35-B29F-8BDA110ACBA0}" srcOrd="0" destOrd="0" presId="urn:microsoft.com/office/officeart/2005/8/layout/cycle2"/>
    <dgm:cxn modelId="{A8E4A954-D711-4522-9EA1-0B0164001DD1}" type="presOf" srcId="{345AE22A-5900-4CCF-9456-388FCF9DBE89}" destId="{A6A3524A-447F-43EF-A4A7-B0B28DA56B67}" srcOrd="0" destOrd="0" presId="urn:microsoft.com/office/officeart/2005/8/layout/cycle2"/>
    <dgm:cxn modelId="{DC5F313E-5879-474E-8DC6-742653C131A6}" type="presOf" srcId="{2CF48DCF-4CA5-44A2-A996-623D17BFDF54}" destId="{56D6A4E8-3434-46AC-B727-E5B3D6615AAC}" srcOrd="0" destOrd="0" presId="urn:microsoft.com/office/officeart/2005/8/layout/cycle2"/>
    <dgm:cxn modelId="{EAF1D3AE-9D72-4631-B254-026478817456}" type="presOf" srcId="{B541692A-75B9-498A-9FF5-FFF85C356DC4}" destId="{12AEF79A-6EA7-4122-AD75-F6E224CB4D51}" srcOrd="0" destOrd="0" presId="urn:microsoft.com/office/officeart/2005/8/layout/cycle2"/>
    <dgm:cxn modelId="{033EDC88-19C4-4010-99F3-D836ECFB25F8}" srcId="{B541692A-75B9-498A-9FF5-FFF85C356DC4}" destId="{345AE22A-5900-4CCF-9456-388FCF9DBE89}" srcOrd="3" destOrd="0" parTransId="{7ABE29A2-55CC-4CB2-95C7-D164AF75DD34}" sibTransId="{D3312DC2-ABB0-4617-BA4B-B446B314AD63}"/>
    <dgm:cxn modelId="{24D14C2C-3244-4FBA-9FD3-EDE8F2791387}" type="presOf" srcId="{36DC0C63-D68C-454D-A742-73D2DEACE822}" destId="{3C5F5084-23E3-48BB-8D0B-F8586FBE0DA1}" srcOrd="0" destOrd="0" presId="urn:microsoft.com/office/officeart/2005/8/layout/cycle2"/>
    <dgm:cxn modelId="{368C7198-0651-400F-9E12-67CF7FC53BAE}" type="presOf" srcId="{A697DB18-2163-40A1-A234-C9DDDF5F1092}" destId="{0CA217FE-E9C6-4D74-BADB-44F9A969DD91}" srcOrd="0" destOrd="0" presId="urn:microsoft.com/office/officeart/2005/8/layout/cycle2"/>
    <dgm:cxn modelId="{5DE2BCB8-968C-427C-81BC-1B6F7D28636D}" type="presOf" srcId="{D3312DC2-ABB0-4617-BA4B-B446B314AD63}" destId="{DA39A746-3BEC-4E55-8DFD-084E85829093}" srcOrd="1" destOrd="0" presId="urn:microsoft.com/office/officeart/2005/8/layout/cycle2"/>
    <dgm:cxn modelId="{D0594CE1-1D69-4E46-AE26-0F6F58494861}" type="presOf" srcId="{D3312DC2-ABB0-4617-BA4B-B446B314AD63}" destId="{478117B1-26C9-4189-9624-21533027E76E}" srcOrd="0" destOrd="0" presId="urn:microsoft.com/office/officeart/2005/8/layout/cycle2"/>
    <dgm:cxn modelId="{4890049E-4885-4CE4-9725-A594CBDBB822}" type="presOf" srcId="{197D8D9B-3FD4-4A3C-92F5-703B60C97053}" destId="{27A80245-C639-4CA5-991C-55776E370B39}" srcOrd="0" destOrd="0" presId="urn:microsoft.com/office/officeart/2005/8/layout/cycle2"/>
    <dgm:cxn modelId="{53F7C836-6F5E-46ED-9F32-F06CE940E37B}" type="presOf" srcId="{2CD4F66D-6E92-4AA1-80E1-DC70DD1E8ABC}" destId="{E25755DF-2E52-4925-BD5E-14847C29E71D}" srcOrd="0" destOrd="0" presId="urn:microsoft.com/office/officeart/2005/8/layout/cycle2"/>
    <dgm:cxn modelId="{E9D73B45-DF68-404B-9F45-FB74D2F834C9}" type="presOf" srcId="{2CD4F66D-6E92-4AA1-80E1-DC70DD1E8ABC}" destId="{70A92C87-8264-4370-A027-986797D7AA58}" srcOrd="1" destOrd="0" presId="urn:microsoft.com/office/officeart/2005/8/layout/cycle2"/>
    <dgm:cxn modelId="{4685D129-370F-4D79-BD7C-64CCE084E104}" srcId="{B541692A-75B9-498A-9FF5-FFF85C356DC4}" destId="{5365323D-0408-4196-A328-F255B18A765A}" srcOrd="0" destOrd="0" parTransId="{30B1F0E3-E9A8-425F-B851-D37CE08808EC}" sibTransId="{BFDBD107-F23E-4438-B1F5-17597ECDDA01}"/>
    <dgm:cxn modelId="{73ED29FC-351D-4FBC-A2C0-090A67CF2D47}" type="presOf" srcId="{197D8D9B-3FD4-4A3C-92F5-703B60C97053}" destId="{5E64D6DA-E899-4A8D-B5E1-CB99ECC41598}" srcOrd="1" destOrd="0" presId="urn:microsoft.com/office/officeart/2005/8/layout/cycle2"/>
    <dgm:cxn modelId="{4D5EA7AD-AC38-4753-9AC0-E824CF00E9CB}" type="presOf" srcId="{2CF48DCF-4CA5-44A2-A996-623D17BFDF54}" destId="{8FBE1189-F3D6-479D-B2FC-198B812AC1B6}" srcOrd="1" destOrd="0" presId="urn:microsoft.com/office/officeart/2005/8/layout/cycle2"/>
    <dgm:cxn modelId="{1D4831A0-7157-4DFE-AE6F-40E4CAF3EB0D}" srcId="{B541692A-75B9-498A-9FF5-FFF85C356DC4}" destId="{A697DB18-2163-40A1-A234-C9DDDF5F1092}" srcOrd="4" destOrd="0" parTransId="{E403FF45-CDF0-45D6-A426-235224FE49FE}" sibTransId="{197D8D9B-3FD4-4A3C-92F5-703B60C97053}"/>
    <dgm:cxn modelId="{906F4392-0B76-4F6E-AD54-126361AC0557}" type="presOf" srcId="{5365323D-0408-4196-A328-F255B18A765A}" destId="{88DBD01E-5404-4062-961A-E2472762B58D}" srcOrd="0" destOrd="0" presId="urn:microsoft.com/office/officeart/2005/8/layout/cycle2"/>
    <dgm:cxn modelId="{23A4CCF1-B7DF-4597-83C0-9D740B93E604}" type="presOf" srcId="{BFDBD107-F23E-4438-B1F5-17597ECDDA01}" destId="{89F803DD-00E5-475E-AC7D-3BAB204715A0}" srcOrd="1" destOrd="0" presId="urn:microsoft.com/office/officeart/2005/8/layout/cycle2"/>
    <dgm:cxn modelId="{6C739A14-E505-4331-B6A9-25F1EC057EB1}" srcId="{B541692A-75B9-498A-9FF5-FFF85C356DC4}" destId="{441539F5-CC27-44C2-87F0-CD5753285931}" srcOrd="1" destOrd="0" parTransId="{329C6167-DDC4-420F-A21A-83B93469A10C}" sibTransId="{2CF48DCF-4CA5-44A2-A996-623D17BFDF54}"/>
    <dgm:cxn modelId="{8E74AB6D-D4A5-4743-BFAB-C2D3FA84EA6C}" srcId="{B541692A-75B9-498A-9FF5-FFF85C356DC4}" destId="{36DC0C63-D68C-454D-A742-73D2DEACE822}" srcOrd="2" destOrd="0" parTransId="{3C9CCE56-A044-425E-BD61-F7D9A1850B53}" sibTransId="{2CD4F66D-6E92-4AA1-80E1-DC70DD1E8ABC}"/>
    <dgm:cxn modelId="{E398F1B8-F724-4E4E-B6E0-8310C3B3F414}" type="presOf" srcId="{BFDBD107-F23E-4438-B1F5-17597ECDDA01}" destId="{9EF3DAD7-B723-429B-B61F-C9061E4FA23C}" srcOrd="0" destOrd="0" presId="urn:microsoft.com/office/officeart/2005/8/layout/cycle2"/>
    <dgm:cxn modelId="{B11356DE-6D61-4B6A-9BED-321A8BB24B62}" type="presParOf" srcId="{12AEF79A-6EA7-4122-AD75-F6E224CB4D51}" destId="{88DBD01E-5404-4062-961A-E2472762B58D}" srcOrd="0" destOrd="0" presId="urn:microsoft.com/office/officeart/2005/8/layout/cycle2"/>
    <dgm:cxn modelId="{3DFCFAA9-C26B-472A-9AA6-24923605DBEC}" type="presParOf" srcId="{12AEF79A-6EA7-4122-AD75-F6E224CB4D51}" destId="{9EF3DAD7-B723-429B-B61F-C9061E4FA23C}" srcOrd="1" destOrd="0" presId="urn:microsoft.com/office/officeart/2005/8/layout/cycle2"/>
    <dgm:cxn modelId="{B04D6EEC-6A5C-4F84-B215-A143AC07ACF4}" type="presParOf" srcId="{9EF3DAD7-B723-429B-B61F-C9061E4FA23C}" destId="{89F803DD-00E5-475E-AC7D-3BAB204715A0}" srcOrd="0" destOrd="0" presId="urn:microsoft.com/office/officeart/2005/8/layout/cycle2"/>
    <dgm:cxn modelId="{3F86B3FB-C48F-4FAE-BC60-33B43782C914}" type="presParOf" srcId="{12AEF79A-6EA7-4122-AD75-F6E224CB4D51}" destId="{AD9ADF56-50B5-4B35-B29F-8BDA110ACBA0}" srcOrd="2" destOrd="0" presId="urn:microsoft.com/office/officeart/2005/8/layout/cycle2"/>
    <dgm:cxn modelId="{547328CC-9EA3-4E3E-98FB-909D872F17FC}" type="presParOf" srcId="{12AEF79A-6EA7-4122-AD75-F6E224CB4D51}" destId="{56D6A4E8-3434-46AC-B727-E5B3D6615AAC}" srcOrd="3" destOrd="0" presId="urn:microsoft.com/office/officeart/2005/8/layout/cycle2"/>
    <dgm:cxn modelId="{B9FC6E1A-69CB-4AE1-981A-E8F2E76662CE}" type="presParOf" srcId="{56D6A4E8-3434-46AC-B727-E5B3D6615AAC}" destId="{8FBE1189-F3D6-479D-B2FC-198B812AC1B6}" srcOrd="0" destOrd="0" presId="urn:microsoft.com/office/officeart/2005/8/layout/cycle2"/>
    <dgm:cxn modelId="{5FA0D712-70C9-40FB-815B-A39505869A29}" type="presParOf" srcId="{12AEF79A-6EA7-4122-AD75-F6E224CB4D51}" destId="{3C5F5084-23E3-48BB-8D0B-F8586FBE0DA1}" srcOrd="4" destOrd="0" presId="urn:microsoft.com/office/officeart/2005/8/layout/cycle2"/>
    <dgm:cxn modelId="{00B49FD0-ACC5-4F82-98F4-2ADC8CEDC7CE}" type="presParOf" srcId="{12AEF79A-6EA7-4122-AD75-F6E224CB4D51}" destId="{E25755DF-2E52-4925-BD5E-14847C29E71D}" srcOrd="5" destOrd="0" presId="urn:microsoft.com/office/officeart/2005/8/layout/cycle2"/>
    <dgm:cxn modelId="{0C4D8F8A-180F-4379-A91A-5F8A0B9FC0B4}" type="presParOf" srcId="{E25755DF-2E52-4925-BD5E-14847C29E71D}" destId="{70A92C87-8264-4370-A027-986797D7AA58}" srcOrd="0" destOrd="0" presId="urn:microsoft.com/office/officeart/2005/8/layout/cycle2"/>
    <dgm:cxn modelId="{5F7CB591-886F-4864-A731-8382E20D233A}" type="presParOf" srcId="{12AEF79A-6EA7-4122-AD75-F6E224CB4D51}" destId="{A6A3524A-447F-43EF-A4A7-B0B28DA56B67}" srcOrd="6" destOrd="0" presId="urn:microsoft.com/office/officeart/2005/8/layout/cycle2"/>
    <dgm:cxn modelId="{4BA328D7-E248-4F7C-9D6F-1920FDFB3D21}" type="presParOf" srcId="{12AEF79A-6EA7-4122-AD75-F6E224CB4D51}" destId="{478117B1-26C9-4189-9624-21533027E76E}" srcOrd="7" destOrd="0" presId="urn:microsoft.com/office/officeart/2005/8/layout/cycle2"/>
    <dgm:cxn modelId="{98A6237A-DECB-4222-AF2B-3007EACBC5C2}" type="presParOf" srcId="{478117B1-26C9-4189-9624-21533027E76E}" destId="{DA39A746-3BEC-4E55-8DFD-084E85829093}" srcOrd="0" destOrd="0" presId="urn:microsoft.com/office/officeart/2005/8/layout/cycle2"/>
    <dgm:cxn modelId="{33F63E71-CA41-44D7-8535-4FD04F0656E7}" type="presParOf" srcId="{12AEF79A-6EA7-4122-AD75-F6E224CB4D51}" destId="{0CA217FE-E9C6-4D74-BADB-44F9A969DD91}" srcOrd="8" destOrd="0" presId="urn:microsoft.com/office/officeart/2005/8/layout/cycle2"/>
    <dgm:cxn modelId="{570DF000-8BA6-40E7-B5F6-B31466ABBBE8}" type="presParOf" srcId="{12AEF79A-6EA7-4122-AD75-F6E224CB4D51}" destId="{27A80245-C639-4CA5-991C-55776E370B39}" srcOrd="9" destOrd="0" presId="urn:microsoft.com/office/officeart/2005/8/layout/cycle2"/>
    <dgm:cxn modelId="{D17AEA5A-C84B-48E1-B5E1-8CB73C4E225D}" type="presParOf" srcId="{27A80245-C639-4CA5-991C-55776E370B39}" destId="{5E64D6DA-E899-4A8D-B5E1-CB99ECC4159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BD01E-5404-4062-961A-E2472762B58D}">
      <dsp:nvSpPr>
        <dsp:cNvPr id="0" name=""/>
        <dsp:cNvSpPr/>
      </dsp:nvSpPr>
      <dsp:spPr>
        <a:xfrm>
          <a:off x="2434828" y="401"/>
          <a:ext cx="1226343" cy="122634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Residence </a:t>
          </a:r>
        </a:p>
      </dsp:txBody>
      <dsp:txXfrm>
        <a:off x="2614422" y="179995"/>
        <a:ext cx="867155" cy="867155"/>
      </dsp:txXfrm>
    </dsp:sp>
    <dsp:sp modelId="{9EF3DAD7-B723-429B-B61F-C9061E4FA23C}">
      <dsp:nvSpPr>
        <dsp:cNvPr id="0" name=""/>
        <dsp:cNvSpPr/>
      </dsp:nvSpPr>
      <dsp:spPr>
        <a:xfrm rot="2160000">
          <a:off x="3622675" y="942976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3632045" y="996915"/>
        <a:ext cx="228964" cy="248335"/>
      </dsp:txXfrm>
    </dsp:sp>
    <dsp:sp modelId="{AD9ADF56-50B5-4B35-B29F-8BDA110ACBA0}">
      <dsp:nvSpPr>
        <dsp:cNvPr id="0" name=""/>
        <dsp:cNvSpPr/>
      </dsp:nvSpPr>
      <dsp:spPr>
        <a:xfrm>
          <a:off x="3926250" y="1083982"/>
          <a:ext cx="1226343" cy="1226343"/>
        </a:xfrm>
        <a:prstGeom prst="ellips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Ethnicity and Employment </a:t>
          </a:r>
        </a:p>
      </dsp:txBody>
      <dsp:txXfrm>
        <a:off x="4105844" y="1263576"/>
        <a:ext cx="867155" cy="867155"/>
      </dsp:txXfrm>
    </dsp:sp>
    <dsp:sp modelId="{56D6A4E8-3434-46AC-B727-E5B3D6615AAC}">
      <dsp:nvSpPr>
        <dsp:cNvPr id="0" name=""/>
        <dsp:cNvSpPr/>
      </dsp:nvSpPr>
      <dsp:spPr>
        <a:xfrm rot="6480000">
          <a:off x="4093900" y="235804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 rot="10800000">
        <a:off x="4158126" y="2394156"/>
        <a:ext cx="228964" cy="248335"/>
      </dsp:txXfrm>
    </dsp:sp>
    <dsp:sp modelId="{3C5F5084-23E3-48BB-8D0B-F8586FBE0DA1}">
      <dsp:nvSpPr>
        <dsp:cNvPr id="0" name=""/>
        <dsp:cNvSpPr/>
      </dsp:nvSpPr>
      <dsp:spPr>
        <a:xfrm>
          <a:off x="3356577" y="2837255"/>
          <a:ext cx="1226343" cy="1226343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Education</a:t>
          </a:r>
        </a:p>
      </dsp:txBody>
      <dsp:txXfrm>
        <a:off x="3536171" y="3016849"/>
        <a:ext cx="867155" cy="867155"/>
      </dsp:txXfrm>
    </dsp:sp>
    <dsp:sp modelId="{E25755DF-2E52-4925-BD5E-14847C29E71D}">
      <dsp:nvSpPr>
        <dsp:cNvPr id="0" name=""/>
        <dsp:cNvSpPr/>
      </dsp:nvSpPr>
      <dsp:spPr>
        <a:xfrm rot="10800000">
          <a:off x="2893711" y="324348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 rot="10800000">
        <a:off x="2991839" y="3326259"/>
        <a:ext cx="228964" cy="248335"/>
      </dsp:txXfrm>
    </dsp:sp>
    <dsp:sp modelId="{A6A3524A-447F-43EF-A4A7-B0B28DA56B67}">
      <dsp:nvSpPr>
        <dsp:cNvPr id="0" name=""/>
        <dsp:cNvSpPr/>
      </dsp:nvSpPr>
      <dsp:spPr>
        <a:xfrm>
          <a:off x="1513078" y="2837255"/>
          <a:ext cx="1226343" cy="1226343"/>
        </a:xfrm>
        <a:prstGeom prst="ellips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Land Ownership </a:t>
          </a:r>
        </a:p>
      </dsp:txBody>
      <dsp:txXfrm>
        <a:off x="1692672" y="3016849"/>
        <a:ext cx="867155" cy="867155"/>
      </dsp:txXfrm>
    </dsp:sp>
    <dsp:sp modelId="{478117B1-26C9-4189-9624-21533027E76E}">
      <dsp:nvSpPr>
        <dsp:cNvPr id="0" name=""/>
        <dsp:cNvSpPr/>
      </dsp:nvSpPr>
      <dsp:spPr>
        <a:xfrm rot="15120000">
          <a:off x="1680728" y="237564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 rot="10800000">
        <a:off x="1744954" y="2505090"/>
        <a:ext cx="228964" cy="248335"/>
      </dsp:txXfrm>
    </dsp:sp>
    <dsp:sp modelId="{0CA217FE-E9C6-4D74-BADB-44F9A969DD91}">
      <dsp:nvSpPr>
        <dsp:cNvPr id="0" name=""/>
        <dsp:cNvSpPr/>
      </dsp:nvSpPr>
      <dsp:spPr>
        <a:xfrm>
          <a:off x="943405" y="1083982"/>
          <a:ext cx="1226343" cy="122634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Employment </a:t>
          </a:r>
        </a:p>
      </dsp:txBody>
      <dsp:txXfrm>
        <a:off x="1122999" y="1263576"/>
        <a:ext cx="867155" cy="867155"/>
      </dsp:txXfrm>
    </dsp:sp>
    <dsp:sp modelId="{27A80245-C639-4CA5-991C-55776E370B39}">
      <dsp:nvSpPr>
        <dsp:cNvPr id="0" name=""/>
        <dsp:cNvSpPr/>
      </dsp:nvSpPr>
      <dsp:spPr>
        <a:xfrm rot="19440000">
          <a:off x="2131253" y="95385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2140623" y="1065476"/>
        <a:ext cx="228964" cy="248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0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65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03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29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68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0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20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05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59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61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3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D905F-D3A0-483A-BC6F-6EA6D85CD5B1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5E0EC-A786-4876-8467-11467C02DF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17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://upload.wikimedia.org/wikipedia/commons/e/ef/World_Map_Gini_coefficient_with_legend_2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07504" y="116632"/>
            <a:ext cx="8856984" cy="46166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u="sng" dirty="0">
                <a:latin typeface="Comic Sans MS" panose="030F0702030302020204" pitchFamily="66" charset="0"/>
              </a:rPr>
              <a:t>Origin of disparities</a:t>
            </a:r>
            <a:endParaRPr lang="en-GB" sz="2400" u="sng" dirty="0"/>
          </a:p>
        </p:txBody>
      </p:sp>
      <p:sp>
        <p:nvSpPr>
          <p:cNvPr id="7" name="Rectangle 6"/>
          <p:cNvSpPr/>
          <p:nvPr/>
        </p:nvSpPr>
        <p:spPr>
          <a:xfrm>
            <a:off x="5924124" y="2492896"/>
            <a:ext cx="3083906" cy="3416320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Challenge: </a:t>
            </a:r>
            <a:r>
              <a:rPr lang="en-GB" sz="2400" dirty="0">
                <a:latin typeface="Comic Sans MS" panose="030F0702030302020204" pitchFamily="66" charset="0"/>
              </a:rPr>
              <a:t>What is the influence on disparities and inequalities of ethnicity, residence, parental education, income, employment and land ownership? 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107504" y="692696"/>
            <a:ext cx="8856984" cy="707886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>
                <a:latin typeface="Comic Sans MS" panose="030F0702030302020204" pitchFamily="66" charset="0"/>
              </a:rPr>
              <a:t>Learning Objective</a:t>
            </a:r>
            <a:r>
              <a:rPr lang="en-GB" sz="2000" dirty="0">
                <a:latin typeface="Comic Sans MS" panose="030F0702030302020204" pitchFamily="66" charset="0"/>
              </a:rPr>
              <a:t>: To gain an understanding on how to measure inequality and the differences between regions around the world.</a:t>
            </a:r>
            <a:endParaRPr lang="en-GB" sz="2000" dirty="0"/>
          </a:p>
        </p:txBody>
      </p:sp>
      <p:sp>
        <p:nvSpPr>
          <p:cNvPr id="10" name="AutoShape 4" descr="http://keepthemiddleclassalive.com/wp-content/uploads/2011/04/36727_60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6" descr="http://keepthemiddleclassalive.com/wp-content/uploads/2011/04/36727_600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82" y="2492896"/>
            <a:ext cx="57150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07504" y="1469592"/>
            <a:ext cx="8856984" cy="830997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Starter</a:t>
            </a:r>
            <a:r>
              <a:rPr lang="en-GB" sz="2400" dirty="0">
                <a:latin typeface="Comic Sans MS" panose="030F0702030302020204" pitchFamily="66" charset="0"/>
              </a:rPr>
              <a:t>: To what extent do disparities and inequalities occur within countries and how can these be measured?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2118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424936" cy="605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504" y="116632"/>
            <a:ext cx="8856984" cy="46166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The Gini coefficient 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7164287" y="670570"/>
            <a:ext cx="1900379" cy="3046988"/>
          </a:xfrm>
          <a:prstGeom prst="rect">
            <a:avLst/>
          </a:prstGeom>
          <a:solidFill>
            <a:schemeClr val="bg1"/>
          </a:solidFill>
          <a:ln w="28575"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Demo: </a:t>
            </a:r>
            <a:r>
              <a:rPr lang="en-GB" sz="2400" dirty="0">
                <a:latin typeface="Comic Sans MS" panose="030F0702030302020204" pitchFamily="66" charset="0"/>
              </a:rPr>
              <a:t>Describe the global variation in the Gini coefficient shown in FIG 1. 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07504" y="642851"/>
            <a:ext cx="907621" cy="369332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FIG 1.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86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06512" y="732854"/>
            <a:ext cx="8857976" cy="4525963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latin typeface="Comic Sans MS" panose="030F0702030302020204" pitchFamily="66" charset="0"/>
              </a:rPr>
              <a:t>The Gini coefficient is a commonly-used measure </a:t>
            </a:r>
            <a:r>
              <a:rPr lang="en-GB" b="1">
                <a:latin typeface="Comic Sans MS" panose="030F0702030302020204" pitchFamily="66" charset="0"/>
              </a:rPr>
              <a:t>of income inequality</a:t>
            </a:r>
            <a:r>
              <a:rPr lang="en-GB">
                <a:latin typeface="Comic Sans MS" panose="030F0702030302020204" pitchFamily="66" charset="0"/>
              </a:rPr>
              <a:t> that condenses the entire income distribution for a country into a single number between 0 and 1: the higher the number, the greater the degree of income inequality.</a:t>
            </a:r>
          </a:p>
          <a:p>
            <a:r>
              <a:rPr lang="en-GB">
                <a:latin typeface="Comic Sans MS" panose="030F0702030302020204" pitchFamily="66" charset="0"/>
              </a:rPr>
              <a:t>The Gini coefficient ranges from </a:t>
            </a:r>
            <a:r>
              <a:rPr lang="en-GB" b="1">
                <a:latin typeface="Comic Sans MS" panose="030F0702030302020204" pitchFamily="66" charset="0"/>
              </a:rPr>
              <a:t>zero</a:t>
            </a:r>
            <a:r>
              <a:rPr lang="en-GB">
                <a:latin typeface="Comic Sans MS" panose="030F0702030302020204" pitchFamily="66" charset="0"/>
              </a:rPr>
              <a:t>, when everyone has the same income, to 1, when a single individual receives all the income. A Gini coefficient above 0.4 is often seen as an important point. Inequality above this level is frequently associated with political instability and growing social tensions.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188640"/>
            <a:ext cx="8856984" cy="46166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The Gini coefficient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7621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640960" cy="576064"/>
          </a:xfrm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Theory of regional disparities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764704"/>
            <a:ext cx="8640960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dirty="0">
                <a:latin typeface="Comic Sans MS" panose="030F0702030302020204" pitchFamily="66" charset="0"/>
              </a:rPr>
              <a:t>The Swedish economist Gunnar Myrdal produced his cumulative causation theory in 1957. </a:t>
            </a:r>
          </a:p>
        </p:txBody>
      </p:sp>
      <p:sp>
        <p:nvSpPr>
          <p:cNvPr id="5" name="AutoShape 2" descr="http://4.bp.blogspot.com/-i1GsVhpSDxk/U9pdPMI1u2I/AAAAAAAAAHA/plhb22ZhDUI/s1600/circular%2Band%2Bcumulative%2Bcausation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00192" y="1628800"/>
            <a:ext cx="2664296" cy="5112568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The pre industrial stage when regional differences are minimal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A period of rapid economic growth characterised by increasing regional economic divergence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A stage of regional economic convergence when the significant wealth generated in the most affluent region/s spreads to other parts of the country</a:t>
            </a:r>
          </a:p>
        </p:txBody>
      </p:sp>
      <p:pic>
        <p:nvPicPr>
          <p:cNvPr id="8" name="Picture 3" descr="C:\Users\Martin Roberts\Desktop\Cumula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43" y="1628800"/>
            <a:ext cx="5407926" cy="478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5814" y="6237312"/>
            <a:ext cx="6122370" cy="576064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u="sng" dirty="0">
                <a:latin typeface="Comic Sans MS" panose="030F0702030302020204" pitchFamily="66" charset="0"/>
              </a:rPr>
              <a:t>Demo</a:t>
            </a:r>
            <a:r>
              <a:rPr lang="en-GB" sz="2000" dirty="0">
                <a:latin typeface="Comic Sans MS" panose="030F0702030302020204" pitchFamily="66" charset="0"/>
              </a:rPr>
              <a:t>: Ensure to get a diagram of the cumulative causation theory.  </a:t>
            </a:r>
          </a:p>
        </p:txBody>
      </p:sp>
    </p:spTree>
    <p:extLst>
      <p:ext uri="{BB962C8B-B14F-4D97-AF65-F5344CB8AC3E}">
        <p14:creationId xmlns:p14="http://schemas.microsoft.com/office/powerpoint/2010/main" val="237669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836712"/>
            <a:ext cx="8640960" cy="163121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  <a:latin typeface="Comic Sans MS" panose="030F0702030302020204" pitchFamily="66" charset="0"/>
              </a:rPr>
              <a:t>In economics, the </a:t>
            </a:r>
            <a:r>
              <a:rPr lang="en-GB" sz="2000" b="1" dirty="0">
                <a:solidFill>
                  <a:srgbClr val="222222"/>
                </a:solidFill>
                <a:latin typeface="Comic Sans MS" panose="030F0702030302020204" pitchFamily="66" charset="0"/>
              </a:rPr>
              <a:t>Lorenz curve</a:t>
            </a:r>
            <a:r>
              <a:rPr lang="en-GB" sz="2000" dirty="0">
                <a:solidFill>
                  <a:srgbClr val="222222"/>
                </a:solidFill>
                <a:latin typeface="Comic Sans MS" panose="030F0702030302020204" pitchFamily="66" charset="0"/>
              </a:rPr>
              <a:t> is a graphical representation of the cumulative distribution function of the empirical probability distribution of wealth or income, and was developed by Max O.</a:t>
            </a:r>
            <a:r>
              <a:rPr lang="en-GB" sz="2000" b="1" dirty="0">
                <a:solidFill>
                  <a:srgbClr val="222222"/>
                </a:solidFill>
                <a:latin typeface="Comic Sans MS" panose="030F0702030302020204" pitchFamily="66" charset="0"/>
              </a:rPr>
              <a:t>Lorenz</a:t>
            </a:r>
            <a:r>
              <a:rPr lang="en-GB" sz="2000" dirty="0">
                <a:solidFill>
                  <a:srgbClr val="222222"/>
                </a:solidFill>
                <a:latin typeface="Comic Sans MS" panose="030F0702030302020204" pitchFamily="66" charset="0"/>
              </a:rPr>
              <a:t> in 1905 for representing inequality of the wealth distribution.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116632"/>
            <a:ext cx="8640960" cy="57606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u="sng" dirty="0">
                <a:latin typeface="Comic Sans MS" panose="030F0702030302020204" pitchFamily="66" charset="0"/>
              </a:rPr>
              <a:t>The Lorenz Curve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07541"/>
            <a:ext cx="8640960" cy="3990975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112115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784976" cy="57606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u="sng" dirty="0">
                <a:latin typeface="Comic Sans MS" panose="030F0702030302020204" pitchFamily="66" charset="0"/>
              </a:rPr>
              <a:t>Factors affecting internal disparities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22975219"/>
              </p:ext>
            </p:extLst>
          </p:nvPr>
        </p:nvGraphicFramePr>
        <p:xfrm>
          <a:off x="3347864" y="22768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51520" y="778656"/>
            <a:ext cx="8784976" cy="576064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u="sng" dirty="0">
                <a:latin typeface="Comic Sans MS" panose="030F0702030302020204" pitchFamily="66" charset="0"/>
              </a:rPr>
              <a:t>Demo</a:t>
            </a:r>
            <a:r>
              <a:rPr lang="en-GB" sz="2000" dirty="0">
                <a:latin typeface="Comic Sans MS" panose="030F0702030302020204" pitchFamily="66" charset="0"/>
              </a:rPr>
              <a:t>: Read your section and complete the table on your worksheet.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73" y="1959812"/>
            <a:ext cx="3700049" cy="2780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51520" y="1418229"/>
            <a:ext cx="3700049" cy="441671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u="sng" dirty="0">
                <a:latin typeface="Comic Sans MS" panose="030F0702030302020204" pitchFamily="66" charset="0"/>
              </a:rPr>
              <a:t>Worksheet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067944" y="1620379"/>
            <a:ext cx="4968552" cy="441671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u="sng" dirty="0">
                <a:latin typeface="Comic Sans MS" panose="030F0702030302020204" pitchFamily="66" charset="0"/>
              </a:rPr>
              <a:t>Factors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39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496" y="35332"/>
            <a:ext cx="903649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Comic Sans MS" pitchFamily="66" charset="0"/>
              </a:rPr>
              <a:t>Factors affecting internal disparities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496" y="5705380"/>
            <a:ext cx="9036496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Extension</a:t>
            </a:r>
            <a:r>
              <a:rPr lang="en-GB" sz="1200" dirty="0">
                <a:latin typeface="Comic Sans MS" pitchFamily="66" charset="0"/>
              </a:rPr>
              <a:t>: Which one of these factors are most affecting internal disparities? </a:t>
            </a:r>
          </a:p>
          <a:p>
            <a:pPr algn="ctr"/>
            <a:r>
              <a:rPr lang="en-GB" dirty="0">
                <a:latin typeface="Comic Sans MS" pitchFamily="66" charset="0"/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algn="ctr"/>
            <a:r>
              <a:rPr lang="en-GB" dirty="0">
                <a:latin typeface="Comic Sans MS" pitchFamily="66" charset="0"/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algn="ctr"/>
            <a:r>
              <a:rPr lang="en-GB" dirty="0">
                <a:latin typeface="Comic Sans MS" pitchFamily="66" charset="0"/>
              </a:rPr>
              <a:t>……………………………………………………………………………………………………………………………………………………….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987824" y="404664"/>
            <a:ext cx="0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56176" y="404664"/>
            <a:ext cx="0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7588" y="989672"/>
            <a:ext cx="903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5496" y="4603716"/>
            <a:ext cx="903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1822" y="477851"/>
            <a:ext cx="9020170" cy="461665"/>
            <a:chOff x="51822" y="477851"/>
            <a:chExt cx="9020170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6242408" y="487356"/>
              <a:ext cx="2829584" cy="2769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Comic Sans MS" pitchFamily="66" charset="0"/>
                </a:rPr>
                <a:t>Importance 1-5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1822" y="477851"/>
              <a:ext cx="5960338" cy="461665"/>
              <a:chOff x="51822" y="477851"/>
              <a:chExt cx="5960338" cy="461665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3090278" y="477851"/>
                <a:ext cx="2921882" cy="46166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latin typeface="Comic Sans MS" pitchFamily="66" charset="0"/>
                  </a:rPr>
                  <a:t>Why is it affecting internal disparities 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1822" y="559713"/>
                <a:ext cx="2791986" cy="27699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latin typeface="Comic Sans MS" pitchFamily="66" charset="0"/>
                  </a:rPr>
                  <a:t>Factor</a:t>
                </a:r>
              </a:p>
            </p:txBody>
          </p:sp>
        </p:grpSp>
      </p:grpSp>
      <p:cxnSp>
        <p:nvCxnSpPr>
          <p:cNvPr id="29" name="Straight Connector 28"/>
          <p:cNvCxnSpPr/>
          <p:nvPr/>
        </p:nvCxnSpPr>
        <p:spPr>
          <a:xfrm flipH="1">
            <a:off x="60206" y="1920879"/>
            <a:ext cx="903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7588" y="2852936"/>
            <a:ext cx="903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3064" y="3701266"/>
            <a:ext cx="903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7588" y="5517417"/>
            <a:ext cx="903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841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238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Theory of regional disparities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regional disparities</dc:title>
  <dc:creator>Martin Roberts</dc:creator>
  <cp:lastModifiedBy>martin roberts</cp:lastModifiedBy>
  <cp:revision>11</cp:revision>
  <dcterms:created xsi:type="dcterms:W3CDTF">2014-11-20T07:50:36Z</dcterms:created>
  <dcterms:modified xsi:type="dcterms:W3CDTF">2016-12-06T15:38:31Z</dcterms:modified>
</cp:coreProperties>
</file>