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1" r:id="rId2"/>
    <p:sldId id="256" r:id="rId3"/>
    <p:sldId id="260" r:id="rId4"/>
    <p:sldId id="262" r:id="rId5"/>
    <p:sldId id="265" r:id="rId6"/>
    <p:sldId id="266" r:id="rId7"/>
    <p:sldId id="257"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C5ACE0-6671-1142-B5E1-1CA26E7863E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6E766A17-8050-6242-A56B-61FDDB269AE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694966B-F9D1-0D47-A5DA-3B91D2BF0686}" type="datetime1">
              <a:rPr lang="en-GB"/>
              <a:pPr lvl="0"/>
              <a:t>02/09/2019</a:t>
            </a:fld>
            <a:endParaRPr lang="en-GB"/>
          </a:p>
        </p:txBody>
      </p:sp>
      <p:sp>
        <p:nvSpPr>
          <p:cNvPr id="4" name="Slide Image Placeholder 3">
            <a:extLst>
              <a:ext uri="{FF2B5EF4-FFF2-40B4-BE49-F238E27FC236}">
                <a16:creationId xmlns:a16="http://schemas.microsoft.com/office/drawing/2014/main" id="{EDF9AADE-ED49-E24A-9B32-C40F99C1C92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D086002-5E9A-0544-B4A7-2F26E083E8E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2E77312-CE53-8245-A2D0-4683BAB52B6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E6B60DCB-4708-0B44-BFA7-D37D15B984C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914A626-DC0F-4F4D-8337-11FA7212127E}" type="slidenum">
              <a:t>‹#›</a:t>
            </a:fld>
            <a:endParaRPr lang="en-GB"/>
          </a:p>
        </p:txBody>
      </p:sp>
    </p:spTree>
    <p:extLst>
      <p:ext uri="{BB962C8B-B14F-4D97-AF65-F5344CB8AC3E}">
        <p14:creationId xmlns:p14="http://schemas.microsoft.com/office/powerpoint/2010/main" val="118751179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494DC-D481-A444-B84D-10C6A3E50DB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AB3286C-6F18-6440-B248-13C62EAFEC5A}"/>
              </a:ext>
            </a:extLst>
          </p:cNvPr>
          <p:cNvSpPr txBox="1">
            <a:spLocks noGrp="1"/>
          </p:cNvSpPr>
          <p:nvPr>
            <p:ph type="body" sz="quarter" idx="1"/>
          </p:nvPr>
        </p:nvSpPr>
        <p:spPr/>
        <p:txBody>
          <a:bodyPr/>
          <a:lstStyle/>
          <a:p>
            <a:pPr lvl="0"/>
            <a:r>
              <a:rPr lang="en-GB"/>
              <a:t>Urbanisation can cause problems such as transport congestion, lack of sufficient housing, over-rapid growth and environmental degradation. Many cities display particularly sharp inequalities in housing provision, health and employment. Some people try to escape these problems by moving away from the city - a process called counter-urbanisation. Long term, however, the solution must be to make cities more sustainable. Causes of urbanisation Urbanisation means an increase in the proportion of people living in urban areas compared to rural areas. An urban area is a built-up area such as a town or city. A rural area is an area of countryside. As a country industrialises, the number of people living in urban areas tends to increase. The UK and many other MEDCs urbanised during the 18th and 19th centuries. People migrated from rural areas (due to the mechanisation in farming) to urban areas where there was employment in the new factories. The area of cities known as the inner city developed during this time as rows of terraced housing were built for workers. </a:t>
            </a:r>
          </a:p>
          <a:p>
            <a:pPr lvl="0"/>
            <a:endParaRPr lang="en-GB"/>
          </a:p>
        </p:txBody>
      </p:sp>
      <p:sp>
        <p:nvSpPr>
          <p:cNvPr id="4" name="Slide Number Placeholder 3">
            <a:extLst>
              <a:ext uri="{FF2B5EF4-FFF2-40B4-BE49-F238E27FC236}">
                <a16:creationId xmlns:a16="http://schemas.microsoft.com/office/drawing/2014/main" id="{E326B2EF-AABF-2C45-9D4F-DB7827AFE06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F21DE-5E42-A74B-A39A-E5E554213D58}"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3CC-FE1A-2849-87C1-95C16185AA8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F6DF336-E721-4344-83D3-A9BC71C71511}"/>
              </a:ext>
            </a:extLst>
          </p:cNvPr>
          <p:cNvSpPr txBox="1">
            <a:spLocks noGrp="1"/>
          </p:cNvSpPr>
          <p:nvPr>
            <p:ph type="subTitle" idx="1"/>
          </p:nvPr>
        </p:nvSpPr>
        <p:spPr>
          <a:xfrm>
            <a:off x="1524003" y="3602041"/>
            <a:ext cx="9144000" cy="1655758"/>
          </a:xfrm>
        </p:spPr>
        <p:txBody>
          <a:bodyPr anchorCtr="1"/>
          <a:lstStyle>
            <a:lvl1pPr marL="0" indent="0" algn="ctr">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44A0D8E9-BE52-0A4E-B299-90A5A6520EF0}"/>
              </a:ext>
            </a:extLst>
          </p:cNvPr>
          <p:cNvSpPr txBox="1">
            <a:spLocks noGrp="1"/>
          </p:cNvSpPr>
          <p:nvPr>
            <p:ph type="dt" sz="half" idx="7"/>
          </p:nvPr>
        </p:nvSpPr>
        <p:spPr/>
        <p:txBody>
          <a:bodyPr/>
          <a:lstStyle>
            <a:lvl1pPr>
              <a:defRPr/>
            </a:lvl1pPr>
          </a:lstStyle>
          <a:p>
            <a:pPr lvl="0"/>
            <a:fld id="{BE177E2D-252D-AA46-8D04-AD027FAA92E1}" type="datetime1">
              <a:rPr lang="en-GB"/>
              <a:pPr lvl="0"/>
              <a:t>02/09/2019</a:t>
            </a:fld>
            <a:endParaRPr lang="en-GB"/>
          </a:p>
        </p:txBody>
      </p:sp>
      <p:sp>
        <p:nvSpPr>
          <p:cNvPr id="5" name="Footer Placeholder 4">
            <a:extLst>
              <a:ext uri="{FF2B5EF4-FFF2-40B4-BE49-F238E27FC236}">
                <a16:creationId xmlns:a16="http://schemas.microsoft.com/office/drawing/2014/main" id="{5C5F0199-C062-3F45-92B2-C9FE159756F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5F66ED9-DA74-AD4A-AC87-5108B205B70A}"/>
              </a:ext>
            </a:extLst>
          </p:cNvPr>
          <p:cNvSpPr txBox="1">
            <a:spLocks noGrp="1"/>
          </p:cNvSpPr>
          <p:nvPr>
            <p:ph type="sldNum" sz="quarter" idx="8"/>
          </p:nvPr>
        </p:nvSpPr>
        <p:spPr/>
        <p:txBody>
          <a:bodyPr/>
          <a:lstStyle>
            <a:lvl1pPr>
              <a:defRPr/>
            </a:lvl1pPr>
          </a:lstStyle>
          <a:p>
            <a:pPr lvl="0"/>
            <a:fld id="{C937B356-C8B2-BB4B-9C11-3848962256F4}" type="slidenum">
              <a:t>‹#›</a:t>
            </a:fld>
            <a:endParaRPr lang="en-GB"/>
          </a:p>
        </p:txBody>
      </p:sp>
    </p:spTree>
    <p:extLst>
      <p:ext uri="{BB962C8B-B14F-4D97-AF65-F5344CB8AC3E}">
        <p14:creationId xmlns:p14="http://schemas.microsoft.com/office/powerpoint/2010/main" val="28522267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9597-793E-3A41-9CF3-DDA36623E68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66BA0AA-FF9D-C84E-8839-B143E38150B1}"/>
              </a:ext>
            </a:extLst>
          </p:cNvPr>
          <p:cNvSpPr txBox="1">
            <a:spLocks noGrp="1"/>
          </p:cNvSpPr>
          <p:nvPr>
            <p:ph type="body" orient="vert" idx="1"/>
          </p:nvPr>
        </p:nvSpPr>
        <p:spPr/>
        <p:txBody>
          <a:bodyPr vert="eaVert"/>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A05A31-AD41-9446-930D-66203BBEBC61}"/>
              </a:ext>
            </a:extLst>
          </p:cNvPr>
          <p:cNvSpPr txBox="1">
            <a:spLocks noGrp="1"/>
          </p:cNvSpPr>
          <p:nvPr>
            <p:ph type="dt" sz="half" idx="7"/>
          </p:nvPr>
        </p:nvSpPr>
        <p:spPr/>
        <p:txBody>
          <a:bodyPr/>
          <a:lstStyle>
            <a:lvl1pPr>
              <a:defRPr/>
            </a:lvl1pPr>
          </a:lstStyle>
          <a:p>
            <a:pPr lvl="0"/>
            <a:fld id="{8D2278E2-4405-5E4E-B652-4807EEF89A0E}" type="datetime1">
              <a:rPr lang="en-GB"/>
              <a:pPr lvl="0"/>
              <a:t>02/09/2019</a:t>
            </a:fld>
            <a:endParaRPr lang="en-GB"/>
          </a:p>
        </p:txBody>
      </p:sp>
      <p:sp>
        <p:nvSpPr>
          <p:cNvPr id="5" name="Footer Placeholder 4">
            <a:extLst>
              <a:ext uri="{FF2B5EF4-FFF2-40B4-BE49-F238E27FC236}">
                <a16:creationId xmlns:a16="http://schemas.microsoft.com/office/drawing/2014/main" id="{FA97C051-27EE-0F42-AC03-B39E502CD4D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D52B800-CEF5-204D-A993-26BEB48F5BE9}"/>
              </a:ext>
            </a:extLst>
          </p:cNvPr>
          <p:cNvSpPr txBox="1">
            <a:spLocks noGrp="1"/>
          </p:cNvSpPr>
          <p:nvPr>
            <p:ph type="sldNum" sz="quarter" idx="8"/>
          </p:nvPr>
        </p:nvSpPr>
        <p:spPr/>
        <p:txBody>
          <a:bodyPr/>
          <a:lstStyle>
            <a:lvl1pPr>
              <a:defRPr/>
            </a:lvl1pPr>
          </a:lstStyle>
          <a:p>
            <a:pPr lvl="0"/>
            <a:fld id="{3BC3A9B4-7525-5846-8C4F-F775790642E7}" type="slidenum">
              <a:t>‹#›</a:t>
            </a:fld>
            <a:endParaRPr lang="en-GB"/>
          </a:p>
        </p:txBody>
      </p:sp>
    </p:spTree>
    <p:extLst>
      <p:ext uri="{BB962C8B-B14F-4D97-AF65-F5344CB8AC3E}">
        <p14:creationId xmlns:p14="http://schemas.microsoft.com/office/powerpoint/2010/main" val="2559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5C310-76CC-5140-9B29-7D11C9B272B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D71F651-FA56-8546-9574-2D1B5C45BE03}"/>
              </a:ext>
            </a:extLst>
          </p:cNvPr>
          <p:cNvSpPr txBox="1">
            <a:spLocks noGrp="1"/>
          </p:cNvSpPr>
          <p:nvPr>
            <p:ph type="body" orient="vert" idx="1"/>
          </p:nvPr>
        </p:nvSpPr>
        <p:spPr>
          <a:xfrm>
            <a:off x="838203" y="365129"/>
            <a:ext cx="7734296" cy="5811834"/>
          </a:xfrm>
        </p:spPr>
        <p:txBody>
          <a:bodyPr vert="eaVert"/>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C6EFD-FBDF-8D46-892E-34A3C48CFF77}"/>
              </a:ext>
            </a:extLst>
          </p:cNvPr>
          <p:cNvSpPr txBox="1">
            <a:spLocks noGrp="1"/>
          </p:cNvSpPr>
          <p:nvPr>
            <p:ph type="dt" sz="half" idx="7"/>
          </p:nvPr>
        </p:nvSpPr>
        <p:spPr/>
        <p:txBody>
          <a:bodyPr/>
          <a:lstStyle>
            <a:lvl1pPr>
              <a:defRPr/>
            </a:lvl1pPr>
          </a:lstStyle>
          <a:p>
            <a:pPr lvl="0"/>
            <a:fld id="{F426556E-9599-A443-830B-4F23D803DEED}" type="datetime1">
              <a:rPr lang="en-GB"/>
              <a:pPr lvl="0"/>
              <a:t>02/09/2019</a:t>
            </a:fld>
            <a:endParaRPr lang="en-GB"/>
          </a:p>
        </p:txBody>
      </p:sp>
      <p:sp>
        <p:nvSpPr>
          <p:cNvPr id="5" name="Footer Placeholder 4">
            <a:extLst>
              <a:ext uri="{FF2B5EF4-FFF2-40B4-BE49-F238E27FC236}">
                <a16:creationId xmlns:a16="http://schemas.microsoft.com/office/drawing/2014/main" id="{818419F9-D430-4E41-9534-F2CFE35705E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216A8B0-406E-8D40-A0A9-CF26C97878F8}"/>
              </a:ext>
            </a:extLst>
          </p:cNvPr>
          <p:cNvSpPr txBox="1">
            <a:spLocks noGrp="1"/>
          </p:cNvSpPr>
          <p:nvPr>
            <p:ph type="sldNum" sz="quarter" idx="8"/>
          </p:nvPr>
        </p:nvSpPr>
        <p:spPr/>
        <p:txBody>
          <a:bodyPr/>
          <a:lstStyle>
            <a:lvl1pPr>
              <a:defRPr/>
            </a:lvl1pPr>
          </a:lstStyle>
          <a:p>
            <a:pPr lvl="0"/>
            <a:fld id="{4E6D4406-975D-484C-950D-6607C210F0E8}" type="slidenum">
              <a:t>‹#›</a:t>
            </a:fld>
            <a:endParaRPr lang="en-GB"/>
          </a:p>
        </p:txBody>
      </p:sp>
    </p:spTree>
    <p:extLst>
      <p:ext uri="{BB962C8B-B14F-4D97-AF65-F5344CB8AC3E}">
        <p14:creationId xmlns:p14="http://schemas.microsoft.com/office/powerpoint/2010/main" val="87740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14DC-C0DF-DF4B-A530-A3C9A7D9572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85F1F1C-79AC-6A47-BC01-CAD5D30F6DFF}"/>
              </a:ext>
            </a:extLst>
          </p:cNvPr>
          <p:cNvSpPr txBox="1">
            <a:spLocks noGrp="1"/>
          </p:cNvSpPr>
          <p:nvPr>
            <p:ph idx="1"/>
          </p:nvPr>
        </p:nvSpPr>
        <p:spPr/>
        <p:txBody>
          <a:bodyPr/>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26C52-D1C7-6F40-B823-6A3E706ADD25}"/>
              </a:ext>
            </a:extLst>
          </p:cNvPr>
          <p:cNvSpPr txBox="1">
            <a:spLocks noGrp="1"/>
          </p:cNvSpPr>
          <p:nvPr>
            <p:ph type="dt" sz="half" idx="7"/>
          </p:nvPr>
        </p:nvSpPr>
        <p:spPr/>
        <p:txBody>
          <a:bodyPr/>
          <a:lstStyle>
            <a:lvl1pPr>
              <a:defRPr/>
            </a:lvl1pPr>
          </a:lstStyle>
          <a:p>
            <a:pPr lvl="0"/>
            <a:fld id="{D34EA1F2-E5E6-8741-8F2B-9BFFCCC3FBE0}" type="datetime1">
              <a:rPr lang="en-GB"/>
              <a:pPr lvl="0"/>
              <a:t>02/09/2019</a:t>
            </a:fld>
            <a:endParaRPr lang="en-GB"/>
          </a:p>
        </p:txBody>
      </p:sp>
      <p:sp>
        <p:nvSpPr>
          <p:cNvPr id="5" name="Footer Placeholder 4">
            <a:extLst>
              <a:ext uri="{FF2B5EF4-FFF2-40B4-BE49-F238E27FC236}">
                <a16:creationId xmlns:a16="http://schemas.microsoft.com/office/drawing/2014/main" id="{1CA2B38D-4437-344B-A807-DF4C7E9508E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8FBD5C1-AE1C-0A42-87FB-4A80F26368FC}"/>
              </a:ext>
            </a:extLst>
          </p:cNvPr>
          <p:cNvSpPr txBox="1">
            <a:spLocks noGrp="1"/>
          </p:cNvSpPr>
          <p:nvPr>
            <p:ph type="sldNum" sz="quarter" idx="8"/>
          </p:nvPr>
        </p:nvSpPr>
        <p:spPr/>
        <p:txBody>
          <a:bodyPr/>
          <a:lstStyle>
            <a:lvl1pPr>
              <a:defRPr/>
            </a:lvl1pPr>
          </a:lstStyle>
          <a:p>
            <a:pPr lvl="0"/>
            <a:fld id="{AB5B0F6F-12F4-4A42-A6E3-4B2F34EB7210}" type="slidenum">
              <a:t>‹#›</a:t>
            </a:fld>
            <a:endParaRPr lang="en-GB"/>
          </a:p>
        </p:txBody>
      </p:sp>
    </p:spTree>
    <p:extLst>
      <p:ext uri="{BB962C8B-B14F-4D97-AF65-F5344CB8AC3E}">
        <p14:creationId xmlns:p14="http://schemas.microsoft.com/office/powerpoint/2010/main" val="21304955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A947-AA5E-3242-BCE9-468D33231AD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9CD0A95-B82C-9841-B107-C16698ACAF32}"/>
              </a:ext>
            </a:extLst>
          </p:cNvPr>
          <p:cNvSpPr txBox="1">
            <a:spLocks noGrp="1"/>
          </p:cNvSpPr>
          <p:nvPr>
            <p:ph type="body" idx="1"/>
          </p:nvPr>
        </p:nvSpPr>
        <p:spPr>
          <a:xfrm>
            <a:off x="831847" y="4589465"/>
            <a:ext cx="10515600" cy="1500182"/>
          </a:xfrm>
        </p:spPr>
        <p:txBody>
          <a:bodyPr/>
          <a:lstStyle>
            <a:lvl1pPr marL="0" indent="0">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A85BCB9-A425-9E4E-9EC2-FB6D31EFC439}"/>
              </a:ext>
            </a:extLst>
          </p:cNvPr>
          <p:cNvSpPr txBox="1">
            <a:spLocks noGrp="1"/>
          </p:cNvSpPr>
          <p:nvPr>
            <p:ph type="dt" sz="half" idx="7"/>
          </p:nvPr>
        </p:nvSpPr>
        <p:spPr/>
        <p:txBody>
          <a:bodyPr/>
          <a:lstStyle>
            <a:lvl1pPr>
              <a:defRPr/>
            </a:lvl1pPr>
          </a:lstStyle>
          <a:p>
            <a:pPr lvl="0"/>
            <a:fld id="{A1506EA6-CF72-494B-ABE5-59F590384B08}" type="datetime1">
              <a:rPr lang="en-GB"/>
              <a:pPr lvl="0"/>
              <a:t>02/09/2019</a:t>
            </a:fld>
            <a:endParaRPr lang="en-GB"/>
          </a:p>
        </p:txBody>
      </p:sp>
      <p:sp>
        <p:nvSpPr>
          <p:cNvPr id="5" name="Footer Placeholder 4">
            <a:extLst>
              <a:ext uri="{FF2B5EF4-FFF2-40B4-BE49-F238E27FC236}">
                <a16:creationId xmlns:a16="http://schemas.microsoft.com/office/drawing/2014/main" id="{CCE92FD6-1B37-2F4A-86A1-20D6B53AF2D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9FDDBFC-E656-1649-80EF-D4374DD250D6}"/>
              </a:ext>
            </a:extLst>
          </p:cNvPr>
          <p:cNvSpPr txBox="1">
            <a:spLocks noGrp="1"/>
          </p:cNvSpPr>
          <p:nvPr>
            <p:ph type="sldNum" sz="quarter" idx="8"/>
          </p:nvPr>
        </p:nvSpPr>
        <p:spPr/>
        <p:txBody>
          <a:bodyPr/>
          <a:lstStyle>
            <a:lvl1pPr>
              <a:defRPr/>
            </a:lvl1pPr>
          </a:lstStyle>
          <a:p>
            <a:pPr lvl="0"/>
            <a:fld id="{D0F443A9-E514-4B4B-A4E7-1A7301489D47}" type="slidenum">
              <a:t>‹#›</a:t>
            </a:fld>
            <a:endParaRPr lang="en-GB"/>
          </a:p>
        </p:txBody>
      </p:sp>
    </p:spTree>
    <p:extLst>
      <p:ext uri="{BB962C8B-B14F-4D97-AF65-F5344CB8AC3E}">
        <p14:creationId xmlns:p14="http://schemas.microsoft.com/office/powerpoint/2010/main" val="111953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5D2E-8D29-DE47-B930-EF5E98FE283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146995D-A1D3-C342-847F-0B82EC684C9D}"/>
              </a:ext>
            </a:extLst>
          </p:cNvPr>
          <p:cNvSpPr txBox="1">
            <a:spLocks noGrp="1"/>
          </p:cNvSpPr>
          <p:nvPr>
            <p:ph idx="1"/>
          </p:nvPr>
        </p:nvSpPr>
        <p:spPr>
          <a:xfrm>
            <a:off x="838203" y="1825627"/>
            <a:ext cx="5181603" cy="4351336"/>
          </a:xfrm>
        </p:spPr>
        <p:txBody>
          <a:bodyPr/>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AB9828-4B07-1940-8CD2-81EB21C5625D}"/>
              </a:ext>
            </a:extLst>
          </p:cNvPr>
          <p:cNvSpPr txBox="1">
            <a:spLocks noGrp="1"/>
          </p:cNvSpPr>
          <p:nvPr>
            <p:ph idx="2"/>
          </p:nvPr>
        </p:nvSpPr>
        <p:spPr>
          <a:xfrm>
            <a:off x="6172200" y="1825627"/>
            <a:ext cx="5181603" cy="4351336"/>
          </a:xfrm>
        </p:spPr>
        <p:txBody>
          <a:bodyPr/>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01944A-280D-174F-9781-8D9E5D26C444}"/>
              </a:ext>
            </a:extLst>
          </p:cNvPr>
          <p:cNvSpPr txBox="1">
            <a:spLocks noGrp="1"/>
          </p:cNvSpPr>
          <p:nvPr>
            <p:ph type="dt" sz="half" idx="7"/>
          </p:nvPr>
        </p:nvSpPr>
        <p:spPr/>
        <p:txBody>
          <a:bodyPr/>
          <a:lstStyle>
            <a:lvl1pPr>
              <a:defRPr/>
            </a:lvl1pPr>
          </a:lstStyle>
          <a:p>
            <a:pPr lvl="0"/>
            <a:fld id="{076AC30D-3772-1041-A80F-2AB55B56EACB}" type="datetime1">
              <a:rPr lang="en-GB"/>
              <a:pPr lvl="0"/>
              <a:t>02/09/2019</a:t>
            </a:fld>
            <a:endParaRPr lang="en-GB"/>
          </a:p>
        </p:txBody>
      </p:sp>
      <p:sp>
        <p:nvSpPr>
          <p:cNvPr id="6" name="Footer Placeholder 5">
            <a:extLst>
              <a:ext uri="{FF2B5EF4-FFF2-40B4-BE49-F238E27FC236}">
                <a16:creationId xmlns:a16="http://schemas.microsoft.com/office/drawing/2014/main" id="{95CB6E0F-C7E9-C842-B62B-77509381169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046B3F1-A0A7-A042-9865-AF39D0354FE9}"/>
              </a:ext>
            </a:extLst>
          </p:cNvPr>
          <p:cNvSpPr txBox="1">
            <a:spLocks noGrp="1"/>
          </p:cNvSpPr>
          <p:nvPr>
            <p:ph type="sldNum" sz="quarter" idx="8"/>
          </p:nvPr>
        </p:nvSpPr>
        <p:spPr/>
        <p:txBody>
          <a:bodyPr/>
          <a:lstStyle>
            <a:lvl1pPr>
              <a:defRPr/>
            </a:lvl1pPr>
          </a:lstStyle>
          <a:p>
            <a:pPr lvl="0"/>
            <a:fld id="{B5934208-C725-D343-BD34-AD9528F74254}" type="slidenum">
              <a:t>‹#›</a:t>
            </a:fld>
            <a:endParaRPr lang="en-GB"/>
          </a:p>
        </p:txBody>
      </p:sp>
    </p:spTree>
    <p:extLst>
      <p:ext uri="{BB962C8B-B14F-4D97-AF65-F5344CB8AC3E}">
        <p14:creationId xmlns:p14="http://schemas.microsoft.com/office/powerpoint/2010/main" val="270513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03B6-00D7-7948-9E79-0050D02E4779}"/>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67065D5-83B1-B94B-9C98-7115C9D75CEB}"/>
              </a:ext>
            </a:extLst>
          </p:cNvPr>
          <p:cNvSpPr txBox="1">
            <a:spLocks noGrp="1"/>
          </p:cNvSpPr>
          <p:nvPr>
            <p:ph type="body" idx="1"/>
          </p:nvPr>
        </p:nvSpPr>
        <p:spPr>
          <a:xfrm>
            <a:off x="839784" y="1681160"/>
            <a:ext cx="5157782" cy="823910"/>
          </a:xfrm>
        </p:spPr>
        <p:txBody>
          <a:bodyPr anchor="b"/>
          <a:lstStyle>
            <a:lvl1pPr marL="0" indent="0">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441F5DD-4BDB-5E42-85FD-E5CDD283EA5E}"/>
              </a:ext>
            </a:extLst>
          </p:cNvPr>
          <p:cNvSpPr txBox="1">
            <a:spLocks noGrp="1"/>
          </p:cNvSpPr>
          <p:nvPr>
            <p:ph idx="2"/>
          </p:nvPr>
        </p:nvSpPr>
        <p:spPr>
          <a:xfrm>
            <a:off x="839784" y="2505071"/>
            <a:ext cx="5157782" cy="3684583"/>
          </a:xfrm>
        </p:spPr>
        <p:txBody>
          <a:bodyPr/>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B4FA63-AC59-5B4E-80D2-FA47E1247088}"/>
              </a:ext>
            </a:extLst>
          </p:cNvPr>
          <p:cNvSpPr txBox="1">
            <a:spLocks noGrp="1"/>
          </p:cNvSpPr>
          <p:nvPr>
            <p:ph type="body" idx="3"/>
          </p:nvPr>
        </p:nvSpPr>
        <p:spPr>
          <a:xfrm>
            <a:off x="6172200" y="1681160"/>
            <a:ext cx="5183184" cy="823910"/>
          </a:xfrm>
        </p:spPr>
        <p:txBody>
          <a:bodyPr anchor="b"/>
          <a:lstStyle>
            <a:lvl1pPr marL="0" indent="0">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1579D1F-0E0F-4C4F-A90C-D6F92320AB39}"/>
              </a:ext>
            </a:extLst>
          </p:cNvPr>
          <p:cNvSpPr txBox="1">
            <a:spLocks noGrp="1"/>
          </p:cNvSpPr>
          <p:nvPr>
            <p:ph idx="4"/>
          </p:nvPr>
        </p:nvSpPr>
        <p:spPr>
          <a:xfrm>
            <a:off x="6172200" y="2505071"/>
            <a:ext cx="5183184" cy="3684583"/>
          </a:xfrm>
        </p:spPr>
        <p:txBody>
          <a:bodyPr/>
          <a:lstStyle>
            <a:lvl1pPr>
              <a:buSzPct val="100000"/>
              <a:buFont typeface="Arial" pitchFamily="34"/>
              <a:buChar char="•"/>
              <a:defRPr/>
            </a:lvl1pPr>
            <a:lvl2pPr>
              <a:buSzPct val="100000"/>
              <a:buFont typeface="Arial" pitchFamily="34"/>
              <a:buChar char="•"/>
              <a:defRPr/>
            </a:lvl2pPr>
            <a:lvl3pPr>
              <a:buSzPct val="100000"/>
              <a:buFont typeface="Arial" pitchFamily="34"/>
              <a:buChar char="•"/>
              <a:defRPr/>
            </a:lvl3pPr>
            <a:lvl4pPr>
              <a:buSzPct val="100000"/>
              <a:buFont typeface="Arial" pitchFamily="34"/>
              <a:buChar char="•"/>
              <a:defRPr/>
            </a:lvl4pPr>
            <a:lvl5pPr>
              <a:buSzPct val="100000"/>
              <a:buFont typeface="Arial" pitchFamily="3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E0A366-C1B9-A546-A1F1-1A02C24BE16C}"/>
              </a:ext>
            </a:extLst>
          </p:cNvPr>
          <p:cNvSpPr txBox="1">
            <a:spLocks noGrp="1"/>
          </p:cNvSpPr>
          <p:nvPr>
            <p:ph type="dt" sz="half" idx="7"/>
          </p:nvPr>
        </p:nvSpPr>
        <p:spPr/>
        <p:txBody>
          <a:bodyPr/>
          <a:lstStyle>
            <a:lvl1pPr>
              <a:defRPr/>
            </a:lvl1pPr>
          </a:lstStyle>
          <a:p>
            <a:pPr lvl="0"/>
            <a:fld id="{EE22410E-7558-7347-BD59-C4AED035F303}" type="datetime1">
              <a:rPr lang="en-GB"/>
              <a:pPr lvl="0"/>
              <a:t>02/09/2019</a:t>
            </a:fld>
            <a:endParaRPr lang="en-GB"/>
          </a:p>
        </p:txBody>
      </p:sp>
      <p:sp>
        <p:nvSpPr>
          <p:cNvPr id="8" name="Footer Placeholder 7">
            <a:extLst>
              <a:ext uri="{FF2B5EF4-FFF2-40B4-BE49-F238E27FC236}">
                <a16:creationId xmlns:a16="http://schemas.microsoft.com/office/drawing/2014/main" id="{D42CF1CA-3314-7F46-8F04-14A0A2C3D5C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8E1B799-FC89-924A-92AC-1526AF0E9446}"/>
              </a:ext>
            </a:extLst>
          </p:cNvPr>
          <p:cNvSpPr txBox="1">
            <a:spLocks noGrp="1"/>
          </p:cNvSpPr>
          <p:nvPr>
            <p:ph type="sldNum" sz="quarter" idx="8"/>
          </p:nvPr>
        </p:nvSpPr>
        <p:spPr/>
        <p:txBody>
          <a:bodyPr/>
          <a:lstStyle>
            <a:lvl1pPr>
              <a:defRPr/>
            </a:lvl1pPr>
          </a:lstStyle>
          <a:p>
            <a:pPr lvl="0"/>
            <a:fld id="{034D0CC3-20C7-0A42-8CCA-7876C58262DB}" type="slidenum">
              <a:t>‹#›</a:t>
            </a:fld>
            <a:endParaRPr lang="en-GB"/>
          </a:p>
        </p:txBody>
      </p:sp>
    </p:spTree>
    <p:extLst>
      <p:ext uri="{BB962C8B-B14F-4D97-AF65-F5344CB8AC3E}">
        <p14:creationId xmlns:p14="http://schemas.microsoft.com/office/powerpoint/2010/main" val="327633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4CB3-3F05-1643-8294-1B1920707A8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DFD23AE0-E217-1A4D-BD54-616C3F8B3D83}"/>
              </a:ext>
            </a:extLst>
          </p:cNvPr>
          <p:cNvSpPr txBox="1">
            <a:spLocks noGrp="1"/>
          </p:cNvSpPr>
          <p:nvPr>
            <p:ph type="dt" sz="half" idx="7"/>
          </p:nvPr>
        </p:nvSpPr>
        <p:spPr/>
        <p:txBody>
          <a:bodyPr/>
          <a:lstStyle>
            <a:lvl1pPr>
              <a:defRPr/>
            </a:lvl1pPr>
          </a:lstStyle>
          <a:p>
            <a:pPr lvl="0"/>
            <a:fld id="{C4479835-4345-8C42-AC4C-76900EE4E378}" type="datetime1">
              <a:rPr lang="en-GB"/>
              <a:pPr lvl="0"/>
              <a:t>02/09/2019</a:t>
            </a:fld>
            <a:endParaRPr lang="en-GB"/>
          </a:p>
        </p:txBody>
      </p:sp>
      <p:sp>
        <p:nvSpPr>
          <p:cNvPr id="4" name="Footer Placeholder 3">
            <a:extLst>
              <a:ext uri="{FF2B5EF4-FFF2-40B4-BE49-F238E27FC236}">
                <a16:creationId xmlns:a16="http://schemas.microsoft.com/office/drawing/2014/main" id="{BF622EE9-8D14-D94A-9452-ED4D3C19389F}"/>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1CD0071-0E31-8C48-83A9-2B60D8130224}"/>
              </a:ext>
            </a:extLst>
          </p:cNvPr>
          <p:cNvSpPr txBox="1">
            <a:spLocks noGrp="1"/>
          </p:cNvSpPr>
          <p:nvPr>
            <p:ph type="sldNum" sz="quarter" idx="8"/>
          </p:nvPr>
        </p:nvSpPr>
        <p:spPr/>
        <p:txBody>
          <a:bodyPr/>
          <a:lstStyle>
            <a:lvl1pPr>
              <a:defRPr/>
            </a:lvl1pPr>
          </a:lstStyle>
          <a:p>
            <a:pPr lvl="0"/>
            <a:fld id="{6A3DD853-42AD-294F-A984-EE7AE7DE2F96}" type="slidenum">
              <a:t>‹#›</a:t>
            </a:fld>
            <a:endParaRPr lang="en-GB"/>
          </a:p>
        </p:txBody>
      </p:sp>
    </p:spTree>
    <p:extLst>
      <p:ext uri="{BB962C8B-B14F-4D97-AF65-F5344CB8AC3E}">
        <p14:creationId xmlns:p14="http://schemas.microsoft.com/office/powerpoint/2010/main" val="346607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59DAF-FB2F-C74C-B87C-7D67512A3D31}"/>
              </a:ext>
            </a:extLst>
          </p:cNvPr>
          <p:cNvSpPr txBox="1">
            <a:spLocks noGrp="1"/>
          </p:cNvSpPr>
          <p:nvPr>
            <p:ph type="dt" sz="half" idx="7"/>
          </p:nvPr>
        </p:nvSpPr>
        <p:spPr/>
        <p:txBody>
          <a:bodyPr/>
          <a:lstStyle>
            <a:lvl1pPr>
              <a:defRPr/>
            </a:lvl1pPr>
          </a:lstStyle>
          <a:p>
            <a:pPr lvl="0"/>
            <a:fld id="{0F935330-9F63-4B44-95FF-F1313A8F1045}" type="datetime1">
              <a:rPr lang="en-GB"/>
              <a:pPr lvl="0"/>
              <a:t>02/09/2019</a:t>
            </a:fld>
            <a:endParaRPr lang="en-GB"/>
          </a:p>
        </p:txBody>
      </p:sp>
      <p:sp>
        <p:nvSpPr>
          <p:cNvPr id="3" name="Footer Placeholder 2">
            <a:extLst>
              <a:ext uri="{FF2B5EF4-FFF2-40B4-BE49-F238E27FC236}">
                <a16:creationId xmlns:a16="http://schemas.microsoft.com/office/drawing/2014/main" id="{1CED0E23-904D-DB47-8937-8A99B0C588F7}"/>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6DABD38-AA49-2F4C-AAE9-027D6193382F}"/>
              </a:ext>
            </a:extLst>
          </p:cNvPr>
          <p:cNvSpPr txBox="1">
            <a:spLocks noGrp="1"/>
          </p:cNvSpPr>
          <p:nvPr>
            <p:ph type="sldNum" sz="quarter" idx="8"/>
          </p:nvPr>
        </p:nvSpPr>
        <p:spPr/>
        <p:txBody>
          <a:bodyPr/>
          <a:lstStyle>
            <a:lvl1pPr>
              <a:defRPr/>
            </a:lvl1pPr>
          </a:lstStyle>
          <a:p>
            <a:pPr lvl="0"/>
            <a:fld id="{384D3F95-61B0-7349-A231-718207CC7444}" type="slidenum">
              <a:t>‹#›</a:t>
            </a:fld>
            <a:endParaRPr lang="en-GB"/>
          </a:p>
        </p:txBody>
      </p:sp>
    </p:spTree>
    <p:extLst>
      <p:ext uri="{BB962C8B-B14F-4D97-AF65-F5344CB8AC3E}">
        <p14:creationId xmlns:p14="http://schemas.microsoft.com/office/powerpoint/2010/main" val="36296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A763-EA96-5842-9195-4B6A8B2F9DE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06D88EB-050A-5B49-AE26-21EB4D4389D8}"/>
              </a:ext>
            </a:extLst>
          </p:cNvPr>
          <p:cNvSpPr txBox="1">
            <a:spLocks noGrp="1"/>
          </p:cNvSpPr>
          <p:nvPr>
            <p:ph idx="1"/>
          </p:nvPr>
        </p:nvSpPr>
        <p:spPr>
          <a:xfrm>
            <a:off x="5183184" y="987423"/>
            <a:ext cx="6172200" cy="4873623"/>
          </a:xfrm>
        </p:spPr>
        <p:txBody>
          <a:bodyPr/>
          <a:lstStyle>
            <a:lvl1pPr>
              <a:buSzPct val="100000"/>
              <a:buFont typeface="Arial" pitchFamily="34"/>
              <a:buChar char="•"/>
              <a:defRPr sz="3200"/>
            </a:lvl1pPr>
            <a:lvl2pPr>
              <a:buSzPct val="100000"/>
              <a:buFont typeface="Arial" pitchFamily="34"/>
              <a:buChar char="•"/>
              <a:defRPr sz="2800"/>
            </a:lvl2pPr>
            <a:lvl3pPr>
              <a:buSzPct val="100000"/>
              <a:buFont typeface="Arial" pitchFamily="34"/>
              <a:buChar char="•"/>
              <a:defRPr sz="2400"/>
            </a:lvl3pPr>
            <a:lvl4pPr>
              <a:buSzPct val="100000"/>
              <a:buFont typeface="Arial" pitchFamily="34"/>
              <a:buChar char="•"/>
              <a:defRPr sz="2000"/>
            </a:lvl4pPr>
            <a:lvl5pPr>
              <a:buSzPct val="100000"/>
              <a:buFont typeface="Arial" pitchFamily="34"/>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5F8872-2DFF-CD47-997F-4FFF58B70736}"/>
              </a:ext>
            </a:extLst>
          </p:cNvPr>
          <p:cNvSpPr txBox="1">
            <a:spLocks noGrp="1"/>
          </p:cNvSpPr>
          <p:nvPr>
            <p:ph type="body" idx="2"/>
          </p:nvPr>
        </p:nvSpPr>
        <p:spPr>
          <a:xfrm>
            <a:off x="839784" y="2057400"/>
            <a:ext cx="3932240" cy="3811584"/>
          </a:xfrm>
        </p:spPr>
        <p:txBody>
          <a:bodyPr/>
          <a:lstStyle>
            <a:lvl1pPr marL="0" indent="0">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55A8527-2874-7E41-BF2C-30A033FE9891}"/>
              </a:ext>
            </a:extLst>
          </p:cNvPr>
          <p:cNvSpPr txBox="1">
            <a:spLocks noGrp="1"/>
          </p:cNvSpPr>
          <p:nvPr>
            <p:ph type="dt" sz="half" idx="7"/>
          </p:nvPr>
        </p:nvSpPr>
        <p:spPr/>
        <p:txBody>
          <a:bodyPr/>
          <a:lstStyle>
            <a:lvl1pPr>
              <a:defRPr/>
            </a:lvl1pPr>
          </a:lstStyle>
          <a:p>
            <a:pPr lvl="0"/>
            <a:fld id="{4488A0E5-5C2F-5D44-9286-F81923D683E6}" type="datetime1">
              <a:rPr lang="en-GB"/>
              <a:pPr lvl="0"/>
              <a:t>02/09/2019</a:t>
            </a:fld>
            <a:endParaRPr lang="en-GB"/>
          </a:p>
        </p:txBody>
      </p:sp>
      <p:sp>
        <p:nvSpPr>
          <p:cNvPr id="6" name="Footer Placeholder 5">
            <a:extLst>
              <a:ext uri="{FF2B5EF4-FFF2-40B4-BE49-F238E27FC236}">
                <a16:creationId xmlns:a16="http://schemas.microsoft.com/office/drawing/2014/main" id="{F2EF4B07-D82E-2340-9DF7-5BC83C3E175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D7349AD-FA92-C643-948C-194CD37F516C}"/>
              </a:ext>
            </a:extLst>
          </p:cNvPr>
          <p:cNvSpPr txBox="1">
            <a:spLocks noGrp="1"/>
          </p:cNvSpPr>
          <p:nvPr>
            <p:ph type="sldNum" sz="quarter" idx="8"/>
          </p:nvPr>
        </p:nvSpPr>
        <p:spPr/>
        <p:txBody>
          <a:bodyPr/>
          <a:lstStyle>
            <a:lvl1pPr>
              <a:defRPr/>
            </a:lvl1pPr>
          </a:lstStyle>
          <a:p>
            <a:pPr lvl="0"/>
            <a:fld id="{12B532BC-4120-5D46-AB5D-DC9B5161C5BE}" type="slidenum">
              <a:t>‹#›</a:t>
            </a:fld>
            <a:endParaRPr lang="en-GB"/>
          </a:p>
        </p:txBody>
      </p:sp>
    </p:spTree>
    <p:extLst>
      <p:ext uri="{BB962C8B-B14F-4D97-AF65-F5344CB8AC3E}">
        <p14:creationId xmlns:p14="http://schemas.microsoft.com/office/powerpoint/2010/main" val="421622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43F7-0B9A-9B40-B166-F79661CB61F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A8EF1325-776F-6B4B-BE54-26E7FDE51431}"/>
              </a:ext>
            </a:extLst>
          </p:cNvPr>
          <p:cNvSpPr txBox="1">
            <a:spLocks noGrp="1"/>
          </p:cNvSpPr>
          <p:nvPr>
            <p:ph type="pic" idx="1"/>
          </p:nvPr>
        </p:nvSpPr>
        <p:spPr>
          <a:xfrm>
            <a:off x="5183184" y="987423"/>
            <a:ext cx="6172200" cy="4873623"/>
          </a:xfrm>
        </p:spPr>
        <p:txBody>
          <a:bodyPr/>
          <a:lstStyle>
            <a:lvl1pPr marL="0" indent="0">
              <a:defRPr lang="en-GB" sz="3200"/>
            </a:lvl1pPr>
          </a:lstStyle>
          <a:p>
            <a:pPr lvl="0"/>
            <a:endParaRPr lang="en-GB"/>
          </a:p>
        </p:txBody>
      </p:sp>
      <p:sp>
        <p:nvSpPr>
          <p:cNvPr id="4" name="Text Placeholder 3">
            <a:extLst>
              <a:ext uri="{FF2B5EF4-FFF2-40B4-BE49-F238E27FC236}">
                <a16:creationId xmlns:a16="http://schemas.microsoft.com/office/drawing/2014/main" id="{E9E16B1F-EEA2-F04B-B059-6C54110094E0}"/>
              </a:ext>
            </a:extLst>
          </p:cNvPr>
          <p:cNvSpPr txBox="1">
            <a:spLocks noGrp="1"/>
          </p:cNvSpPr>
          <p:nvPr>
            <p:ph type="body" idx="2"/>
          </p:nvPr>
        </p:nvSpPr>
        <p:spPr>
          <a:xfrm>
            <a:off x="839784" y="2057400"/>
            <a:ext cx="3932240" cy="3811584"/>
          </a:xfrm>
        </p:spPr>
        <p:txBody>
          <a:bodyPr/>
          <a:lstStyle>
            <a:lvl1pPr marL="0" indent="0">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040EECA-85D8-6C4C-8409-A14FC251EA43}"/>
              </a:ext>
            </a:extLst>
          </p:cNvPr>
          <p:cNvSpPr txBox="1">
            <a:spLocks noGrp="1"/>
          </p:cNvSpPr>
          <p:nvPr>
            <p:ph type="dt" sz="half" idx="7"/>
          </p:nvPr>
        </p:nvSpPr>
        <p:spPr/>
        <p:txBody>
          <a:bodyPr/>
          <a:lstStyle>
            <a:lvl1pPr>
              <a:defRPr/>
            </a:lvl1pPr>
          </a:lstStyle>
          <a:p>
            <a:pPr lvl="0"/>
            <a:fld id="{EFD607D9-56ED-6947-BF2D-4C484B7D3B16}" type="datetime1">
              <a:rPr lang="en-GB"/>
              <a:pPr lvl="0"/>
              <a:t>02/09/2019</a:t>
            </a:fld>
            <a:endParaRPr lang="en-GB"/>
          </a:p>
        </p:txBody>
      </p:sp>
      <p:sp>
        <p:nvSpPr>
          <p:cNvPr id="6" name="Footer Placeholder 5">
            <a:extLst>
              <a:ext uri="{FF2B5EF4-FFF2-40B4-BE49-F238E27FC236}">
                <a16:creationId xmlns:a16="http://schemas.microsoft.com/office/drawing/2014/main" id="{FDCCFD38-3FB2-E340-A364-C7155EDCC1D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04F140D-240F-F341-8A9D-9A9BF0C16419}"/>
              </a:ext>
            </a:extLst>
          </p:cNvPr>
          <p:cNvSpPr txBox="1">
            <a:spLocks noGrp="1"/>
          </p:cNvSpPr>
          <p:nvPr>
            <p:ph type="sldNum" sz="quarter" idx="8"/>
          </p:nvPr>
        </p:nvSpPr>
        <p:spPr/>
        <p:txBody>
          <a:bodyPr/>
          <a:lstStyle>
            <a:lvl1pPr>
              <a:defRPr/>
            </a:lvl1pPr>
          </a:lstStyle>
          <a:p>
            <a:pPr lvl="0"/>
            <a:fld id="{8B98ED5C-0C7B-B842-958D-7C70F78D9FCA}" type="slidenum">
              <a:t>‹#›</a:t>
            </a:fld>
            <a:endParaRPr lang="en-GB"/>
          </a:p>
        </p:txBody>
      </p:sp>
    </p:spTree>
    <p:extLst>
      <p:ext uri="{BB962C8B-B14F-4D97-AF65-F5344CB8AC3E}">
        <p14:creationId xmlns:p14="http://schemas.microsoft.com/office/powerpoint/2010/main" val="312170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975E2-6881-7E45-8772-F8F41C14D97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3677DBD-5326-9E43-B4F8-5AEA38BB457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E6C55-27FA-5A41-9759-FB42FBF9C93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3B39EDCB-3DA7-024D-819B-924389F69D2A}" type="datetime1">
              <a:rPr lang="en-GB"/>
              <a:pPr lvl="0"/>
              <a:t>02/09/2019</a:t>
            </a:fld>
            <a:endParaRPr lang="en-GB"/>
          </a:p>
        </p:txBody>
      </p:sp>
      <p:sp>
        <p:nvSpPr>
          <p:cNvPr id="5" name="Footer Placeholder 4">
            <a:extLst>
              <a:ext uri="{FF2B5EF4-FFF2-40B4-BE49-F238E27FC236}">
                <a16:creationId xmlns:a16="http://schemas.microsoft.com/office/drawing/2014/main" id="{926D9EAA-04C5-7249-8E81-4FF3A8D1219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B07011E4-8C27-1046-AADD-809DA675724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AEADBF8-6754-8146-AB11-EB0C9FCEC26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None/>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None/>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None/>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None/>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None/>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ionalgeographic.com/earthpulse/population.html" TargetMode="External"/><Relationship Id="rId1" Type="http://schemas.openxmlformats.org/officeDocument/2006/relationships/slideLayout" Target="../slideLayouts/slideLayout1.xml"/><Relationship Id="rId4" Type="http://schemas.openxmlformats.org/officeDocument/2006/relationships/hyperlink" Target="https://www.youtube.com/watch?v=S5i6jRbHRz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geographic.com/earthpulse/population.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yKzGMA_Pm8"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D639081-C534-E24E-A851-4E71B5322A10}"/>
              </a:ext>
            </a:extLst>
          </p:cNvPr>
          <p:cNvSpPr/>
          <p:nvPr/>
        </p:nvSpPr>
        <p:spPr>
          <a:xfrm>
            <a:off x="140204" y="209187"/>
            <a:ext cx="11911587" cy="369335"/>
          </a:xfrm>
          <a:prstGeom prst="rect">
            <a:avLst/>
          </a:prstGeom>
          <a:ln w="28575">
            <a:solidFill>
              <a:srgbClr val="FF0000"/>
            </a:solidFill>
          </a:ln>
        </p:spPr>
        <p:txBody>
          <a:bodyPr vert="horz" wrap="square" lIns="91440" tIns="45720" rIns="91440" bIns="45720" anchor="t" anchorCtr="1" compatLnSpc="1">
            <a:spAutoFit/>
          </a:bodyPr>
          <a:lstStyle/>
          <a:p>
            <a:pPr>
              <a:defRPr sz="1800" b="0" i="0" u="none" strike="noStrike" kern="0" cap="none" spc="0" baseline="0">
                <a:solidFill>
                  <a:srgbClr val="000000"/>
                </a:solidFill>
                <a:uFillTx/>
              </a:defRPr>
            </a:pPr>
            <a:r>
              <a:rPr lang="pt-BR" b="1" u="sng" dirty="0">
                <a:solidFill>
                  <a:srgbClr val="000000"/>
                </a:solidFill>
                <a:latin typeface="Comic Sans MS" pitchFamily="66"/>
              </a:rPr>
              <a:t>Global </a:t>
            </a:r>
            <a:r>
              <a:rPr lang="pt-BR" b="1" u="sng" dirty="0" err="1">
                <a:solidFill>
                  <a:srgbClr val="000000"/>
                </a:solidFill>
                <a:latin typeface="Comic Sans MS" pitchFamily="66"/>
              </a:rPr>
              <a:t>Population</a:t>
            </a:r>
            <a:r>
              <a:rPr lang="pt-BR" b="1" u="sng" dirty="0">
                <a:solidFill>
                  <a:srgbClr val="000000"/>
                </a:solidFill>
                <a:latin typeface="Comic Sans MS" pitchFamily="66"/>
              </a:rPr>
              <a:t> </a:t>
            </a:r>
            <a:r>
              <a:rPr lang="pt-BR" b="1" u="sng" dirty="0" err="1">
                <a:solidFill>
                  <a:srgbClr val="000000"/>
                </a:solidFill>
                <a:latin typeface="Comic Sans MS" pitchFamily="66"/>
              </a:rPr>
              <a:t>Density</a:t>
            </a:r>
            <a:endParaRPr lang="pt-BR" b="1" u="sng" dirty="0">
              <a:solidFill>
                <a:srgbClr val="000000"/>
              </a:solidFill>
              <a:latin typeface="Comic Sans MS" pitchFamily="66"/>
            </a:endParaRPr>
          </a:p>
        </p:txBody>
      </p:sp>
      <p:sp>
        <p:nvSpPr>
          <p:cNvPr id="3" name="Action Button: End 4">
            <a:hlinkClick r:id="rId2"/>
            <a:extLst>
              <a:ext uri="{FF2B5EF4-FFF2-40B4-BE49-F238E27FC236}">
                <a16:creationId xmlns:a16="http://schemas.microsoft.com/office/drawing/2014/main" id="{C12747BE-49E6-3C45-ADB5-4260F943DD89}"/>
              </a:ext>
            </a:extLst>
          </p:cNvPr>
          <p:cNvSpPr/>
          <p:nvPr/>
        </p:nvSpPr>
        <p:spPr>
          <a:xfrm>
            <a:off x="361508" y="272984"/>
            <a:ext cx="393402" cy="248012"/>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7 f14 1"/>
              <a:gd name="f33" fmla="+- f27 0 f30"/>
              <a:gd name="f34" fmla="+- f27 f30 0"/>
              <a:gd name="f35" fmla="+- f28 0 f30"/>
              <a:gd name="f36" fmla="+- f28 f30 0"/>
              <a:gd name="f37" fmla="*/ f31 3 1"/>
              <a:gd name="f38" fmla="*/ f31 7 1"/>
              <a:gd name="f39" fmla="*/ f37 1 4"/>
              <a:gd name="f40" fmla="*/ f38 1 8"/>
              <a:gd name="f41" fmla="*/ f35 f14 1"/>
              <a:gd name="f42" fmla="*/ f33 f14 1"/>
              <a:gd name="f43" fmla="*/ f34 f14 1"/>
              <a:gd name="f44" fmla="*/ f36 f14 1"/>
              <a:gd name="f45" fmla="+- f35 f39 0"/>
              <a:gd name="f46" fmla="+- f35 f40 0"/>
              <a:gd name="f47" fmla="*/ f45 f14 1"/>
              <a:gd name="f48" fmla="*/ f46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47" y="f32"/>
                </a:moveTo>
                <a:lnTo>
                  <a:pt x="f41" y="f42"/>
                </a:lnTo>
                <a:lnTo>
                  <a:pt x="f41" y="f43"/>
                </a:lnTo>
                <a:close/>
                <a:moveTo>
                  <a:pt x="f48" y="f42"/>
                </a:moveTo>
                <a:lnTo>
                  <a:pt x="f44" y="f42"/>
                </a:lnTo>
                <a:lnTo>
                  <a:pt x="f44" y="f43"/>
                </a:lnTo>
                <a:lnTo>
                  <a:pt x="f48" y="f43"/>
                </a:lnTo>
                <a:close/>
              </a:path>
              <a:path stroke="0">
                <a:moveTo>
                  <a:pt x="f47" y="f32"/>
                </a:moveTo>
                <a:lnTo>
                  <a:pt x="f41" y="f42"/>
                </a:lnTo>
                <a:lnTo>
                  <a:pt x="f41" y="f43"/>
                </a:lnTo>
                <a:close/>
                <a:moveTo>
                  <a:pt x="f48" y="f42"/>
                </a:moveTo>
                <a:lnTo>
                  <a:pt x="f44" y="f42"/>
                </a:lnTo>
                <a:lnTo>
                  <a:pt x="f44" y="f43"/>
                </a:lnTo>
                <a:lnTo>
                  <a:pt x="f48" y="f43"/>
                </a:lnTo>
                <a:close/>
              </a:path>
              <a:path fill="none">
                <a:moveTo>
                  <a:pt x="f47" y="f32"/>
                </a:moveTo>
                <a:lnTo>
                  <a:pt x="f41" y="f43"/>
                </a:lnTo>
                <a:lnTo>
                  <a:pt x="f41" y="f42"/>
                </a:lnTo>
                <a:close/>
                <a:moveTo>
                  <a:pt x="f48" y="f42"/>
                </a:moveTo>
                <a:lnTo>
                  <a:pt x="f44" y="f42"/>
                </a:lnTo>
                <a:lnTo>
                  <a:pt x="f44" y="f43"/>
                </a:lnTo>
                <a:lnTo>
                  <a:pt x="f48" y="f43"/>
                </a:lnTo>
                <a:close/>
              </a:path>
              <a:path fill="none">
                <a:moveTo>
                  <a:pt x="f19" y="f19"/>
                </a:moveTo>
                <a:lnTo>
                  <a:pt x="f22" y="f19"/>
                </a:lnTo>
                <a:lnTo>
                  <a:pt x="f22" y="f23"/>
                </a:lnTo>
                <a:lnTo>
                  <a:pt x="f19" y="f23"/>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a:extLst>
              <a:ext uri="{FF2B5EF4-FFF2-40B4-BE49-F238E27FC236}">
                <a16:creationId xmlns:a16="http://schemas.microsoft.com/office/drawing/2014/main" id="{B9D0BFB9-2B7E-B241-B9B1-A06A2C8492EA}"/>
              </a:ext>
            </a:extLst>
          </p:cNvPr>
          <p:cNvPicPr>
            <a:picLocks noChangeAspect="1"/>
          </p:cNvPicPr>
          <p:nvPr/>
        </p:nvPicPr>
        <p:blipFill>
          <a:blip r:embed="rId3"/>
          <a:stretch>
            <a:fillRect/>
          </a:stretch>
        </p:blipFill>
        <p:spPr>
          <a:xfrm>
            <a:off x="2054245" y="1743742"/>
            <a:ext cx="8083506" cy="4522512"/>
          </a:xfrm>
          <a:prstGeom prst="rect">
            <a:avLst/>
          </a:prstGeom>
          <a:noFill/>
          <a:ln w="28575" cap="flat">
            <a:solidFill>
              <a:srgbClr val="7030A0"/>
            </a:solidFill>
            <a:prstDash val="solid"/>
            <a:miter/>
          </a:ln>
        </p:spPr>
      </p:pic>
      <p:sp>
        <p:nvSpPr>
          <p:cNvPr id="5" name="Rectangle 6">
            <a:extLst>
              <a:ext uri="{FF2B5EF4-FFF2-40B4-BE49-F238E27FC236}">
                <a16:creationId xmlns:a16="http://schemas.microsoft.com/office/drawing/2014/main" id="{A0512E52-3C4A-5149-8483-5AF837D4D40C}"/>
              </a:ext>
            </a:extLst>
          </p:cNvPr>
          <p:cNvSpPr/>
          <p:nvPr/>
        </p:nvSpPr>
        <p:spPr>
          <a:xfrm>
            <a:off x="140204" y="736677"/>
            <a:ext cx="6096003" cy="923333"/>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rPr>
              <a:t>Population density is the number of people per unit of area, usually quoted per square kilometre or square mile.</a:t>
            </a:r>
          </a:p>
        </p:txBody>
      </p:sp>
      <p:sp>
        <p:nvSpPr>
          <p:cNvPr id="6" name="Action Button: Movie 7">
            <a:hlinkClick r:id="rId4"/>
            <a:extLst>
              <a:ext uri="{FF2B5EF4-FFF2-40B4-BE49-F238E27FC236}">
                <a16:creationId xmlns:a16="http://schemas.microsoft.com/office/drawing/2014/main" id="{FE9E3336-2A6D-D049-A7BD-3B17ACBCD5B3}"/>
              </a:ext>
            </a:extLst>
          </p:cNvPr>
          <p:cNvSpPr/>
          <p:nvPr/>
        </p:nvSpPr>
        <p:spPr>
          <a:xfrm>
            <a:off x="11417298" y="272984"/>
            <a:ext cx="406395" cy="248012"/>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7 0 f30"/>
              <a:gd name="f33" fmla="+- f28 0 f30"/>
              <a:gd name="f34" fmla="+- f28 f30 0"/>
              <a:gd name="f35" fmla="*/ f31 1455 1"/>
              <a:gd name="f36" fmla="*/ f31 1905 1"/>
              <a:gd name="f37" fmla="*/ f31 2325 1"/>
              <a:gd name="f38" fmla="*/ f31 16155 1"/>
              <a:gd name="f39" fmla="*/ f31 17010 1"/>
              <a:gd name="f40" fmla="*/ f31 19335 1"/>
              <a:gd name="f41" fmla="*/ f31 19725 1"/>
              <a:gd name="f42" fmla="*/ f31 20595 1"/>
              <a:gd name="f43" fmla="*/ f31 5280 1"/>
              <a:gd name="f44" fmla="*/ f31 5730 1"/>
              <a:gd name="f45" fmla="*/ f31 6630 1"/>
              <a:gd name="f46" fmla="*/ f31 7492 1"/>
              <a:gd name="f47" fmla="*/ f31 9067 1"/>
              <a:gd name="f48" fmla="*/ f31 9555 1"/>
              <a:gd name="f49" fmla="*/ f31 13342 1"/>
              <a:gd name="f50" fmla="*/ f31 14580 1"/>
              <a:gd name="f51" fmla="*/ f31 15592 1"/>
              <a:gd name="f52" fmla="*/ f35 1 21600"/>
              <a:gd name="f53" fmla="*/ f36 1 21600"/>
              <a:gd name="f54" fmla="*/ f37 1 21600"/>
              <a:gd name="f55" fmla="*/ f38 1 21600"/>
              <a:gd name="f56" fmla="*/ f39 1 21600"/>
              <a:gd name="f57" fmla="*/ f40 1 21600"/>
              <a:gd name="f58" fmla="*/ f41 1 21600"/>
              <a:gd name="f59" fmla="*/ f42 1 21600"/>
              <a:gd name="f60" fmla="*/ f43 1 21600"/>
              <a:gd name="f61" fmla="*/ f44 1 21600"/>
              <a:gd name="f62" fmla="*/ f45 1 21600"/>
              <a:gd name="f63" fmla="*/ f46 1 21600"/>
              <a:gd name="f64" fmla="*/ f47 1 21600"/>
              <a:gd name="f65" fmla="*/ f48 1 21600"/>
              <a:gd name="f66" fmla="*/ f49 1 21600"/>
              <a:gd name="f67" fmla="*/ f50 1 21600"/>
              <a:gd name="f68" fmla="*/ f51 1 21600"/>
              <a:gd name="f69" fmla="*/ f33 f14 1"/>
              <a:gd name="f70" fmla="*/ f34 f14 1"/>
              <a:gd name="f71" fmla="+- f33 f52 0"/>
              <a:gd name="f72" fmla="+- f33 f53 0"/>
              <a:gd name="f73" fmla="+- f33 f54 0"/>
              <a:gd name="f74" fmla="+- f33 f55 0"/>
              <a:gd name="f75" fmla="+- f33 f56 0"/>
              <a:gd name="f76" fmla="+- f33 f57 0"/>
              <a:gd name="f77" fmla="+- f33 f58 0"/>
              <a:gd name="f78" fmla="+- f33 f59 0"/>
              <a:gd name="f79" fmla="+- f32 f60 0"/>
              <a:gd name="f80" fmla="+- f32 f61 0"/>
              <a:gd name="f81" fmla="+- f32 f62 0"/>
              <a:gd name="f82" fmla="+- f32 f63 0"/>
              <a:gd name="f83" fmla="+- f32 f64 0"/>
              <a:gd name="f84" fmla="+- f32 f65 0"/>
              <a:gd name="f85" fmla="+- f32 f66 0"/>
              <a:gd name="f86" fmla="+- f32 f67 0"/>
              <a:gd name="f87" fmla="+- f32 f68 0"/>
              <a:gd name="f88" fmla="*/ f79 f14 1"/>
              <a:gd name="f89" fmla="*/ f84 f14 1"/>
              <a:gd name="f90" fmla="*/ f71 f14 1"/>
              <a:gd name="f91" fmla="*/ f72 f14 1"/>
              <a:gd name="f92" fmla="*/ f83 f14 1"/>
              <a:gd name="f93" fmla="*/ f73 f14 1"/>
              <a:gd name="f94" fmla="*/ f87 f14 1"/>
              <a:gd name="f95" fmla="*/ f75 f14 1"/>
              <a:gd name="f96" fmla="*/ f85 f14 1"/>
              <a:gd name="f97" fmla="*/ f76 f14 1"/>
              <a:gd name="f98" fmla="*/ f78 f14 1"/>
              <a:gd name="f99" fmla="*/ f86 f14 1"/>
              <a:gd name="f100" fmla="*/ f81 f14 1"/>
              <a:gd name="f101" fmla="*/ f77 f14 1"/>
              <a:gd name="f102" fmla="*/ f82 f14 1"/>
              <a:gd name="f103" fmla="*/ f74 f14 1"/>
              <a:gd name="f104" fmla="*/ f80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69" y="f88"/>
                </a:moveTo>
                <a:lnTo>
                  <a:pt x="f69" y="f89"/>
                </a:lnTo>
                <a:lnTo>
                  <a:pt x="f90" y="f89"/>
                </a:lnTo>
                <a:lnTo>
                  <a:pt x="f91" y="f92"/>
                </a:lnTo>
                <a:lnTo>
                  <a:pt x="f93" y="f92"/>
                </a:lnTo>
                <a:lnTo>
                  <a:pt x="f93" y="f94"/>
                </a:lnTo>
                <a:lnTo>
                  <a:pt x="f95" y="f94"/>
                </a:lnTo>
                <a:lnTo>
                  <a:pt x="f95" y="f96"/>
                </a:lnTo>
                <a:lnTo>
                  <a:pt x="f97" y="f96"/>
                </a:lnTo>
                <a:lnTo>
                  <a:pt x="f98" y="f99"/>
                </a:lnTo>
                <a:lnTo>
                  <a:pt x="f70" y="f99"/>
                </a:lnTo>
                <a:lnTo>
                  <a:pt x="f70" y="f100"/>
                </a:lnTo>
                <a:lnTo>
                  <a:pt x="f98" y="f100"/>
                </a:lnTo>
                <a:lnTo>
                  <a:pt x="f101" y="f102"/>
                </a:lnTo>
                <a:lnTo>
                  <a:pt x="f95" y="f102"/>
                </a:lnTo>
                <a:lnTo>
                  <a:pt x="f95" y="f100"/>
                </a:lnTo>
                <a:lnTo>
                  <a:pt x="f103" y="f104"/>
                </a:lnTo>
                <a:lnTo>
                  <a:pt x="f91" y="f104"/>
                </a:lnTo>
                <a:lnTo>
                  <a:pt x="f90" y="f88"/>
                </a:lnTo>
                <a:close/>
              </a:path>
              <a:path stroke="0">
                <a:moveTo>
                  <a:pt x="f69" y="f88"/>
                </a:moveTo>
                <a:lnTo>
                  <a:pt x="f69" y="f89"/>
                </a:lnTo>
                <a:lnTo>
                  <a:pt x="f90" y="f89"/>
                </a:lnTo>
                <a:lnTo>
                  <a:pt x="f91" y="f92"/>
                </a:lnTo>
                <a:lnTo>
                  <a:pt x="f93" y="f92"/>
                </a:lnTo>
                <a:lnTo>
                  <a:pt x="f93" y="f94"/>
                </a:lnTo>
                <a:lnTo>
                  <a:pt x="f95" y="f94"/>
                </a:lnTo>
                <a:lnTo>
                  <a:pt x="f95" y="f96"/>
                </a:lnTo>
                <a:lnTo>
                  <a:pt x="f97" y="f96"/>
                </a:lnTo>
                <a:lnTo>
                  <a:pt x="f98" y="f99"/>
                </a:lnTo>
                <a:lnTo>
                  <a:pt x="f70" y="f99"/>
                </a:lnTo>
                <a:lnTo>
                  <a:pt x="f70" y="f100"/>
                </a:lnTo>
                <a:lnTo>
                  <a:pt x="f98" y="f100"/>
                </a:lnTo>
                <a:lnTo>
                  <a:pt x="f101" y="f102"/>
                </a:lnTo>
                <a:lnTo>
                  <a:pt x="f95" y="f102"/>
                </a:lnTo>
                <a:lnTo>
                  <a:pt x="f95" y="f100"/>
                </a:lnTo>
                <a:lnTo>
                  <a:pt x="f103" y="f104"/>
                </a:lnTo>
                <a:lnTo>
                  <a:pt x="f91" y="f104"/>
                </a:lnTo>
                <a:lnTo>
                  <a:pt x="f90" y="f88"/>
                </a:lnTo>
                <a:close/>
              </a:path>
              <a:path fill="none">
                <a:moveTo>
                  <a:pt x="f69" y="f88"/>
                </a:moveTo>
                <a:lnTo>
                  <a:pt x="f90" y="f88"/>
                </a:lnTo>
                <a:lnTo>
                  <a:pt x="f91" y="f104"/>
                </a:lnTo>
                <a:lnTo>
                  <a:pt x="f103" y="f104"/>
                </a:lnTo>
                <a:lnTo>
                  <a:pt x="f95" y="f100"/>
                </a:lnTo>
                <a:lnTo>
                  <a:pt x="f95" y="f102"/>
                </a:lnTo>
                <a:lnTo>
                  <a:pt x="f101" y="f102"/>
                </a:lnTo>
                <a:lnTo>
                  <a:pt x="f98" y="f100"/>
                </a:lnTo>
                <a:lnTo>
                  <a:pt x="f70" y="f100"/>
                </a:lnTo>
                <a:lnTo>
                  <a:pt x="f70" y="f99"/>
                </a:lnTo>
                <a:lnTo>
                  <a:pt x="f98" y="f99"/>
                </a:lnTo>
                <a:lnTo>
                  <a:pt x="f97" y="f96"/>
                </a:lnTo>
                <a:lnTo>
                  <a:pt x="f95" y="f96"/>
                </a:lnTo>
                <a:lnTo>
                  <a:pt x="f95" y="f94"/>
                </a:lnTo>
                <a:lnTo>
                  <a:pt x="f93" y="f94"/>
                </a:lnTo>
                <a:lnTo>
                  <a:pt x="f93" y="f92"/>
                </a:lnTo>
                <a:lnTo>
                  <a:pt x="f91" y="f92"/>
                </a:lnTo>
                <a:lnTo>
                  <a:pt x="f90" y="f89"/>
                </a:lnTo>
                <a:lnTo>
                  <a:pt x="f69" y="f89"/>
                </a:lnTo>
                <a:close/>
              </a:path>
              <a:path fill="none">
                <a:moveTo>
                  <a:pt x="f19" y="f19"/>
                </a:moveTo>
                <a:lnTo>
                  <a:pt x="f22" y="f19"/>
                </a:lnTo>
                <a:lnTo>
                  <a:pt x="f22" y="f23"/>
                </a:lnTo>
                <a:lnTo>
                  <a:pt x="f19" y="f23"/>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BC2C40C-634A-5049-AF2F-E99B0D8A31C7}"/>
              </a:ext>
            </a:extLst>
          </p:cNvPr>
          <p:cNvPicPr>
            <a:picLocks noChangeAspect="1"/>
          </p:cNvPicPr>
          <p:nvPr/>
        </p:nvPicPr>
        <p:blipFill>
          <a:blip r:embed="rId2"/>
          <a:stretch>
            <a:fillRect/>
          </a:stretch>
        </p:blipFill>
        <p:spPr>
          <a:xfrm>
            <a:off x="6521519" y="750219"/>
            <a:ext cx="5530272" cy="5811496"/>
          </a:xfrm>
          <a:prstGeom prst="rect">
            <a:avLst/>
          </a:prstGeom>
          <a:noFill/>
          <a:ln w="28575" cap="flat">
            <a:solidFill>
              <a:srgbClr val="00FF00"/>
            </a:solidFill>
            <a:prstDash val="solid"/>
            <a:miter/>
          </a:ln>
        </p:spPr>
      </p:pic>
      <p:sp>
        <p:nvSpPr>
          <p:cNvPr id="3" name="Rectangle 6">
            <a:extLst>
              <a:ext uri="{FF2B5EF4-FFF2-40B4-BE49-F238E27FC236}">
                <a16:creationId xmlns:a16="http://schemas.microsoft.com/office/drawing/2014/main" id="{AD7842AB-072C-1B4E-A26F-878C1D564129}"/>
              </a:ext>
            </a:extLst>
          </p:cNvPr>
          <p:cNvSpPr/>
          <p:nvPr/>
        </p:nvSpPr>
        <p:spPr>
          <a:xfrm>
            <a:off x="140204" y="209187"/>
            <a:ext cx="11911587" cy="369335"/>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none" strike="noStrike" kern="1200" cap="all" spc="0" baseline="0" dirty="0">
                <a:solidFill>
                  <a:srgbClr val="000000"/>
                </a:solidFill>
                <a:uFillTx/>
                <a:latin typeface="Comic Sans MS" pitchFamily="66"/>
              </a:rPr>
              <a:t> </a:t>
            </a:r>
            <a:r>
              <a:rPr lang="pt-BR" b="1" u="sng" dirty="0">
                <a:solidFill>
                  <a:srgbClr val="000000"/>
                </a:solidFill>
                <a:latin typeface="Comic Sans MS" pitchFamily="66"/>
              </a:rPr>
              <a:t>URBANISATION IN BRAZIL - RIO DE JANEIRO</a:t>
            </a:r>
          </a:p>
        </p:txBody>
      </p:sp>
      <p:sp>
        <p:nvSpPr>
          <p:cNvPr id="4" name="Rectangle 6">
            <a:extLst>
              <a:ext uri="{FF2B5EF4-FFF2-40B4-BE49-F238E27FC236}">
                <a16:creationId xmlns:a16="http://schemas.microsoft.com/office/drawing/2014/main" id="{15B9DFAB-B5D6-0445-8CA0-0E4603748D2D}"/>
              </a:ext>
            </a:extLst>
          </p:cNvPr>
          <p:cNvSpPr/>
          <p:nvPr/>
        </p:nvSpPr>
        <p:spPr>
          <a:xfrm>
            <a:off x="102193" y="714503"/>
            <a:ext cx="6173480" cy="923330"/>
          </a:xfrm>
          <a:prstGeom prst="rect">
            <a:avLst/>
          </a:prstGeom>
          <a:noFill/>
          <a:ln w="28575" cap="flat">
            <a:solidFill>
              <a:srgbClr val="00FF0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kern="0" dirty="0">
                <a:solidFill>
                  <a:srgbClr val="000000"/>
                </a:solidFill>
                <a:latin typeface="Comic Sans MS" pitchFamily="66"/>
              </a:rPr>
              <a:t>Starter</a:t>
            </a:r>
            <a:r>
              <a:rPr lang="en-GB" kern="0" dirty="0">
                <a:solidFill>
                  <a:srgbClr val="000000"/>
                </a:solidFill>
                <a:latin typeface="Comic Sans MS" pitchFamily="66"/>
              </a:rPr>
              <a:t>: </a:t>
            </a:r>
            <a:r>
              <a:rPr lang="en-GB" dirty="0">
                <a:solidFill>
                  <a:srgbClr val="000000"/>
                </a:solidFill>
                <a:latin typeface="Comic Sans MS" pitchFamily="66"/>
              </a:rPr>
              <a:t>Look at Source 1 and write a description of the population Density of Brazil. Ensure to use quantification in your answer.  </a:t>
            </a:r>
          </a:p>
        </p:txBody>
      </p:sp>
      <p:sp>
        <p:nvSpPr>
          <p:cNvPr id="5" name="Rectangle 7">
            <a:extLst>
              <a:ext uri="{FF2B5EF4-FFF2-40B4-BE49-F238E27FC236}">
                <a16:creationId xmlns:a16="http://schemas.microsoft.com/office/drawing/2014/main" id="{DD8BBED5-58E0-ED40-9861-86065807A2C8}"/>
              </a:ext>
            </a:extLst>
          </p:cNvPr>
          <p:cNvSpPr/>
          <p:nvPr/>
        </p:nvSpPr>
        <p:spPr>
          <a:xfrm>
            <a:off x="102193" y="1732120"/>
            <a:ext cx="6173480" cy="923333"/>
          </a:xfrm>
          <a:prstGeom prst="rect">
            <a:avLst/>
          </a:prstGeom>
          <a:noFill/>
          <a:ln w="28575"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Learning objective</a:t>
            </a:r>
            <a:r>
              <a:rPr lang="en-GB" sz="1800" b="0" i="0" u="none" strike="noStrike" kern="1200" cap="none" spc="0" baseline="0" dirty="0">
                <a:solidFill>
                  <a:srgbClr val="000000"/>
                </a:solidFill>
                <a:uFillTx/>
                <a:latin typeface="Comic Sans MS" pitchFamily="66"/>
              </a:rPr>
              <a:t>: To find out why people move to Rio de Janeiro in huge numbers and the impacts that this has on the megacity.</a:t>
            </a:r>
          </a:p>
        </p:txBody>
      </p:sp>
      <p:sp>
        <p:nvSpPr>
          <p:cNvPr id="6" name="Rectangle 8">
            <a:extLst>
              <a:ext uri="{FF2B5EF4-FFF2-40B4-BE49-F238E27FC236}">
                <a16:creationId xmlns:a16="http://schemas.microsoft.com/office/drawing/2014/main" id="{44A0317E-9E9C-D045-9848-163AA43EDC5B}"/>
              </a:ext>
            </a:extLst>
          </p:cNvPr>
          <p:cNvSpPr/>
          <p:nvPr/>
        </p:nvSpPr>
        <p:spPr>
          <a:xfrm>
            <a:off x="10673205" y="5923528"/>
            <a:ext cx="1300359" cy="369335"/>
          </a:xfrm>
          <a:prstGeom prst="rect">
            <a:avLst/>
          </a:prstGeom>
          <a:noFill/>
          <a:ln w="28575" cap="flat">
            <a:solidFill>
              <a:srgbClr val="00FF0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all" spc="0" baseline="0">
                <a:solidFill>
                  <a:srgbClr val="3B3B3B"/>
                </a:solidFill>
                <a:uFillTx/>
                <a:latin typeface="Comic Sans MS" pitchFamily="66"/>
              </a:rPr>
              <a:t>Source 1</a:t>
            </a:r>
            <a:endParaRPr lang="en-GB" sz="1800" b="0" i="0" u="none" strike="noStrike" kern="1200" cap="none" spc="0" baseline="0">
              <a:solidFill>
                <a:srgbClr val="000000"/>
              </a:solidFill>
              <a:uFillTx/>
              <a:latin typeface="Calibri"/>
            </a:endParaRPr>
          </a:p>
        </p:txBody>
      </p:sp>
      <p:sp>
        <p:nvSpPr>
          <p:cNvPr id="7" name="Rectangle 6">
            <a:extLst>
              <a:ext uri="{FF2B5EF4-FFF2-40B4-BE49-F238E27FC236}">
                <a16:creationId xmlns:a16="http://schemas.microsoft.com/office/drawing/2014/main" id="{A686B767-7194-534B-A3C4-68F3A03D9324}"/>
              </a:ext>
            </a:extLst>
          </p:cNvPr>
          <p:cNvSpPr/>
          <p:nvPr/>
        </p:nvSpPr>
        <p:spPr>
          <a:xfrm>
            <a:off x="102193" y="3471300"/>
            <a:ext cx="6173480" cy="369335"/>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0" cap="none" spc="0" baseline="0">
                <a:solidFill>
                  <a:srgbClr val="000000"/>
                </a:solidFill>
                <a:uFillTx/>
                <a:latin typeface="Comic Sans MS" pitchFamily="66"/>
              </a:rPr>
              <a:t>M</a:t>
            </a:r>
            <a:r>
              <a:rPr lang="en-GB" sz="1800" b="1" i="0" u="sng" strike="noStrike" kern="1200" cap="none" spc="0" baseline="0">
                <a:solidFill>
                  <a:srgbClr val="000000"/>
                </a:solidFill>
                <a:uFillTx/>
                <a:latin typeface="Comic Sans MS" pitchFamily="66"/>
              </a:rPr>
              <a:t>egacity</a:t>
            </a:r>
            <a:r>
              <a:rPr lang="en-GB" sz="1800" b="0" i="0" u="none" strike="noStrike" kern="1200" cap="none" spc="0" baseline="0">
                <a:solidFill>
                  <a:srgbClr val="000000"/>
                </a:solidFill>
                <a:uFillTx/>
                <a:latin typeface="Comic Sans MS" pitchFamily="66"/>
              </a:rPr>
              <a:t>- a city that exceed 10 million people.</a:t>
            </a:r>
          </a:p>
        </p:txBody>
      </p:sp>
      <p:sp>
        <p:nvSpPr>
          <p:cNvPr id="8" name="Rectangle 7">
            <a:extLst>
              <a:ext uri="{FF2B5EF4-FFF2-40B4-BE49-F238E27FC236}">
                <a16:creationId xmlns:a16="http://schemas.microsoft.com/office/drawing/2014/main" id="{120D05F6-3AE8-E64B-AA26-18FFB50CC9DD}"/>
              </a:ext>
            </a:extLst>
          </p:cNvPr>
          <p:cNvSpPr/>
          <p:nvPr/>
        </p:nvSpPr>
        <p:spPr>
          <a:xfrm>
            <a:off x="102193" y="2987253"/>
            <a:ext cx="6173480" cy="369335"/>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Urbanisation</a:t>
            </a:r>
            <a:r>
              <a:rPr lang="en-GB" sz="1800" b="0" i="0" u="none" strike="noStrike" kern="1200" cap="none" spc="0" baseline="0" dirty="0">
                <a:solidFill>
                  <a:srgbClr val="000000"/>
                </a:solidFill>
                <a:uFillTx/>
                <a:latin typeface="Comic Sans MS" pitchFamily="66"/>
              </a:rPr>
              <a:t> – the growth in towns and cities. </a:t>
            </a:r>
          </a:p>
        </p:txBody>
      </p:sp>
      <p:sp>
        <p:nvSpPr>
          <p:cNvPr id="9" name="Rectangle 8">
            <a:extLst>
              <a:ext uri="{FF2B5EF4-FFF2-40B4-BE49-F238E27FC236}">
                <a16:creationId xmlns:a16="http://schemas.microsoft.com/office/drawing/2014/main" id="{5C70D8A8-B358-CD44-A4BF-F6C9217467F3}"/>
              </a:ext>
            </a:extLst>
          </p:cNvPr>
          <p:cNvSpPr/>
          <p:nvPr/>
        </p:nvSpPr>
        <p:spPr>
          <a:xfrm>
            <a:off x="102193" y="3950070"/>
            <a:ext cx="6173480" cy="646334"/>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Densely populated</a:t>
            </a:r>
            <a:r>
              <a:rPr lang="en-GB" sz="1800" b="1" i="0" strike="noStrike" kern="1200" cap="none" spc="0" baseline="0" dirty="0">
                <a:solidFill>
                  <a:srgbClr val="000000"/>
                </a:solidFill>
                <a:uFillTx/>
                <a:latin typeface="Comic Sans MS" pitchFamily="66"/>
              </a:rPr>
              <a:t>- </a:t>
            </a:r>
            <a:r>
              <a:rPr lang="en-GB" sz="1800" b="0" i="0" u="none" strike="noStrike" kern="1200" cap="none" spc="0" baseline="0" dirty="0">
                <a:solidFill>
                  <a:srgbClr val="000000"/>
                </a:solidFill>
                <a:uFillTx/>
                <a:latin typeface="Comic Sans MS" pitchFamily="66"/>
              </a:rPr>
              <a:t>are areas that have 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rPr>
              <a:t>high proportion of population.  </a:t>
            </a:r>
          </a:p>
        </p:txBody>
      </p:sp>
      <p:sp>
        <p:nvSpPr>
          <p:cNvPr id="10" name="Rectangle 9">
            <a:extLst>
              <a:ext uri="{FF2B5EF4-FFF2-40B4-BE49-F238E27FC236}">
                <a16:creationId xmlns:a16="http://schemas.microsoft.com/office/drawing/2014/main" id="{0AB4AC58-CC62-2B42-9F84-6157FB10007E}"/>
              </a:ext>
            </a:extLst>
          </p:cNvPr>
          <p:cNvSpPr/>
          <p:nvPr/>
        </p:nvSpPr>
        <p:spPr>
          <a:xfrm>
            <a:off x="102193" y="4732385"/>
            <a:ext cx="6173480" cy="646334"/>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0" cap="none" spc="0" baseline="0" dirty="0">
                <a:solidFill>
                  <a:srgbClr val="000000"/>
                </a:solidFill>
                <a:uFillTx/>
                <a:latin typeface="Comic Sans MS" pitchFamily="66"/>
              </a:rPr>
              <a:t>S</a:t>
            </a:r>
            <a:r>
              <a:rPr lang="en-GB" sz="1800" b="1" i="0" u="sng" strike="noStrike" kern="1200" cap="none" spc="0" baseline="0" dirty="0">
                <a:solidFill>
                  <a:srgbClr val="000000"/>
                </a:solidFill>
                <a:uFillTx/>
                <a:latin typeface="Comic Sans MS" pitchFamily="66"/>
              </a:rPr>
              <a:t>parsely populated</a:t>
            </a:r>
            <a:r>
              <a:rPr lang="en-GB" sz="1800" b="1" i="0" strike="noStrike" kern="1200" cap="none" spc="0" baseline="0" dirty="0">
                <a:solidFill>
                  <a:srgbClr val="000000"/>
                </a:solidFill>
                <a:uFillTx/>
                <a:latin typeface="Comic Sans MS" pitchFamily="66"/>
              </a:rPr>
              <a:t>- </a:t>
            </a:r>
            <a:r>
              <a:rPr lang="en-GB" sz="1800" b="0" i="0" u="none" strike="noStrike" kern="0" cap="none" spc="0" baseline="0" dirty="0">
                <a:solidFill>
                  <a:srgbClr val="000000"/>
                </a:solidFill>
                <a:uFillTx/>
                <a:latin typeface="Comic Sans MS" pitchFamily="66"/>
              </a:rPr>
              <a:t>are areas that have 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omic Sans MS" pitchFamily="66"/>
              </a:rPr>
              <a:t>low proportion of population. </a:t>
            </a:r>
          </a:p>
        </p:txBody>
      </p:sp>
      <p:sp>
        <p:nvSpPr>
          <p:cNvPr id="11" name="Action Button: End 11">
            <a:hlinkClick r:id="rId3"/>
            <a:extLst>
              <a:ext uri="{FF2B5EF4-FFF2-40B4-BE49-F238E27FC236}">
                <a16:creationId xmlns:a16="http://schemas.microsoft.com/office/drawing/2014/main" id="{48D955D5-A0C7-2747-9F51-3DEF62311633}"/>
              </a:ext>
            </a:extLst>
          </p:cNvPr>
          <p:cNvSpPr/>
          <p:nvPr/>
        </p:nvSpPr>
        <p:spPr>
          <a:xfrm>
            <a:off x="361508" y="272984"/>
            <a:ext cx="393402" cy="248012"/>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7 f14 1"/>
              <a:gd name="f33" fmla="+- f27 0 f30"/>
              <a:gd name="f34" fmla="+- f27 f30 0"/>
              <a:gd name="f35" fmla="+- f28 0 f30"/>
              <a:gd name="f36" fmla="+- f28 f30 0"/>
              <a:gd name="f37" fmla="*/ f31 3 1"/>
              <a:gd name="f38" fmla="*/ f31 7 1"/>
              <a:gd name="f39" fmla="*/ f37 1 4"/>
              <a:gd name="f40" fmla="*/ f38 1 8"/>
              <a:gd name="f41" fmla="*/ f35 f14 1"/>
              <a:gd name="f42" fmla="*/ f33 f14 1"/>
              <a:gd name="f43" fmla="*/ f34 f14 1"/>
              <a:gd name="f44" fmla="*/ f36 f14 1"/>
              <a:gd name="f45" fmla="+- f35 f39 0"/>
              <a:gd name="f46" fmla="+- f35 f40 0"/>
              <a:gd name="f47" fmla="*/ f45 f14 1"/>
              <a:gd name="f48" fmla="*/ f46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47" y="f32"/>
                </a:moveTo>
                <a:lnTo>
                  <a:pt x="f41" y="f42"/>
                </a:lnTo>
                <a:lnTo>
                  <a:pt x="f41" y="f43"/>
                </a:lnTo>
                <a:close/>
                <a:moveTo>
                  <a:pt x="f48" y="f42"/>
                </a:moveTo>
                <a:lnTo>
                  <a:pt x="f44" y="f42"/>
                </a:lnTo>
                <a:lnTo>
                  <a:pt x="f44" y="f43"/>
                </a:lnTo>
                <a:lnTo>
                  <a:pt x="f48" y="f43"/>
                </a:lnTo>
                <a:close/>
              </a:path>
              <a:path stroke="0">
                <a:moveTo>
                  <a:pt x="f47" y="f32"/>
                </a:moveTo>
                <a:lnTo>
                  <a:pt x="f41" y="f42"/>
                </a:lnTo>
                <a:lnTo>
                  <a:pt x="f41" y="f43"/>
                </a:lnTo>
                <a:close/>
                <a:moveTo>
                  <a:pt x="f48" y="f42"/>
                </a:moveTo>
                <a:lnTo>
                  <a:pt x="f44" y="f42"/>
                </a:lnTo>
                <a:lnTo>
                  <a:pt x="f44" y="f43"/>
                </a:lnTo>
                <a:lnTo>
                  <a:pt x="f48" y="f43"/>
                </a:lnTo>
                <a:close/>
              </a:path>
              <a:path fill="none">
                <a:moveTo>
                  <a:pt x="f47" y="f32"/>
                </a:moveTo>
                <a:lnTo>
                  <a:pt x="f41" y="f43"/>
                </a:lnTo>
                <a:lnTo>
                  <a:pt x="f41" y="f42"/>
                </a:lnTo>
                <a:close/>
                <a:moveTo>
                  <a:pt x="f48" y="f42"/>
                </a:moveTo>
                <a:lnTo>
                  <a:pt x="f44" y="f42"/>
                </a:lnTo>
                <a:lnTo>
                  <a:pt x="f44" y="f43"/>
                </a:lnTo>
                <a:lnTo>
                  <a:pt x="f48" y="f43"/>
                </a:lnTo>
                <a:close/>
              </a:path>
              <a:path fill="none">
                <a:moveTo>
                  <a:pt x="f19" y="f19"/>
                </a:moveTo>
                <a:lnTo>
                  <a:pt x="f22" y="f19"/>
                </a:lnTo>
                <a:lnTo>
                  <a:pt x="f22" y="f23"/>
                </a:lnTo>
                <a:lnTo>
                  <a:pt x="f19" y="f23"/>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ectangle 7">
            <a:extLst>
              <a:ext uri="{FF2B5EF4-FFF2-40B4-BE49-F238E27FC236}">
                <a16:creationId xmlns:a16="http://schemas.microsoft.com/office/drawing/2014/main" id="{CCE66EBD-0C5B-9D4C-B628-8D8AEC4B6B5A}"/>
              </a:ext>
            </a:extLst>
          </p:cNvPr>
          <p:cNvSpPr/>
          <p:nvPr/>
        </p:nvSpPr>
        <p:spPr>
          <a:xfrm>
            <a:off x="102193" y="5683581"/>
            <a:ext cx="6173480" cy="1015660"/>
          </a:xfrm>
          <a:prstGeom prst="rect">
            <a:avLst/>
          </a:prstGeom>
          <a:noFill/>
          <a:ln w="28575" cap="flat">
            <a:solidFill>
              <a:srgbClr val="00B0F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dirty="0">
                <a:solidFill>
                  <a:srgbClr val="000000"/>
                </a:solidFill>
                <a:uFillTx/>
                <a:latin typeface="Comic Sans MS" pitchFamily="66"/>
              </a:rPr>
              <a:t>Challenge</a:t>
            </a:r>
            <a:r>
              <a:rPr lang="en-GB" sz="2000" b="0" i="0" strike="noStrike" kern="1200" cap="none" spc="0" baseline="0" dirty="0">
                <a:solidFill>
                  <a:srgbClr val="000000"/>
                </a:solidFill>
                <a:uFillTx/>
                <a:latin typeface="Comic Sans MS" pitchFamily="66"/>
              </a:rPr>
              <a:t>: </a:t>
            </a:r>
            <a:r>
              <a:rPr lang="en-GB" sz="2000" b="0" i="0" u="none" strike="noStrike" kern="1200" cap="none" spc="0" baseline="0" dirty="0">
                <a:solidFill>
                  <a:srgbClr val="000000"/>
                </a:solidFill>
                <a:uFillTx/>
                <a:latin typeface="Comic Sans MS" pitchFamily="66"/>
              </a:rPr>
              <a:t>What reasons are there as to why Brazil is so divided when looking at population density?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bg>
      <p:bgPr>
        <a:solidFill>
          <a:srgbClr val="000000">
            <a:alpha val="0"/>
          </a:srgbClr>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CA9F311-A7AB-E641-947D-04CD9EDF306F}"/>
              </a:ext>
            </a:extLst>
          </p:cNvPr>
          <p:cNvSpPr/>
          <p:nvPr/>
        </p:nvSpPr>
        <p:spPr>
          <a:xfrm>
            <a:off x="140204" y="736713"/>
            <a:ext cx="11911587" cy="646334"/>
          </a:xfrm>
          <a:prstGeom prst="rect">
            <a:avLst/>
          </a:prstGeom>
          <a:noFill/>
          <a:ln w="28575"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omic Sans MS" pitchFamily="66"/>
              </a:rPr>
              <a:t>Learning objective</a:t>
            </a:r>
            <a:r>
              <a:rPr lang="en-GB" sz="1800" b="0" i="0" u="none" strike="noStrike" kern="1200" cap="none" spc="0" baseline="0">
                <a:solidFill>
                  <a:srgbClr val="000000"/>
                </a:solidFill>
                <a:uFillTx/>
                <a:latin typeface="Comic Sans MS" pitchFamily="66"/>
              </a:rPr>
              <a:t>: To find out why people move to Rio de Janeiro in huge numbers and the impacts that this has on the megacity.</a:t>
            </a:r>
          </a:p>
        </p:txBody>
      </p:sp>
      <p:sp>
        <p:nvSpPr>
          <p:cNvPr id="3" name="Rectangle 6">
            <a:extLst>
              <a:ext uri="{FF2B5EF4-FFF2-40B4-BE49-F238E27FC236}">
                <a16:creationId xmlns:a16="http://schemas.microsoft.com/office/drawing/2014/main" id="{FCFA6673-B7F7-2542-A8B7-F659E881841B}"/>
              </a:ext>
            </a:extLst>
          </p:cNvPr>
          <p:cNvSpPr/>
          <p:nvPr/>
        </p:nvSpPr>
        <p:spPr>
          <a:xfrm>
            <a:off x="140204" y="209187"/>
            <a:ext cx="11911587" cy="369335"/>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none" strike="noStrike" kern="1200" cap="all" spc="0" baseline="0">
                <a:solidFill>
                  <a:srgbClr val="000000"/>
                </a:solidFill>
                <a:uFillTx/>
                <a:latin typeface="Comic Sans MS" pitchFamily="66"/>
              </a:rPr>
              <a:t> URBANISATION IN BRAZIL - RIO DE JANEIRO</a:t>
            </a:r>
            <a:endParaRPr lang="pt-BR" sz="1800" b="0" i="0" u="none" strike="noStrike" kern="1200" cap="all" spc="0" baseline="0">
              <a:solidFill>
                <a:srgbClr val="000000"/>
              </a:solidFill>
              <a:uFillTx/>
              <a:latin typeface="Comic Sans MS" pitchFamily="66"/>
            </a:endParaRPr>
          </a:p>
        </p:txBody>
      </p:sp>
      <p:graphicFrame>
        <p:nvGraphicFramePr>
          <p:cNvPr id="4" name="Table 6">
            <a:extLst>
              <a:ext uri="{FF2B5EF4-FFF2-40B4-BE49-F238E27FC236}">
                <a16:creationId xmlns:a16="http://schemas.microsoft.com/office/drawing/2014/main" id="{252CC38F-8570-7F4B-AD2B-AB37691DC76B}"/>
              </a:ext>
            </a:extLst>
          </p:cNvPr>
          <p:cNvGraphicFramePr>
            <a:graphicFrameLocks noGrp="1"/>
          </p:cNvGraphicFramePr>
          <p:nvPr>
            <p:extLst>
              <p:ext uri="{D42A27DB-BD31-4B8C-83A1-F6EECF244321}">
                <p14:modId xmlns:p14="http://schemas.microsoft.com/office/powerpoint/2010/main" val="2975099846"/>
              </p:ext>
            </p:extLst>
          </p:nvPr>
        </p:nvGraphicFramePr>
        <p:xfrm>
          <a:off x="5757455" y="1541239"/>
          <a:ext cx="6294326" cy="4960350"/>
        </p:xfrm>
        <a:graphic>
          <a:graphicData uri="http://schemas.openxmlformats.org/drawingml/2006/table">
            <a:tbl>
              <a:tblPr>
                <a:effectLst/>
              </a:tblPr>
              <a:tblGrid>
                <a:gridCol w="3147163">
                  <a:extLst>
                    <a:ext uri="{9D8B030D-6E8A-4147-A177-3AD203B41FA5}">
                      <a16:colId xmlns:a16="http://schemas.microsoft.com/office/drawing/2014/main" val="2663941312"/>
                    </a:ext>
                  </a:extLst>
                </a:gridCol>
                <a:gridCol w="3147163">
                  <a:extLst>
                    <a:ext uri="{9D8B030D-6E8A-4147-A177-3AD203B41FA5}">
                      <a16:colId xmlns:a16="http://schemas.microsoft.com/office/drawing/2014/main" val="2072552685"/>
                    </a:ext>
                  </a:extLst>
                </a:gridCol>
              </a:tblGrid>
              <a:tr h="3309890">
                <a:tc>
                  <a:txBody>
                    <a:bodyPr/>
                    <a:lstStyle/>
                    <a:p>
                      <a:pPr lvl="0" algn="l" fontAlgn="t">
                        <a:buSzPct val="100000"/>
                        <a:buFont typeface="Arial" pitchFamily="34"/>
                        <a:buChar char="•"/>
                      </a:pPr>
                      <a:r>
                        <a:rPr lang="en-GB" sz="1400" b="1">
                          <a:solidFill>
                            <a:srgbClr val="060606"/>
                          </a:solidFill>
                          <a:latin typeface="Comic Sans MS" pitchFamily="66"/>
                        </a:rPr>
                        <a:t>Settlement:</a:t>
                      </a:r>
                      <a:r>
                        <a:rPr lang="en-GB" sz="1400" b="0">
                          <a:solidFill>
                            <a:srgbClr val="060606"/>
                          </a:solidFill>
                          <a:latin typeface="Comic Sans MS" pitchFamily="66"/>
                        </a:rPr>
                        <a:t> is a place where people live. A settlement may be as small as a single house in a remote area or as a large as a </a:t>
                      </a:r>
                      <a:r>
                        <a:rPr lang="en-GB" sz="1400" b="1">
                          <a:solidFill>
                            <a:srgbClr val="060606"/>
                          </a:solidFill>
                          <a:latin typeface="Comic Sans MS" pitchFamily="66"/>
                        </a:rPr>
                        <a:t>mega city</a:t>
                      </a:r>
                      <a:r>
                        <a:rPr lang="en-GB" sz="1400" b="0">
                          <a:solidFill>
                            <a:srgbClr val="060606"/>
                          </a:solidFill>
                          <a:latin typeface="Comic Sans MS" pitchFamily="66"/>
                        </a:rPr>
                        <a:t> (a city with over 10 million residents).</a:t>
                      </a:r>
                      <a:br>
                        <a:rPr lang="en-GB" sz="1400" b="0">
                          <a:solidFill>
                            <a:srgbClr val="060606"/>
                          </a:solidFill>
                          <a:latin typeface="Comic Sans MS" pitchFamily="66"/>
                        </a:rPr>
                      </a:br>
                      <a:endParaRPr lang="en-GB" sz="1400" b="0">
                        <a:solidFill>
                          <a:srgbClr val="060606"/>
                        </a:solidFill>
                        <a:latin typeface="Comic Sans MS" pitchFamily="66"/>
                      </a:endParaRPr>
                    </a:p>
                    <a:p>
                      <a:pPr lvl="0" algn="l" fontAlgn="t">
                        <a:buSzPct val="100000"/>
                        <a:buFont typeface="Arial" pitchFamily="34"/>
                        <a:buChar char="•"/>
                      </a:pPr>
                      <a:r>
                        <a:rPr lang="en-GB" sz="1400" b="1">
                          <a:solidFill>
                            <a:srgbClr val="060606"/>
                          </a:solidFill>
                          <a:latin typeface="Comic Sans MS" pitchFamily="66"/>
                        </a:rPr>
                        <a:t>Site:</a:t>
                      </a:r>
                      <a:r>
                        <a:rPr lang="en-GB" sz="1400" b="0">
                          <a:solidFill>
                            <a:srgbClr val="060606"/>
                          </a:solidFill>
                          <a:latin typeface="Comic Sans MS" pitchFamily="66"/>
                        </a:rPr>
                        <a:t> is the actual location of a settlement on the earth and is composed of the physical characteristics of the landscape specific to the area. Site factors include things like landforms (i.e. is the area protected by mountains or is there a natural harbour present?), climate, vegetation types, availability of water, soil quality, minerals, and even wildlife.</a:t>
                      </a:r>
                    </a:p>
                  </a:txBody>
                  <a:tcPr marL="55275" marR="55275" marT="26535" marB="26535">
                    <a:solidFill>
                      <a:srgbClr val="FFFFFF"/>
                    </a:solidFill>
                  </a:tcPr>
                </a:tc>
                <a:tc>
                  <a:txBody>
                    <a:bodyPr/>
                    <a:lstStyle/>
                    <a:p>
                      <a:pPr lvl="0" algn="l" fontAlgn="t">
                        <a:buSzPct val="100000"/>
                        <a:buFont typeface="Arial" pitchFamily="34"/>
                        <a:buChar char="•"/>
                      </a:pPr>
                      <a:r>
                        <a:rPr lang="en-GB" sz="1400" b="1" dirty="0">
                          <a:solidFill>
                            <a:srgbClr val="060606"/>
                          </a:solidFill>
                          <a:latin typeface="Comic Sans MS" pitchFamily="66"/>
                        </a:rPr>
                        <a:t>Situation:</a:t>
                      </a:r>
                      <a:r>
                        <a:rPr lang="en-GB" sz="1400" b="0" dirty="0">
                          <a:solidFill>
                            <a:srgbClr val="060606"/>
                          </a:solidFill>
                          <a:latin typeface="Comic Sans MS" pitchFamily="66"/>
                        </a:rPr>
                        <a:t> is defined as the location of a place relative to its surroundings and other places. Factors included in an area's situation include the accessibility of the location, the extent of a place's connections with another, and how close an area may be to raw materials if they are not located, specifically on the site.</a:t>
                      </a:r>
                      <a:br>
                        <a:rPr lang="en-GB" sz="1400" b="0" dirty="0">
                          <a:solidFill>
                            <a:srgbClr val="060606"/>
                          </a:solidFill>
                          <a:latin typeface="Comic Sans MS" pitchFamily="66"/>
                        </a:rPr>
                      </a:br>
                      <a:endParaRPr lang="en-GB" sz="1400" b="0" dirty="0">
                        <a:solidFill>
                          <a:srgbClr val="060606"/>
                        </a:solidFill>
                        <a:latin typeface="Comic Sans MS" pitchFamily="66"/>
                      </a:endParaRPr>
                    </a:p>
                    <a:p>
                      <a:pPr lvl="0" algn="l" fontAlgn="t">
                        <a:buSzPct val="100000"/>
                        <a:buFont typeface="Arial" pitchFamily="34"/>
                        <a:buChar char="•"/>
                      </a:pPr>
                      <a:r>
                        <a:rPr lang="en-GB" sz="1400" b="1" dirty="0">
                          <a:solidFill>
                            <a:srgbClr val="060606"/>
                          </a:solidFill>
                          <a:latin typeface="Comic Sans MS" pitchFamily="66"/>
                        </a:rPr>
                        <a:t>Urban:</a:t>
                      </a:r>
                      <a:r>
                        <a:rPr lang="en-GB" sz="1400" b="0" dirty="0">
                          <a:solidFill>
                            <a:srgbClr val="060606"/>
                          </a:solidFill>
                          <a:latin typeface="Comic Sans MS" pitchFamily="66"/>
                        </a:rPr>
                        <a:t> The built-up area, any city with a population of 10,000 people or more.</a:t>
                      </a:r>
                      <a:br>
                        <a:rPr lang="en-GB" sz="1400" b="0" dirty="0">
                          <a:solidFill>
                            <a:srgbClr val="060606"/>
                          </a:solidFill>
                          <a:latin typeface="Comic Sans MS" pitchFamily="66"/>
                        </a:rPr>
                      </a:br>
                      <a:endParaRPr lang="en-GB" sz="1400" b="0" dirty="0">
                        <a:solidFill>
                          <a:srgbClr val="060606"/>
                        </a:solidFill>
                        <a:latin typeface="Comic Sans MS" pitchFamily="66"/>
                      </a:endParaRPr>
                    </a:p>
                    <a:p>
                      <a:pPr lvl="0" algn="l" fontAlgn="t">
                        <a:buSzPct val="100000"/>
                        <a:buFont typeface="Arial" pitchFamily="34"/>
                        <a:buChar char="•"/>
                      </a:pPr>
                      <a:r>
                        <a:rPr lang="en-GB" sz="1400" b="1" dirty="0">
                          <a:solidFill>
                            <a:srgbClr val="060606"/>
                          </a:solidFill>
                          <a:latin typeface="Comic Sans MS" pitchFamily="66"/>
                        </a:rPr>
                        <a:t>Rural:</a:t>
                      </a:r>
                      <a:r>
                        <a:rPr lang="en-GB" sz="1400" b="0" dirty="0">
                          <a:solidFill>
                            <a:srgbClr val="060606"/>
                          </a:solidFill>
                          <a:latin typeface="Comic Sans MS" pitchFamily="66"/>
                        </a:rPr>
                        <a:t> Basically the countryside (everywhere outside urban areas). Rural areas maybe farmland, forest, desert or savanna depending on where you are in the world. Rural areas do contain small settlements of less than 10,000 people e.g. hamlets and villages.</a:t>
                      </a:r>
                    </a:p>
                  </a:txBody>
                  <a:tcPr marL="55275" marR="55275" marT="26535" marB="26535">
                    <a:solidFill>
                      <a:srgbClr val="FFFFFF"/>
                    </a:solidFill>
                  </a:tcPr>
                </a:tc>
                <a:extLst>
                  <a:ext uri="{0D108BD9-81ED-4DB2-BD59-A6C34878D82A}">
                    <a16:rowId xmlns:a16="http://schemas.microsoft.com/office/drawing/2014/main" val="2332854464"/>
                  </a:ext>
                </a:extLst>
              </a:tr>
            </a:tbl>
          </a:graphicData>
        </a:graphic>
      </p:graphicFrame>
      <p:sp>
        <p:nvSpPr>
          <p:cNvPr id="5" name="Rectangle 5">
            <a:extLst>
              <a:ext uri="{FF2B5EF4-FFF2-40B4-BE49-F238E27FC236}">
                <a16:creationId xmlns:a16="http://schemas.microsoft.com/office/drawing/2014/main" id="{6B157735-1D7F-D84D-B9D1-6CA78336DA85}"/>
              </a:ext>
            </a:extLst>
          </p:cNvPr>
          <p:cNvSpPr/>
          <p:nvPr/>
        </p:nvSpPr>
        <p:spPr>
          <a:xfrm>
            <a:off x="145362" y="5514618"/>
            <a:ext cx="5535558" cy="923333"/>
          </a:xfrm>
          <a:prstGeom prst="rect">
            <a:avLst/>
          </a:prstGeom>
          <a:noFill/>
          <a:ln w="28575" cap="flat">
            <a:solidFill>
              <a:srgbClr val="66FF99"/>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rPr>
              <a:t>Some students could apply the points made in the case studies to their own country, and use these in new examples given to them (Grade A/A*). </a:t>
            </a:r>
          </a:p>
        </p:txBody>
      </p:sp>
      <p:sp>
        <p:nvSpPr>
          <p:cNvPr id="6" name="Rectangle 7">
            <a:extLst>
              <a:ext uri="{FF2B5EF4-FFF2-40B4-BE49-F238E27FC236}">
                <a16:creationId xmlns:a16="http://schemas.microsoft.com/office/drawing/2014/main" id="{25E66314-4587-FA4E-9A5B-E3751CA340EA}"/>
              </a:ext>
            </a:extLst>
          </p:cNvPr>
          <p:cNvSpPr/>
          <p:nvPr/>
        </p:nvSpPr>
        <p:spPr>
          <a:xfrm>
            <a:off x="140204" y="1541239"/>
            <a:ext cx="5464180" cy="369335"/>
          </a:xfrm>
          <a:prstGeom prst="rect">
            <a:avLst/>
          </a:prstGeom>
          <a:noFill/>
          <a:ln w="28575" cap="flat">
            <a:solidFill>
              <a:srgbClr val="0070C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Learning Outcomes</a:t>
            </a:r>
            <a:r>
              <a:rPr lang="en-GB" sz="1800" b="1" i="0" strike="noStrike" kern="1200" cap="none" spc="0" baseline="0" dirty="0">
                <a:solidFill>
                  <a:srgbClr val="000000"/>
                </a:solidFill>
                <a:uFillTx/>
                <a:latin typeface="Comic Sans MS" pitchFamily="66"/>
              </a:rPr>
              <a:t>:</a:t>
            </a:r>
            <a:endParaRPr lang="en-GB" sz="1800" b="0" i="0" strike="noStrike" kern="1200" cap="none" spc="0" baseline="0" dirty="0">
              <a:solidFill>
                <a:srgbClr val="000000"/>
              </a:solidFill>
              <a:uFillTx/>
              <a:latin typeface="Comic Sans MS" pitchFamily="66"/>
            </a:endParaRPr>
          </a:p>
        </p:txBody>
      </p:sp>
      <p:sp>
        <p:nvSpPr>
          <p:cNvPr id="7" name="Rectangle 7">
            <a:extLst>
              <a:ext uri="{FF2B5EF4-FFF2-40B4-BE49-F238E27FC236}">
                <a16:creationId xmlns:a16="http://schemas.microsoft.com/office/drawing/2014/main" id="{97108534-2C84-5F4C-B4BC-1FF2D56A5F7D}"/>
              </a:ext>
            </a:extLst>
          </p:cNvPr>
          <p:cNvSpPr/>
          <p:nvPr/>
        </p:nvSpPr>
        <p:spPr>
          <a:xfrm>
            <a:off x="140204" y="2058094"/>
            <a:ext cx="5464180" cy="1200332"/>
          </a:xfrm>
          <a:prstGeom prst="rect">
            <a:avLst/>
          </a:prstGeom>
          <a:noFill/>
          <a:ln w="28575" cap="flat">
            <a:solidFill>
              <a:srgbClr val="FF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rPr>
              <a:t>All students must know the difference between densely populated and overpopulated. They should be able to annotate the characteristics of a densely populated area (Grade E/D). </a:t>
            </a:r>
          </a:p>
        </p:txBody>
      </p:sp>
      <p:sp>
        <p:nvSpPr>
          <p:cNvPr id="8" name="Rectangle 8">
            <a:extLst>
              <a:ext uri="{FF2B5EF4-FFF2-40B4-BE49-F238E27FC236}">
                <a16:creationId xmlns:a16="http://schemas.microsoft.com/office/drawing/2014/main" id="{D3710E38-4AFE-F348-8728-A5C316AE0D12}"/>
              </a:ext>
            </a:extLst>
          </p:cNvPr>
          <p:cNvSpPr/>
          <p:nvPr/>
        </p:nvSpPr>
        <p:spPr>
          <a:xfrm>
            <a:off x="140204" y="3658761"/>
            <a:ext cx="5464180" cy="1477332"/>
          </a:xfrm>
          <a:prstGeom prst="rect">
            <a:avLst/>
          </a:prstGeom>
          <a:noFill/>
          <a:ln w="28575"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rPr>
              <a:t>Most students should understand the factors leading to an area being densely populated, and that some factors are physical whilst others are human. They should know the issues arising in a densely populated area (Grade C/B).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8C5AA5D-66C9-E642-8AC0-BD9B165020E7}"/>
              </a:ext>
            </a:extLst>
          </p:cNvPr>
          <p:cNvPicPr>
            <a:picLocks noChangeAspect="1"/>
          </p:cNvPicPr>
          <p:nvPr/>
        </p:nvPicPr>
        <p:blipFill>
          <a:blip r:embed="rId2"/>
          <a:stretch>
            <a:fillRect/>
          </a:stretch>
        </p:blipFill>
        <p:spPr>
          <a:xfrm>
            <a:off x="140204" y="1264944"/>
            <a:ext cx="6762746" cy="5114925"/>
          </a:xfrm>
          <a:prstGeom prst="rect">
            <a:avLst/>
          </a:prstGeom>
          <a:noFill/>
          <a:ln w="28575" cap="flat">
            <a:solidFill>
              <a:srgbClr val="7030A0"/>
            </a:solidFill>
            <a:prstDash val="solid"/>
            <a:miter/>
          </a:ln>
        </p:spPr>
      </p:pic>
      <p:sp>
        <p:nvSpPr>
          <p:cNvPr id="3" name="Rectangle 6">
            <a:extLst>
              <a:ext uri="{FF2B5EF4-FFF2-40B4-BE49-F238E27FC236}">
                <a16:creationId xmlns:a16="http://schemas.microsoft.com/office/drawing/2014/main" id="{84723797-28DC-5F4C-851C-09F61EB7E108}"/>
              </a:ext>
            </a:extLst>
          </p:cNvPr>
          <p:cNvSpPr/>
          <p:nvPr/>
        </p:nvSpPr>
        <p:spPr>
          <a:xfrm>
            <a:off x="140204" y="695437"/>
            <a:ext cx="11911587" cy="369335"/>
          </a:xfrm>
          <a:prstGeom prst="rect">
            <a:avLst/>
          </a:prstGeom>
          <a:noFill/>
          <a:ln w="28575" cap="flat">
            <a:solidFill>
              <a:srgbClr val="66FF99"/>
            </a:solidFill>
            <a:prstDash val="solid"/>
            <a:miter/>
          </a:ln>
        </p:spPr>
        <p:txBody>
          <a:bodyPr vert="horz" wrap="square" lIns="91440" tIns="45720" rIns="91440" bIns="45720" anchor="t" anchorCtr="1" compatLnSpc="1">
            <a:spAutoFit/>
          </a:bodyPr>
          <a:lstStyle/>
          <a:p>
            <a:pPr>
              <a:defRPr sz="1800" b="0" i="0" u="none" strike="noStrike" kern="0" cap="none" spc="0" baseline="0">
                <a:solidFill>
                  <a:srgbClr val="000000"/>
                </a:solidFill>
                <a:uFillTx/>
              </a:defRPr>
            </a:pPr>
            <a:r>
              <a:rPr lang="pt-BR" b="1" u="sng" dirty="0">
                <a:solidFill>
                  <a:srgbClr val="000000"/>
                </a:solidFill>
                <a:latin typeface="Comic Sans MS" pitchFamily="66"/>
              </a:rPr>
              <a:t>Demo</a:t>
            </a:r>
            <a:r>
              <a:rPr lang="pt-BR" dirty="0">
                <a:solidFill>
                  <a:srgbClr val="000000"/>
                </a:solidFill>
                <a:latin typeface="Comic Sans MS" pitchFamily="66"/>
              </a:rPr>
              <a:t>: </a:t>
            </a:r>
            <a:r>
              <a:rPr lang="pt-BR" dirty="0" err="1">
                <a:solidFill>
                  <a:srgbClr val="000000"/>
                </a:solidFill>
                <a:latin typeface="Comic Sans MS" pitchFamily="66"/>
              </a:rPr>
              <a:t>Ensure</a:t>
            </a:r>
            <a:r>
              <a:rPr lang="pt-BR" dirty="0">
                <a:solidFill>
                  <a:srgbClr val="000000"/>
                </a:solidFill>
                <a:latin typeface="Comic Sans MS" pitchFamily="66"/>
              </a:rPr>
              <a:t> </a:t>
            </a:r>
            <a:r>
              <a:rPr lang="pt-BR" dirty="0" err="1">
                <a:solidFill>
                  <a:srgbClr val="000000"/>
                </a:solidFill>
                <a:latin typeface="Comic Sans MS" pitchFamily="66"/>
              </a:rPr>
              <a:t>to</a:t>
            </a:r>
            <a:r>
              <a:rPr lang="pt-BR" dirty="0">
                <a:solidFill>
                  <a:srgbClr val="000000"/>
                </a:solidFill>
                <a:latin typeface="Comic Sans MS" pitchFamily="66"/>
              </a:rPr>
              <a:t> </a:t>
            </a:r>
            <a:r>
              <a:rPr lang="pt-BR" dirty="0" err="1">
                <a:solidFill>
                  <a:srgbClr val="000000"/>
                </a:solidFill>
                <a:latin typeface="Comic Sans MS" pitchFamily="66"/>
              </a:rPr>
              <a:t>write</a:t>
            </a:r>
            <a:r>
              <a:rPr lang="pt-BR" dirty="0">
                <a:solidFill>
                  <a:srgbClr val="000000"/>
                </a:solidFill>
                <a:latin typeface="Comic Sans MS" pitchFamily="66"/>
              </a:rPr>
              <a:t> a </a:t>
            </a:r>
            <a:r>
              <a:rPr lang="pt-BR" dirty="0" err="1">
                <a:solidFill>
                  <a:srgbClr val="000000"/>
                </a:solidFill>
                <a:latin typeface="Comic Sans MS" pitchFamily="66"/>
              </a:rPr>
              <a:t>quick</a:t>
            </a:r>
            <a:r>
              <a:rPr lang="pt-BR" dirty="0">
                <a:solidFill>
                  <a:srgbClr val="000000"/>
                </a:solidFill>
                <a:latin typeface="Comic Sans MS" pitchFamily="66"/>
              </a:rPr>
              <a:t> </a:t>
            </a:r>
            <a:r>
              <a:rPr lang="pt-BR" dirty="0" err="1">
                <a:solidFill>
                  <a:srgbClr val="000000"/>
                </a:solidFill>
                <a:latin typeface="Comic Sans MS" pitchFamily="66"/>
              </a:rPr>
              <a:t>paragraph</a:t>
            </a:r>
            <a:r>
              <a:rPr lang="pt-BR" dirty="0">
                <a:solidFill>
                  <a:srgbClr val="000000"/>
                </a:solidFill>
                <a:latin typeface="Comic Sans MS" pitchFamily="66"/>
              </a:rPr>
              <a:t> </a:t>
            </a:r>
            <a:r>
              <a:rPr lang="pt-BR" dirty="0" err="1">
                <a:solidFill>
                  <a:srgbClr val="000000"/>
                </a:solidFill>
                <a:latin typeface="Comic Sans MS" pitchFamily="66"/>
              </a:rPr>
              <a:t>on</a:t>
            </a:r>
            <a:r>
              <a:rPr lang="pt-BR" dirty="0">
                <a:solidFill>
                  <a:srgbClr val="000000"/>
                </a:solidFill>
                <a:latin typeface="Comic Sans MS" pitchFamily="66"/>
              </a:rPr>
              <a:t> </a:t>
            </a:r>
            <a:r>
              <a:rPr lang="pt-BR" dirty="0" err="1">
                <a:solidFill>
                  <a:srgbClr val="000000"/>
                </a:solidFill>
                <a:latin typeface="Comic Sans MS" pitchFamily="66"/>
              </a:rPr>
              <a:t>the</a:t>
            </a:r>
            <a:r>
              <a:rPr lang="pt-BR" dirty="0">
                <a:solidFill>
                  <a:srgbClr val="000000"/>
                </a:solidFill>
                <a:latin typeface="Comic Sans MS" pitchFamily="66"/>
              </a:rPr>
              <a:t> </a:t>
            </a:r>
            <a:r>
              <a:rPr lang="pt-BR" dirty="0" err="1">
                <a:solidFill>
                  <a:srgbClr val="000000"/>
                </a:solidFill>
                <a:latin typeface="Comic Sans MS" pitchFamily="66"/>
              </a:rPr>
              <a:t>location</a:t>
            </a:r>
            <a:r>
              <a:rPr lang="pt-BR" dirty="0">
                <a:solidFill>
                  <a:srgbClr val="000000"/>
                </a:solidFill>
                <a:latin typeface="Comic Sans MS" pitchFamily="66"/>
              </a:rPr>
              <a:t> </a:t>
            </a:r>
            <a:r>
              <a:rPr lang="pt-BR" dirty="0" err="1">
                <a:solidFill>
                  <a:srgbClr val="000000"/>
                </a:solidFill>
                <a:latin typeface="Comic Sans MS" pitchFamily="66"/>
              </a:rPr>
              <a:t>of</a:t>
            </a:r>
            <a:r>
              <a:rPr lang="pt-BR" dirty="0">
                <a:solidFill>
                  <a:srgbClr val="000000"/>
                </a:solidFill>
                <a:latin typeface="Comic Sans MS" pitchFamily="66"/>
              </a:rPr>
              <a:t> Rio de Janeiro. </a:t>
            </a:r>
          </a:p>
        </p:txBody>
      </p:sp>
      <p:sp>
        <p:nvSpPr>
          <p:cNvPr id="4" name="Rectangle 5">
            <a:extLst>
              <a:ext uri="{FF2B5EF4-FFF2-40B4-BE49-F238E27FC236}">
                <a16:creationId xmlns:a16="http://schemas.microsoft.com/office/drawing/2014/main" id="{4767808F-F5B9-F049-95AB-8EC61640FB46}"/>
              </a:ext>
            </a:extLst>
          </p:cNvPr>
          <p:cNvSpPr/>
          <p:nvPr/>
        </p:nvSpPr>
        <p:spPr>
          <a:xfrm>
            <a:off x="6978691" y="4425522"/>
            <a:ext cx="5051383" cy="646334"/>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rPr>
              <a:t>Urban population: 85.7% of total population (2015)</a:t>
            </a:r>
          </a:p>
        </p:txBody>
      </p:sp>
      <p:sp>
        <p:nvSpPr>
          <p:cNvPr id="5" name="Rectangle 6">
            <a:extLst>
              <a:ext uri="{FF2B5EF4-FFF2-40B4-BE49-F238E27FC236}">
                <a16:creationId xmlns:a16="http://schemas.microsoft.com/office/drawing/2014/main" id="{46A8AD10-F405-254F-B233-DB84E1164C4D}"/>
              </a:ext>
            </a:extLst>
          </p:cNvPr>
          <p:cNvSpPr/>
          <p:nvPr/>
        </p:nvSpPr>
        <p:spPr>
          <a:xfrm>
            <a:off x="7000408" y="5303766"/>
            <a:ext cx="3270443" cy="369335"/>
          </a:xfrm>
          <a:prstGeom prst="rect">
            <a:avLst/>
          </a:prstGeom>
          <a:noFill/>
          <a:ln w="28575" cap="flat">
            <a:solidFill>
              <a:srgbClr val="7030A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a:solidFill>
                  <a:srgbClr val="000000"/>
                </a:solidFill>
                <a:uFillTx/>
                <a:latin typeface="Comic Sans MS" pitchFamily="66"/>
              </a:rPr>
              <a:t>Rio de Janeiro 12.902 million</a:t>
            </a:r>
            <a:endParaRPr lang="en-GB" sz="1800" b="0" i="0" u="none" strike="noStrike" kern="1200" cap="none" spc="0" baseline="0">
              <a:solidFill>
                <a:srgbClr val="000000"/>
              </a:solidFill>
              <a:uFillTx/>
              <a:latin typeface="Comic Sans MS" pitchFamily="66"/>
            </a:endParaRPr>
          </a:p>
        </p:txBody>
      </p:sp>
      <p:sp>
        <p:nvSpPr>
          <p:cNvPr id="6" name="Rectangle 7">
            <a:extLst>
              <a:ext uri="{FF2B5EF4-FFF2-40B4-BE49-F238E27FC236}">
                <a16:creationId xmlns:a16="http://schemas.microsoft.com/office/drawing/2014/main" id="{E80E2491-009D-8847-B857-942D21022C85}"/>
              </a:ext>
            </a:extLst>
          </p:cNvPr>
          <p:cNvSpPr/>
          <p:nvPr/>
        </p:nvSpPr>
        <p:spPr>
          <a:xfrm>
            <a:off x="6978691" y="5867265"/>
            <a:ext cx="5051383" cy="646334"/>
          </a:xfrm>
          <a:prstGeom prst="rect">
            <a:avLst/>
          </a:prstGeom>
          <a:noFill/>
          <a:ln w="28575" cap="flat">
            <a:solidFill>
              <a:srgbClr val="7030A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Net migration rate: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omic Sans MS" pitchFamily="66"/>
              </a:rPr>
              <a:t>-0.14 migrant(s)/1,000 population (2015 est.)</a:t>
            </a:r>
            <a:endParaRPr lang="en-GB" sz="1800" b="0" i="0" u="none" strike="noStrike" kern="1200" cap="none" spc="0" baseline="0">
              <a:solidFill>
                <a:srgbClr val="000000"/>
              </a:solidFill>
              <a:uFillTx/>
              <a:latin typeface="Comic Sans MS" pitchFamily="66"/>
            </a:endParaRPr>
          </a:p>
        </p:txBody>
      </p:sp>
      <p:sp>
        <p:nvSpPr>
          <p:cNvPr id="7" name="Rectangle 6">
            <a:extLst>
              <a:ext uri="{FF2B5EF4-FFF2-40B4-BE49-F238E27FC236}">
                <a16:creationId xmlns:a16="http://schemas.microsoft.com/office/drawing/2014/main" id="{9C3054F7-3840-EB4A-BB63-D59CF47B89D1}"/>
              </a:ext>
            </a:extLst>
          </p:cNvPr>
          <p:cNvSpPr/>
          <p:nvPr/>
        </p:nvSpPr>
        <p:spPr>
          <a:xfrm>
            <a:off x="140204" y="140360"/>
            <a:ext cx="11911587" cy="369335"/>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none" strike="noStrike" kern="1200" cap="all" spc="0" baseline="0" dirty="0">
                <a:solidFill>
                  <a:srgbClr val="000000"/>
                </a:solidFill>
                <a:uFillTx/>
                <a:latin typeface="Comic Sans MS" pitchFamily="66"/>
              </a:rPr>
              <a:t> </a:t>
            </a:r>
            <a:r>
              <a:rPr lang="pt-BR" b="1" u="sng" kern="0" dirty="0">
                <a:solidFill>
                  <a:srgbClr val="000000"/>
                </a:solidFill>
                <a:latin typeface="Comic Sans MS" pitchFamily="66"/>
              </a:rPr>
              <a:t>URBANISATION IN BRAZIL - RIO DE JANEIRO</a:t>
            </a:r>
          </a:p>
        </p:txBody>
      </p:sp>
      <p:sp>
        <p:nvSpPr>
          <p:cNvPr id="8" name="Rectangle 6">
            <a:extLst>
              <a:ext uri="{FF2B5EF4-FFF2-40B4-BE49-F238E27FC236}">
                <a16:creationId xmlns:a16="http://schemas.microsoft.com/office/drawing/2014/main" id="{A0CCB7BA-41D9-FC44-A53C-9A74B7B59F49}"/>
              </a:ext>
            </a:extLst>
          </p:cNvPr>
          <p:cNvSpPr/>
          <p:nvPr/>
        </p:nvSpPr>
        <p:spPr>
          <a:xfrm>
            <a:off x="3209690" y="1176329"/>
            <a:ext cx="623776" cy="377391"/>
          </a:xfrm>
          <a:prstGeom prst="rect">
            <a:avLst/>
          </a:prstGeom>
          <a:solidFill>
            <a:srgbClr val="FFFFFF"/>
          </a:solidFill>
          <a:ln w="28575" cap="flat">
            <a:solidFill>
              <a:srgbClr val="7030A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sng" strike="noStrike" kern="1200" cap="all" spc="0" baseline="0">
                <a:solidFill>
                  <a:srgbClr val="000000"/>
                </a:solidFill>
                <a:uFillTx/>
                <a:latin typeface="Comic Sans MS" pitchFamily="66"/>
              </a:rPr>
              <a:t>N</a:t>
            </a:r>
            <a:endParaRPr lang="pt-BR" sz="1800" b="0" i="0" u="none" strike="noStrike" kern="1200" cap="all" spc="0" baseline="0">
              <a:solidFill>
                <a:srgbClr val="000000"/>
              </a:solidFill>
              <a:uFillTx/>
              <a:latin typeface="Comic Sans MS" pitchFamily="66"/>
            </a:endParaRPr>
          </a:p>
        </p:txBody>
      </p:sp>
      <p:sp>
        <p:nvSpPr>
          <p:cNvPr id="9" name="Rectangle 6">
            <a:extLst>
              <a:ext uri="{FF2B5EF4-FFF2-40B4-BE49-F238E27FC236}">
                <a16:creationId xmlns:a16="http://schemas.microsoft.com/office/drawing/2014/main" id="{9ECB993F-E069-8F4A-BD7D-DCED083F06FD}"/>
              </a:ext>
            </a:extLst>
          </p:cNvPr>
          <p:cNvSpPr/>
          <p:nvPr/>
        </p:nvSpPr>
        <p:spPr>
          <a:xfrm>
            <a:off x="3326651" y="6099203"/>
            <a:ext cx="623776" cy="377391"/>
          </a:xfrm>
          <a:prstGeom prst="rect">
            <a:avLst/>
          </a:prstGeom>
          <a:solidFill>
            <a:srgbClr val="FFFFFF"/>
          </a:solidFill>
          <a:ln w="28575" cap="flat">
            <a:solidFill>
              <a:srgbClr val="7030A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sng" strike="noStrike" kern="1200" cap="all" spc="0" baseline="0">
                <a:solidFill>
                  <a:srgbClr val="000000"/>
                </a:solidFill>
                <a:uFillTx/>
                <a:latin typeface="Comic Sans MS" pitchFamily="66"/>
              </a:rPr>
              <a:t>S</a:t>
            </a:r>
            <a:endParaRPr lang="pt-BR" sz="1800" b="0" i="0" u="none" strike="noStrike" kern="1200" cap="all" spc="0" baseline="0">
              <a:solidFill>
                <a:srgbClr val="000000"/>
              </a:solidFill>
              <a:uFillTx/>
              <a:latin typeface="Comic Sans MS" pitchFamily="66"/>
            </a:endParaRPr>
          </a:p>
        </p:txBody>
      </p:sp>
      <p:sp>
        <p:nvSpPr>
          <p:cNvPr id="10" name="Rectangle 6">
            <a:extLst>
              <a:ext uri="{FF2B5EF4-FFF2-40B4-BE49-F238E27FC236}">
                <a16:creationId xmlns:a16="http://schemas.microsoft.com/office/drawing/2014/main" id="{C116BB8D-8DE2-CF48-BF38-54BAE7663A60}"/>
              </a:ext>
            </a:extLst>
          </p:cNvPr>
          <p:cNvSpPr/>
          <p:nvPr/>
        </p:nvSpPr>
        <p:spPr>
          <a:xfrm>
            <a:off x="6666798" y="3513847"/>
            <a:ext cx="623776" cy="377391"/>
          </a:xfrm>
          <a:prstGeom prst="rect">
            <a:avLst/>
          </a:prstGeom>
          <a:solidFill>
            <a:srgbClr val="FFFFFF"/>
          </a:solidFill>
          <a:ln w="28575" cap="flat">
            <a:solidFill>
              <a:srgbClr val="7030A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sng" strike="noStrike" kern="1200" cap="all" spc="0" baseline="0">
                <a:solidFill>
                  <a:srgbClr val="000000"/>
                </a:solidFill>
                <a:uFillTx/>
                <a:latin typeface="Comic Sans MS" pitchFamily="66"/>
              </a:rPr>
              <a:t>E</a:t>
            </a:r>
            <a:endParaRPr lang="pt-BR" sz="1800" b="0" i="0" u="none" strike="noStrike" kern="1200" cap="all" spc="0" baseline="0">
              <a:solidFill>
                <a:srgbClr val="000000"/>
              </a:solidFill>
              <a:uFillTx/>
              <a:latin typeface="Comic Sans MS" pitchFamily="66"/>
            </a:endParaRPr>
          </a:p>
        </p:txBody>
      </p:sp>
      <p:sp>
        <p:nvSpPr>
          <p:cNvPr id="11" name="Rectangle 6">
            <a:extLst>
              <a:ext uri="{FF2B5EF4-FFF2-40B4-BE49-F238E27FC236}">
                <a16:creationId xmlns:a16="http://schemas.microsoft.com/office/drawing/2014/main" id="{C589BFC5-678B-4F4E-9D4B-7252DEF212F5}"/>
              </a:ext>
            </a:extLst>
          </p:cNvPr>
          <p:cNvSpPr/>
          <p:nvPr/>
        </p:nvSpPr>
        <p:spPr>
          <a:xfrm>
            <a:off x="42748" y="3545741"/>
            <a:ext cx="623776" cy="377391"/>
          </a:xfrm>
          <a:prstGeom prst="rect">
            <a:avLst/>
          </a:prstGeom>
          <a:solidFill>
            <a:srgbClr val="FFFFFF"/>
          </a:solidFill>
          <a:ln w="28575" cap="flat">
            <a:solidFill>
              <a:srgbClr val="7030A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sng" strike="noStrike" kern="1200" cap="all" spc="0" baseline="0">
                <a:solidFill>
                  <a:srgbClr val="000000"/>
                </a:solidFill>
                <a:uFillTx/>
                <a:latin typeface="Comic Sans MS" pitchFamily="66"/>
              </a:rPr>
              <a:t>W</a:t>
            </a:r>
            <a:endParaRPr lang="pt-BR" sz="1800" b="0" i="0" u="none" strike="noStrike" kern="1200" cap="all" spc="0" baseline="0">
              <a:solidFill>
                <a:srgbClr val="000000"/>
              </a:solidFill>
              <a:uFillTx/>
              <a:latin typeface="Comic Sans MS" pitchFamily="66"/>
            </a:endParaRPr>
          </a:p>
        </p:txBody>
      </p:sp>
      <p:pic>
        <p:nvPicPr>
          <p:cNvPr id="12" name="Picture 13">
            <a:extLst>
              <a:ext uri="{FF2B5EF4-FFF2-40B4-BE49-F238E27FC236}">
                <a16:creationId xmlns:a16="http://schemas.microsoft.com/office/drawing/2014/main" id="{FAD0D956-89AD-584D-AA87-253C54A9604D}"/>
              </a:ext>
            </a:extLst>
          </p:cNvPr>
          <p:cNvPicPr>
            <a:picLocks noChangeAspect="1"/>
          </p:cNvPicPr>
          <p:nvPr/>
        </p:nvPicPr>
        <p:blipFill>
          <a:blip r:embed="rId3"/>
          <a:stretch>
            <a:fillRect/>
          </a:stretch>
        </p:blipFill>
        <p:spPr>
          <a:xfrm>
            <a:off x="7996437" y="1432023"/>
            <a:ext cx="3015892" cy="2626239"/>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03C4018-B85F-6A43-A879-841DA391D855}"/>
              </a:ext>
            </a:extLst>
          </p:cNvPr>
          <p:cNvSpPr/>
          <p:nvPr/>
        </p:nvSpPr>
        <p:spPr>
          <a:xfrm>
            <a:off x="165104" y="173041"/>
            <a:ext cx="2971800" cy="923333"/>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a:solidFill>
                  <a:srgbClr val="000000"/>
                </a:solidFill>
                <a:latin typeface="Comic Sans MS" pitchFamily="66"/>
              </a:rPr>
              <a:t>INTERNAL MIGRATION  </a:t>
            </a:r>
            <a:br>
              <a:rPr lang="en-GB" b="1" kern="0" dirty="0">
                <a:solidFill>
                  <a:srgbClr val="000000"/>
                </a:solidFill>
                <a:latin typeface="Comic Sans MS" pitchFamily="66"/>
              </a:rPr>
            </a:br>
            <a:r>
              <a:rPr lang="en-GB" b="1" kern="0" dirty="0">
                <a:solidFill>
                  <a:srgbClr val="000000"/>
                </a:solidFill>
                <a:latin typeface="Comic Sans MS" pitchFamily="66"/>
              </a:rPr>
              <a:t>BRAZIL</a:t>
            </a:r>
          </a:p>
        </p:txBody>
      </p:sp>
      <p:pic>
        <p:nvPicPr>
          <p:cNvPr id="3" name="Picture 4">
            <a:extLst>
              <a:ext uri="{FF2B5EF4-FFF2-40B4-BE49-F238E27FC236}">
                <a16:creationId xmlns:a16="http://schemas.microsoft.com/office/drawing/2014/main" id="{F683773A-6198-2242-8EDA-8E9D0E8F7A09}"/>
              </a:ext>
            </a:extLst>
          </p:cNvPr>
          <p:cNvPicPr>
            <a:picLocks noChangeAspect="1"/>
          </p:cNvPicPr>
          <p:nvPr/>
        </p:nvPicPr>
        <p:blipFill>
          <a:blip r:embed="rId2"/>
          <a:stretch>
            <a:fillRect/>
          </a:stretch>
        </p:blipFill>
        <p:spPr>
          <a:xfrm>
            <a:off x="3889821" y="173041"/>
            <a:ext cx="5266879" cy="6579016"/>
          </a:xfrm>
          <a:prstGeom prst="rect">
            <a:avLst/>
          </a:prstGeom>
          <a:noFill/>
          <a:ln w="28575" cap="flat">
            <a:solidFill>
              <a:srgbClr val="7030A0"/>
            </a:solidFill>
            <a:prstDash val="solid"/>
            <a:miter/>
          </a:ln>
        </p:spPr>
      </p:pic>
      <p:sp>
        <p:nvSpPr>
          <p:cNvPr id="4" name="Rectangle 5">
            <a:extLst>
              <a:ext uri="{FF2B5EF4-FFF2-40B4-BE49-F238E27FC236}">
                <a16:creationId xmlns:a16="http://schemas.microsoft.com/office/drawing/2014/main" id="{B632EB81-9420-E241-A789-7361B1792C37}"/>
              </a:ext>
            </a:extLst>
          </p:cNvPr>
          <p:cNvSpPr/>
          <p:nvPr/>
        </p:nvSpPr>
        <p:spPr>
          <a:xfrm>
            <a:off x="203197" y="1341433"/>
            <a:ext cx="2971800" cy="923330"/>
          </a:xfrm>
          <a:prstGeom prst="rect">
            <a:avLst/>
          </a:prstGeom>
          <a:noFill/>
          <a:ln w="28575" cap="flat">
            <a:solidFill>
              <a:srgbClr val="00FF00"/>
            </a:solidFill>
            <a:prstDash val="solid"/>
            <a:miter/>
          </a:ln>
        </p:spPr>
        <p:txBody>
          <a:bodyPr vert="horz" wrap="square" lIns="91440" tIns="45720" rIns="91440" bIns="45720" anchor="t" anchorCtr="0" compatLnSpc="1">
            <a:spAutoFit/>
          </a:bodyPr>
          <a:lstStyle/>
          <a:p>
            <a:pPr marR="0" lvl="0" indent="0" fontAlgn="auto">
              <a:lnSpc>
                <a:spcPct val="100000"/>
              </a:lnSpc>
              <a:spcBef>
                <a:spcPts val="0"/>
              </a:spcBef>
              <a:spcAft>
                <a:spcPts val="0"/>
              </a:spcAft>
              <a:buNone/>
              <a:tabLst/>
              <a:defRPr sz="1800" b="0" i="0" u="none" strike="noStrike" kern="0" cap="none" spc="0" baseline="0">
                <a:solidFill>
                  <a:srgbClr val="000000"/>
                </a:solidFill>
                <a:uFillTx/>
              </a:defRPr>
            </a:pPr>
            <a:r>
              <a:rPr lang="en-GB" b="1" u="sng" kern="0" dirty="0">
                <a:solidFill>
                  <a:srgbClr val="000000"/>
                </a:solidFill>
                <a:latin typeface="Comic Sans MS" pitchFamily="66"/>
              </a:rPr>
              <a:t>Demo</a:t>
            </a:r>
            <a:r>
              <a:rPr lang="en-GB" kern="0" dirty="0">
                <a:solidFill>
                  <a:srgbClr val="000000"/>
                </a:solidFill>
                <a:latin typeface="Comic Sans MS" pitchFamily="66"/>
              </a:rPr>
              <a:t>: Ensure to add the migration information to your map.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12D096E4-3E23-CD4B-B2E8-62C0B3A3EFDF}"/>
              </a:ext>
            </a:extLst>
          </p:cNvPr>
          <p:cNvPicPr>
            <a:picLocks noChangeAspect="1"/>
          </p:cNvPicPr>
          <p:nvPr/>
        </p:nvPicPr>
        <p:blipFill>
          <a:blip r:embed="rId2"/>
          <a:stretch>
            <a:fillRect/>
          </a:stretch>
        </p:blipFill>
        <p:spPr>
          <a:xfrm>
            <a:off x="3339004" y="173041"/>
            <a:ext cx="6084134" cy="6449144"/>
          </a:xfrm>
          <a:prstGeom prst="rect">
            <a:avLst/>
          </a:prstGeom>
          <a:noFill/>
          <a:ln w="28575" cap="flat">
            <a:solidFill>
              <a:srgbClr val="7030A0"/>
            </a:solidFill>
            <a:prstDash val="solid"/>
            <a:miter/>
          </a:ln>
        </p:spPr>
      </p:pic>
      <p:sp>
        <p:nvSpPr>
          <p:cNvPr id="3" name="Rectangle 3">
            <a:extLst>
              <a:ext uri="{FF2B5EF4-FFF2-40B4-BE49-F238E27FC236}">
                <a16:creationId xmlns:a16="http://schemas.microsoft.com/office/drawing/2014/main" id="{5F6B73EA-FDE8-E34A-A93C-F0757990F6F8}"/>
              </a:ext>
            </a:extLst>
          </p:cNvPr>
          <p:cNvSpPr/>
          <p:nvPr/>
        </p:nvSpPr>
        <p:spPr>
          <a:xfrm>
            <a:off x="165104" y="173041"/>
            <a:ext cx="2971800" cy="369335"/>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all" spc="0" baseline="0">
                <a:solidFill>
                  <a:srgbClr val="3B3B3B"/>
                </a:solidFill>
                <a:uFillTx/>
                <a:latin typeface="Comic Sans MS" pitchFamily="66"/>
              </a:rPr>
              <a:t>Brazil Climate Map</a:t>
            </a:r>
            <a:endParaRPr lang="en-GB" sz="1800" b="0" i="0" u="none" strike="noStrike" kern="1200" cap="all" spc="0" baseline="0">
              <a:solidFill>
                <a:srgbClr val="3B3B3B"/>
              </a:solidFill>
              <a:uFillTx/>
              <a:latin typeface="Comic Sans MS" pitchFamily="66"/>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60BA5E5-53A1-1440-B60B-7F32537B1019}"/>
              </a:ext>
            </a:extLst>
          </p:cNvPr>
          <p:cNvSpPr/>
          <p:nvPr/>
        </p:nvSpPr>
        <p:spPr>
          <a:xfrm>
            <a:off x="140204" y="209187"/>
            <a:ext cx="11911587" cy="369335"/>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sng" strike="noStrike" kern="1200" cap="all" spc="0" baseline="0" dirty="0">
                <a:solidFill>
                  <a:srgbClr val="000000"/>
                </a:solidFill>
                <a:uFillTx/>
                <a:latin typeface="Comic Sans MS" pitchFamily="66"/>
              </a:rPr>
              <a:t> URBANISATION IN BRAZIL - RIO DE </a:t>
            </a:r>
            <a:r>
              <a:rPr lang="pt-BR" sz="1800" b="1" i="0" u="sng" strike="noStrike" kern="1200" cap="all" spc="0" baseline="0" dirty="0" err="1">
                <a:solidFill>
                  <a:srgbClr val="000000"/>
                </a:solidFill>
                <a:uFillTx/>
                <a:latin typeface="Comic Sans MS" pitchFamily="66"/>
              </a:rPr>
              <a:t>JANEIROc</a:t>
            </a:r>
            <a:endParaRPr lang="pt-BR" sz="1800" b="0" i="0" u="sng" strike="noStrike" kern="1200" cap="all" spc="0" baseline="0" dirty="0">
              <a:solidFill>
                <a:srgbClr val="000000"/>
              </a:solidFill>
              <a:uFillTx/>
              <a:latin typeface="Comic Sans MS" pitchFamily="66"/>
            </a:endParaRPr>
          </a:p>
        </p:txBody>
      </p:sp>
      <p:grpSp>
        <p:nvGrpSpPr>
          <p:cNvPr id="3" name="Diagram 5">
            <a:extLst>
              <a:ext uri="{FF2B5EF4-FFF2-40B4-BE49-F238E27FC236}">
                <a16:creationId xmlns:a16="http://schemas.microsoft.com/office/drawing/2014/main" id="{3F683B19-DDCA-C04E-AE27-47D63DEA4374}"/>
              </a:ext>
            </a:extLst>
          </p:cNvPr>
          <p:cNvGrpSpPr/>
          <p:nvPr/>
        </p:nvGrpSpPr>
        <p:grpSpPr>
          <a:xfrm>
            <a:off x="3522643" y="2144761"/>
            <a:ext cx="8188396" cy="3229139"/>
            <a:chOff x="3522643" y="2144761"/>
            <a:chExt cx="8188396" cy="3229139"/>
          </a:xfrm>
        </p:grpSpPr>
        <p:sp>
          <p:nvSpPr>
            <p:cNvPr id="4" name="Freeform 3">
              <a:extLst>
                <a:ext uri="{FF2B5EF4-FFF2-40B4-BE49-F238E27FC236}">
                  <a16:creationId xmlns:a16="http://schemas.microsoft.com/office/drawing/2014/main" id="{7316B29A-3E89-6647-B977-7A56BF9D6798}"/>
                </a:ext>
              </a:extLst>
            </p:cNvPr>
            <p:cNvSpPr/>
            <p:nvPr/>
          </p:nvSpPr>
          <p:spPr>
            <a:xfrm>
              <a:off x="3698043" y="3303937"/>
              <a:ext cx="3087160" cy="1071941"/>
            </a:xfrm>
            <a:custGeom>
              <a:avLst/>
              <a:gdLst>
                <a:gd name="f0" fmla="val 10800000"/>
                <a:gd name="f1" fmla="val 5400000"/>
                <a:gd name="f2" fmla="val 180"/>
                <a:gd name="f3" fmla="val w"/>
                <a:gd name="f4" fmla="val h"/>
                <a:gd name="f5" fmla="val 0"/>
                <a:gd name="f6" fmla="val 2994514"/>
                <a:gd name="f7" fmla="val 986828"/>
                <a:gd name="f8" fmla="+- 0 0 -90"/>
                <a:gd name="f9" fmla="*/ f3 1 2994514"/>
                <a:gd name="f10" fmla="*/ f4 1 986828"/>
                <a:gd name="f11" fmla="+- f7 0 f5"/>
                <a:gd name="f12" fmla="+- f6 0 f5"/>
                <a:gd name="f13" fmla="*/ f8 f0 1"/>
                <a:gd name="f14" fmla="*/ f12 1 2994514"/>
                <a:gd name="f15" fmla="*/ f11 1 986828"/>
                <a:gd name="f16" fmla="*/ 0 f12 1"/>
                <a:gd name="f17" fmla="*/ 0 f11 1"/>
                <a:gd name="f18" fmla="*/ 2994514 f12 1"/>
                <a:gd name="f19" fmla="*/ 986828 f11 1"/>
                <a:gd name="f20" fmla="*/ f13 1 f2"/>
                <a:gd name="f21" fmla="*/ f16 1 2994514"/>
                <a:gd name="f22" fmla="*/ f17 1 986828"/>
                <a:gd name="f23" fmla="*/ f18 1 2994514"/>
                <a:gd name="f24" fmla="*/ f19 1 98682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994514" h="986828">
                  <a:moveTo>
                    <a:pt x="f5" y="f5"/>
                  </a:moveTo>
                  <a:lnTo>
                    <a:pt x="f6" y="f5"/>
                  </a:lnTo>
                  <a:lnTo>
                    <a:pt x="f6" y="f7"/>
                  </a:lnTo>
                  <a:lnTo>
                    <a:pt x="f5" y="f7"/>
                  </a:lnTo>
                  <a:lnTo>
                    <a:pt x="f5" y="f5"/>
                  </a:lnTo>
                  <a:close/>
                </a:path>
              </a:pathLst>
            </a:custGeom>
            <a:noFill/>
            <a:ln w="28575" cap="flat">
              <a:solidFill>
                <a:srgbClr val="7030A0"/>
              </a:solidFill>
              <a:prstDash val="solid"/>
              <a:miter/>
            </a:ln>
          </p:spPr>
          <p:txBody>
            <a:bodyPr vert="horz" wrap="square" lIns="31747" tIns="31747" rIns="31747" bIns="31747" anchor="ctr" anchorCtr="1" compatLnSpc="1">
              <a:noAutofit/>
            </a:bodyPr>
            <a:lstStyle/>
            <a:p>
              <a:pPr marL="0" marR="0" lvl="0" indent="0" algn="ctr"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500" b="0" i="0" u="sng" strike="noStrike" kern="1200" cap="none" spc="0" baseline="0">
                  <a:solidFill>
                    <a:srgbClr val="000000"/>
                  </a:solidFill>
                  <a:uFillTx/>
                  <a:latin typeface="Comic Sans MS" pitchFamily="66"/>
                </a:rPr>
                <a:t>Cause</a:t>
              </a:r>
              <a:r>
                <a:rPr lang="en-GB" sz="2500" b="0" i="0" u="none" strike="noStrike" kern="1200" cap="none" spc="0" baseline="0">
                  <a:solidFill>
                    <a:srgbClr val="000000"/>
                  </a:solidFill>
                  <a:uFillTx/>
                  <a:latin typeface="Comic Sans MS" pitchFamily="66"/>
                </a:rPr>
                <a:t>: </a:t>
              </a:r>
            </a:p>
          </p:txBody>
        </p:sp>
        <p:sp>
          <p:nvSpPr>
            <p:cNvPr id="5" name="Freeform 4">
              <a:extLst>
                <a:ext uri="{FF2B5EF4-FFF2-40B4-BE49-F238E27FC236}">
                  <a16:creationId xmlns:a16="http://schemas.microsoft.com/office/drawing/2014/main" id="{94B058E2-1B21-D640-AE85-0E9C4D687B19}"/>
                </a:ext>
              </a:extLst>
            </p:cNvPr>
            <p:cNvSpPr/>
            <p:nvPr/>
          </p:nvSpPr>
          <p:spPr>
            <a:xfrm>
              <a:off x="3694532" y="2977917"/>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Freeform 5">
              <a:extLst>
                <a:ext uri="{FF2B5EF4-FFF2-40B4-BE49-F238E27FC236}">
                  <a16:creationId xmlns:a16="http://schemas.microsoft.com/office/drawing/2014/main" id="{6E3DB322-E2D9-C84E-A7EC-C3D5BBC65938}"/>
                </a:ext>
              </a:extLst>
            </p:cNvPr>
            <p:cNvSpPr/>
            <p:nvPr/>
          </p:nvSpPr>
          <p:spPr>
            <a:xfrm>
              <a:off x="3866430" y="2615668"/>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6">
              <a:extLst>
                <a:ext uri="{FF2B5EF4-FFF2-40B4-BE49-F238E27FC236}">
                  <a16:creationId xmlns:a16="http://schemas.microsoft.com/office/drawing/2014/main" id="{6D49F630-8D62-7045-8D7C-BD2B9CD6DC7A}"/>
                </a:ext>
              </a:extLst>
            </p:cNvPr>
            <p:cNvSpPr/>
            <p:nvPr/>
          </p:nvSpPr>
          <p:spPr>
            <a:xfrm>
              <a:off x="4278989" y="2688116"/>
              <a:ext cx="385885" cy="406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7">
              <a:extLst>
                <a:ext uri="{FF2B5EF4-FFF2-40B4-BE49-F238E27FC236}">
                  <a16:creationId xmlns:a16="http://schemas.microsoft.com/office/drawing/2014/main" id="{22E03C2E-C5E8-9247-B06F-FD1CE46DCAE0}"/>
                </a:ext>
              </a:extLst>
            </p:cNvPr>
            <p:cNvSpPr/>
            <p:nvPr/>
          </p:nvSpPr>
          <p:spPr>
            <a:xfrm>
              <a:off x="4622794" y="2289657"/>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8">
              <a:extLst>
                <a:ext uri="{FF2B5EF4-FFF2-40B4-BE49-F238E27FC236}">
                  <a16:creationId xmlns:a16="http://schemas.microsoft.com/office/drawing/2014/main" id="{B0008F9F-4852-BA4E-A63F-7BEC5FB89620}"/>
                </a:ext>
              </a:extLst>
            </p:cNvPr>
            <p:cNvSpPr/>
            <p:nvPr/>
          </p:nvSpPr>
          <p:spPr>
            <a:xfrm>
              <a:off x="5069726" y="2144761"/>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9">
              <a:extLst>
                <a:ext uri="{FF2B5EF4-FFF2-40B4-BE49-F238E27FC236}">
                  <a16:creationId xmlns:a16="http://schemas.microsoft.com/office/drawing/2014/main" id="{79BC2D3C-F594-C94A-B327-873E921280A8}"/>
                </a:ext>
              </a:extLst>
            </p:cNvPr>
            <p:cNvSpPr/>
            <p:nvPr/>
          </p:nvSpPr>
          <p:spPr>
            <a:xfrm>
              <a:off x="5619801" y="2398334"/>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10">
              <a:extLst>
                <a:ext uri="{FF2B5EF4-FFF2-40B4-BE49-F238E27FC236}">
                  <a16:creationId xmlns:a16="http://schemas.microsoft.com/office/drawing/2014/main" id="{7F165200-5D31-6047-AF65-8725E331D711}"/>
                </a:ext>
              </a:extLst>
            </p:cNvPr>
            <p:cNvSpPr/>
            <p:nvPr/>
          </p:nvSpPr>
          <p:spPr>
            <a:xfrm>
              <a:off x="5963597" y="2579449"/>
              <a:ext cx="385885" cy="406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11">
              <a:extLst>
                <a:ext uri="{FF2B5EF4-FFF2-40B4-BE49-F238E27FC236}">
                  <a16:creationId xmlns:a16="http://schemas.microsoft.com/office/drawing/2014/main" id="{6A66E3FD-4408-FD43-968B-09F430E5FBDD}"/>
                </a:ext>
              </a:extLst>
            </p:cNvPr>
            <p:cNvSpPr/>
            <p:nvPr/>
          </p:nvSpPr>
          <p:spPr>
            <a:xfrm>
              <a:off x="6444919" y="2977917"/>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Freeform 12">
              <a:extLst>
                <a:ext uri="{FF2B5EF4-FFF2-40B4-BE49-F238E27FC236}">
                  <a16:creationId xmlns:a16="http://schemas.microsoft.com/office/drawing/2014/main" id="{A42E68AB-CFC4-B440-A429-D6E128F82EAD}"/>
                </a:ext>
              </a:extLst>
            </p:cNvPr>
            <p:cNvSpPr/>
            <p:nvPr/>
          </p:nvSpPr>
          <p:spPr>
            <a:xfrm>
              <a:off x="6651199" y="3376385"/>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 name="Freeform 13">
              <a:extLst>
                <a:ext uri="{FF2B5EF4-FFF2-40B4-BE49-F238E27FC236}">
                  <a16:creationId xmlns:a16="http://schemas.microsoft.com/office/drawing/2014/main" id="{41E94548-8071-A442-B6C9-74BB2135DAF4}"/>
                </a:ext>
              </a:extLst>
            </p:cNvPr>
            <p:cNvSpPr/>
            <p:nvPr/>
          </p:nvSpPr>
          <p:spPr>
            <a:xfrm>
              <a:off x="4863446" y="2615668"/>
              <a:ext cx="631457" cy="6653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 name="Freeform 14">
              <a:extLst>
                <a:ext uri="{FF2B5EF4-FFF2-40B4-BE49-F238E27FC236}">
                  <a16:creationId xmlns:a16="http://schemas.microsoft.com/office/drawing/2014/main" id="{C835B753-EA2D-224A-A987-807949905EAD}"/>
                </a:ext>
              </a:extLst>
            </p:cNvPr>
            <p:cNvSpPr/>
            <p:nvPr/>
          </p:nvSpPr>
          <p:spPr>
            <a:xfrm>
              <a:off x="3522643" y="3992197"/>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 name="Freeform 15">
              <a:extLst>
                <a:ext uri="{FF2B5EF4-FFF2-40B4-BE49-F238E27FC236}">
                  <a16:creationId xmlns:a16="http://schemas.microsoft.com/office/drawing/2014/main" id="{33FDF6AE-0234-3F4A-99CF-0C7D53D06144}"/>
                </a:ext>
              </a:extLst>
            </p:cNvPr>
            <p:cNvSpPr/>
            <p:nvPr/>
          </p:nvSpPr>
          <p:spPr>
            <a:xfrm>
              <a:off x="3728914" y="4318217"/>
              <a:ext cx="385885" cy="406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Freeform 16">
              <a:extLst>
                <a:ext uri="{FF2B5EF4-FFF2-40B4-BE49-F238E27FC236}">
                  <a16:creationId xmlns:a16="http://schemas.microsoft.com/office/drawing/2014/main" id="{CF9F7FBA-9D3F-7C4C-BB0B-E5876DE81735}"/>
                </a:ext>
              </a:extLst>
            </p:cNvPr>
            <p:cNvSpPr/>
            <p:nvPr/>
          </p:nvSpPr>
          <p:spPr>
            <a:xfrm>
              <a:off x="4244608" y="4608018"/>
              <a:ext cx="561304" cy="5914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17">
              <a:extLst>
                <a:ext uri="{FF2B5EF4-FFF2-40B4-BE49-F238E27FC236}">
                  <a16:creationId xmlns:a16="http://schemas.microsoft.com/office/drawing/2014/main" id="{12D7FE4C-24A5-2441-813F-C4C8AE566109}"/>
                </a:ext>
              </a:extLst>
            </p:cNvPr>
            <p:cNvSpPr/>
            <p:nvPr/>
          </p:nvSpPr>
          <p:spPr>
            <a:xfrm>
              <a:off x="4966591" y="5078925"/>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Freeform 18">
              <a:extLst>
                <a:ext uri="{FF2B5EF4-FFF2-40B4-BE49-F238E27FC236}">
                  <a16:creationId xmlns:a16="http://schemas.microsoft.com/office/drawing/2014/main" id="{DD935EB8-72F8-C747-8F3C-3617A4FE6EF6}"/>
                </a:ext>
              </a:extLst>
            </p:cNvPr>
            <p:cNvSpPr/>
            <p:nvPr/>
          </p:nvSpPr>
          <p:spPr>
            <a:xfrm>
              <a:off x="5104107" y="4608018"/>
              <a:ext cx="385885" cy="406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Freeform 19">
              <a:extLst>
                <a:ext uri="{FF2B5EF4-FFF2-40B4-BE49-F238E27FC236}">
                  <a16:creationId xmlns:a16="http://schemas.microsoft.com/office/drawing/2014/main" id="{80B81F6C-F940-824A-ABA1-B926A51A15C8}"/>
                </a:ext>
              </a:extLst>
            </p:cNvPr>
            <p:cNvSpPr/>
            <p:nvPr/>
          </p:nvSpPr>
          <p:spPr>
            <a:xfrm>
              <a:off x="5447912" y="5115153"/>
              <a:ext cx="245571" cy="2587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Freeform 20">
              <a:extLst>
                <a:ext uri="{FF2B5EF4-FFF2-40B4-BE49-F238E27FC236}">
                  <a16:creationId xmlns:a16="http://schemas.microsoft.com/office/drawing/2014/main" id="{2D8F589C-6AEB-5A4E-9AAB-8A76440F7DE9}"/>
                </a:ext>
              </a:extLst>
            </p:cNvPr>
            <p:cNvSpPr/>
            <p:nvPr/>
          </p:nvSpPr>
          <p:spPr>
            <a:xfrm>
              <a:off x="5757318" y="4535570"/>
              <a:ext cx="561304" cy="5914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A06B6CDC-5B62-474C-B813-D0EB0D8BDF0E}"/>
                </a:ext>
              </a:extLst>
            </p:cNvPr>
            <p:cNvSpPr/>
            <p:nvPr/>
          </p:nvSpPr>
          <p:spPr>
            <a:xfrm>
              <a:off x="6513682" y="4390665"/>
              <a:ext cx="385885" cy="406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3" name="Freeform 22">
              <a:extLst>
                <a:ext uri="{FF2B5EF4-FFF2-40B4-BE49-F238E27FC236}">
                  <a16:creationId xmlns:a16="http://schemas.microsoft.com/office/drawing/2014/main" id="{2614CCF4-3D21-2740-8D36-B95FB16CE7DF}"/>
                </a:ext>
              </a:extLst>
            </p:cNvPr>
            <p:cNvSpPr/>
            <p:nvPr/>
          </p:nvSpPr>
          <p:spPr>
            <a:xfrm>
              <a:off x="6899577" y="2687522"/>
              <a:ext cx="1133325" cy="2279708"/>
            </a:xfrm>
            <a:custGeom>
              <a:avLst/>
              <a:gdLst>
                <a:gd name="f0" fmla="val 10800000"/>
                <a:gd name="f1" fmla="val 5400000"/>
                <a:gd name="f2" fmla="val 180"/>
                <a:gd name="f3" fmla="val w"/>
                <a:gd name="f4" fmla="val h"/>
                <a:gd name="f5" fmla="val ss"/>
                <a:gd name="f6" fmla="val 0"/>
                <a:gd name="f7" fmla="val 623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B5CBE7"/>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4" name="Freeform 23">
              <a:extLst>
                <a:ext uri="{FF2B5EF4-FFF2-40B4-BE49-F238E27FC236}">
                  <a16:creationId xmlns:a16="http://schemas.microsoft.com/office/drawing/2014/main" id="{E2AA5DDA-CA81-7745-A967-874EDDE5B7FC}"/>
                </a:ext>
              </a:extLst>
            </p:cNvPr>
            <p:cNvSpPr/>
            <p:nvPr/>
          </p:nvSpPr>
          <p:spPr>
            <a:xfrm>
              <a:off x="7826843" y="2687522"/>
              <a:ext cx="1133325" cy="2279708"/>
            </a:xfrm>
            <a:custGeom>
              <a:avLst/>
              <a:gdLst>
                <a:gd name="f0" fmla="val 10800000"/>
                <a:gd name="f1" fmla="val 5400000"/>
                <a:gd name="f2" fmla="val 180"/>
                <a:gd name="f3" fmla="val w"/>
                <a:gd name="f4" fmla="val h"/>
                <a:gd name="f5" fmla="val ss"/>
                <a:gd name="f6" fmla="val 0"/>
                <a:gd name="f7" fmla="val 6231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B5CBE7"/>
            </a:solidFill>
            <a:ln w="28575" cap="flat">
              <a:solidFill>
                <a:srgbClr val="7030A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5" name="Freeform 24">
              <a:extLst>
                <a:ext uri="{FF2B5EF4-FFF2-40B4-BE49-F238E27FC236}">
                  <a16:creationId xmlns:a16="http://schemas.microsoft.com/office/drawing/2014/main" id="{5367B51C-D7D9-9348-877B-4E811BCFB119}"/>
                </a:ext>
              </a:extLst>
            </p:cNvPr>
            <p:cNvSpPr/>
            <p:nvPr/>
          </p:nvSpPr>
          <p:spPr>
            <a:xfrm>
              <a:off x="9083795" y="2499119"/>
              <a:ext cx="2627244" cy="2768199"/>
            </a:xfrm>
            <a:custGeom>
              <a:avLst/>
              <a:gdLst>
                <a:gd name="f0" fmla="val 10800000"/>
                <a:gd name="f1" fmla="val 5400000"/>
                <a:gd name="f2" fmla="val 180"/>
                <a:gd name="f3" fmla="val w"/>
                <a:gd name="f4" fmla="val h"/>
                <a:gd name="f5" fmla="val 0"/>
                <a:gd name="f6" fmla="val 2548395"/>
                <a:gd name="f7" fmla="val 1274198"/>
                <a:gd name="f8" fmla="val 570478"/>
                <a:gd name="f9" fmla="val 1977918"/>
                <a:gd name="f10" fmla="val 2548396"/>
                <a:gd name="f11" fmla="+- 0 0 -90"/>
                <a:gd name="f12" fmla="*/ f3 1 2548395"/>
                <a:gd name="f13" fmla="*/ f4 1 2548395"/>
                <a:gd name="f14" fmla="+- f6 0 f5"/>
                <a:gd name="f15" fmla="*/ f11 f0 1"/>
                <a:gd name="f16" fmla="*/ f14 1 2548395"/>
                <a:gd name="f17" fmla="*/ 0 f14 1"/>
                <a:gd name="f18" fmla="*/ 1274198 f14 1"/>
                <a:gd name="f19" fmla="*/ 2548396 f14 1"/>
                <a:gd name="f20" fmla="*/ f15 1 f2"/>
                <a:gd name="f21" fmla="*/ f17 1 2548395"/>
                <a:gd name="f22" fmla="*/ f18 1 2548395"/>
                <a:gd name="f23" fmla="*/ f19 1 2548395"/>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548395" h="2548395">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5B9BD5"/>
            </a:solidFill>
            <a:ln w="28575" cap="flat">
              <a:solidFill>
                <a:srgbClr val="7030A0"/>
              </a:solidFill>
              <a:prstDash val="solid"/>
              <a:miter/>
            </a:ln>
          </p:spPr>
          <p:txBody>
            <a:bodyPr vert="horz" wrap="square" lIns="373203" tIns="373203" rIns="373203" bIns="373203" anchor="ctr" anchorCtr="1" compatLnSpc="1">
              <a:noAutofit/>
            </a:bodyPr>
            <a:lstStyle/>
            <a:p>
              <a:pPr marL="0" marR="0" lvl="0" indent="0" algn="ctr"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500" b="0" i="0" u="sng" strike="noStrike" kern="1200" cap="none" spc="0" baseline="0">
                  <a:solidFill>
                    <a:srgbClr val="FFFFFF"/>
                  </a:solidFill>
                  <a:uFillTx/>
                  <a:latin typeface="Comic Sans MS" pitchFamily="66"/>
                </a:rPr>
                <a:t>Effect:</a:t>
              </a:r>
              <a:endParaRPr lang="en-GB" sz="2500" b="0" i="0" u="none" strike="noStrike" kern="1200" cap="none" spc="0" baseline="0">
                <a:solidFill>
                  <a:srgbClr val="FFFFFF"/>
                </a:solidFill>
                <a:uFillTx/>
                <a:latin typeface="Comic Sans MS" pitchFamily="66"/>
              </a:endParaRPr>
            </a:p>
          </p:txBody>
        </p:sp>
      </p:grpSp>
      <p:sp>
        <p:nvSpPr>
          <p:cNvPr id="26" name="Rectangle 25">
            <a:extLst>
              <a:ext uri="{FF2B5EF4-FFF2-40B4-BE49-F238E27FC236}">
                <a16:creationId xmlns:a16="http://schemas.microsoft.com/office/drawing/2014/main" id="{3CE7D909-D23E-1340-B8EA-005AFCB6545C}"/>
              </a:ext>
            </a:extLst>
          </p:cNvPr>
          <p:cNvSpPr/>
          <p:nvPr/>
        </p:nvSpPr>
        <p:spPr>
          <a:xfrm>
            <a:off x="139263" y="6161803"/>
            <a:ext cx="11911587" cy="369335"/>
          </a:xfrm>
          <a:prstGeom prst="rect">
            <a:avLst/>
          </a:prstGeom>
          <a:noFill/>
          <a:ln w="28575" cap="flat">
            <a:solidFill>
              <a:srgbClr val="00B0F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0000"/>
                </a:solidFill>
                <a:uFillTx/>
                <a:latin typeface="Comic Sans MS" pitchFamily="66"/>
              </a:rPr>
              <a:t>Challenge</a:t>
            </a:r>
            <a:r>
              <a:rPr lang="en-GB" sz="1800" b="0" i="0" u="none" strike="noStrike" kern="1200" cap="none" spc="0" baseline="0">
                <a:solidFill>
                  <a:srgbClr val="000000"/>
                </a:solidFill>
                <a:uFillTx/>
                <a:latin typeface="Comic Sans MS" pitchFamily="66"/>
              </a:rPr>
              <a:t>: Divide your spider diagram into causes and effects.   </a:t>
            </a:r>
          </a:p>
        </p:txBody>
      </p:sp>
      <p:pic>
        <p:nvPicPr>
          <p:cNvPr id="27" name="Picture 26">
            <a:extLst>
              <a:ext uri="{FF2B5EF4-FFF2-40B4-BE49-F238E27FC236}">
                <a16:creationId xmlns:a16="http://schemas.microsoft.com/office/drawing/2014/main" id="{F4DCFDB9-BB90-C24A-8E11-701DC630B063}"/>
              </a:ext>
            </a:extLst>
          </p:cNvPr>
          <p:cNvPicPr>
            <a:picLocks noChangeAspect="1"/>
          </p:cNvPicPr>
          <p:nvPr/>
        </p:nvPicPr>
        <p:blipFill>
          <a:blip r:embed="rId3"/>
          <a:stretch>
            <a:fillRect/>
          </a:stretch>
        </p:blipFill>
        <p:spPr>
          <a:xfrm>
            <a:off x="160742" y="1578455"/>
            <a:ext cx="3089035" cy="3845527"/>
          </a:xfrm>
          <a:prstGeom prst="rect">
            <a:avLst/>
          </a:prstGeom>
          <a:noFill/>
          <a:ln w="28575" cap="flat">
            <a:solidFill>
              <a:srgbClr val="00FF00"/>
            </a:solidFill>
            <a:prstDash val="solid"/>
            <a:miter/>
          </a:ln>
        </p:spPr>
      </p:pic>
      <p:sp>
        <p:nvSpPr>
          <p:cNvPr id="28" name="Rectangle 27">
            <a:extLst>
              <a:ext uri="{FF2B5EF4-FFF2-40B4-BE49-F238E27FC236}">
                <a16:creationId xmlns:a16="http://schemas.microsoft.com/office/drawing/2014/main" id="{DF64AFF0-4B82-3A44-98AA-F24F8825B3DF}"/>
              </a:ext>
            </a:extLst>
          </p:cNvPr>
          <p:cNvSpPr/>
          <p:nvPr/>
        </p:nvSpPr>
        <p:spPr>
          <a:xfrm>
            <a:off x="151433" y="760396"/>
            <a:ext cx="11911587" cy="646334"/>
          </a:xfrm>
          <a:prstGeom prst="rect">
            <a:avLst/>
          </a:prstGeom>
          <a:noFill/>
          <a:ln w="28575" cap="flat">
            <a:solidFill>
              <a:srgbClr val="66FF99"/>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0000"/>
                </a:solidFill>
                <a:uFillTx/>
                <a:latin typeface="Comic Sans MS" pitchFamily="66"/>
              </a:rPr>
              <a:t>Demo: </a:t>
            </a:r>
            <a:r>
              <a:rPr lang="en-GB" sz="1800" b="0" i="0" u="none" strike="noStrike" kern="1200" cap="none" spc="0" baseline="0">
                <a:solidFill>
                  <a:srgbClr val="000000"/>
                </a:solidFill>
                <a:uFillTx/>
                <a:latin typeface="Comic Sans MS" pitchFamily="66"/>
              </a:rPr>
              <a:t>Read through your </a:t>
            </a:r>
            <a:r>
              <a:rPr lang="en-GB" sz="1800" b="0" i="0" u="sng" strike="noStrike" kern="1200" cap="none" spc="0" baseline="0">
                <a:solidFill>
                  <a:srgbClr val="000000"/>
                </a:solidFill>
                <a:uFillTx/>
                <a:latin typeface="Comic Sans MS" pitchFamily="66"/>
              </a:rPr>
              <a:t>GeoActive</a:t>
            </a:r>
            <a:r>
              <a:rPr lang="en-GB" sz="1800" b="0" i="0" u="none" strike="noStrike" kern="1200" cap="none" spc="0" baseline="0">
                <a:solidFill>
                  <a:srgbClr val="000000"/>
                </a:solidFill>
                <a:uFillTx/>
                <a:latin typeface="Comic Sans MS" pitchFamily="66"/>
              </a:rPr>
              <a:t> sheet and add any reasons to your spider diagram as to why Rio may be so densely populated.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F67B851-74AE-1348-B5E4-52A95DF25B33}"/>
              </a:ext>
            </a:extLst>
          </p:cNvPr>
          <p:cNvSpPr/>
          <p:nvPr/>
        </p:nvSpPr>
        <p:spPr>
          <a:xfrm>
            <a:off x="140204" y="136867"/>
            <a:ext cx="11937501" cy="400114"/>
          </a:xfrm>
          <a:prstGeom prst="rect">
            <a:avLst/>
          </a:prstGeom>
          <a:noFill/>
          <a:ln w="28575" cap="flat">
            <a:solidFill>
              <a:srgbClr val="FF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0000"/>
                </a:solidFill>
                <a:uFillTx/>
                <a:latin typeface="Comic Sans MS" pitchFamily="66"/>
              </a:rPr>
              <a:t>Plenary </a:t>
            </a:r>
          </a:p>
        </p:txBody>
      </p:sp>
      <p:sp>
        <p:nvSpPr>
          <p:cNvPr id="3" name="TextBox 5">
            <a:extLst>
              <a:ext uri="{FF2B5EF4-FFF2-40B4-BE49-F238E27FC236}">
                <a16:creationId xmlns:a16="http://schemas.microsoft.com/office/drawing/2014/main" id="{47EDD1EB-10E7-BF44-932E-2A5361722077}"/>
              </a:ext>
            </a:extLst>
          </p:cNvPr>
          <p:cNvSpPr txBox="1"/>
          <p:nvPr/>
        </p:nvSpPr>
        <p:spPr>
          <a:xfrm>
            <a:off x="140204" y="1982894"/>
            <a:ext cx="11937501" cy="1015660"/>
          </a:xfrm>
          <a:prstGeom prst="rect">
            <a:avLst/>
          </a:prstGeom>
          <a:noFill/>
          <a:ln w="28575" cap="flat">
            <a:solidFill>
              <a:srgbClr val="66FF99"/>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0000"/>
                </a:solidFill>
                <a:uFillTx/>
                <a:latin typeface="Comic Sans MS" pitchFamily="66"/>
              </a:rPr>
              <a:t>Plenary</a:t>
            </a:r>
            <a:r>
              <a:rPr lang="en-GB" sz="2000" b="0" i="0" u="none" strike="noStrike" kern="1200" cap="none" spc="0" baseline="0">
                <a:solidFill>
                  <a:srgbClr val="000000"/>
                </a:solidFill>
                <a:uFillTx/>
                <a:latin typeface="Comic Sans MS" pitchFamily="66"/>
              </a:rPr>
              <a:t>: Please take the time to watch the Video at home about the Favela’s Spend 24 minutes watching the documentary to the right on YouTube. Take notes on the key aspects of the Favela Clearance Programme in Rio.</a:t>
            </a:r>
          </a:p>
        </p:txBody>
      </p:sp>
      <p:sp>
        <p:nvSpPr>
          <p:cNvPr id="4" name="Rectangle 7">
            <a:extLst>
              <a:ext uri="{FF2B5EF4-FFF2-40B4-BE49-F238E27FC236}">
                <a16:creationId xmlns:a16="http://schemas.microsoft.com/office/drawing/2014/main" id="{7B38C1A4-E282-2D49-A0A6-7BDA4F967E50}"/>
              </a:ext>
            </a:extLst>
          </p:cNvPr>
          <p:cNvSpPr/>
          <p:nvPr/>
        </p:nvSpPr>
        <p:spPr>
          <a:xfrm>
            <a:off x="140204" y="736713"/>
            <a:ext cx="11911587" cy="646334"/>
          </a:xfrm>
          <a:prstGeom prst="rect">
            <a:avLst/>
          </a:prstGeom>
          <a:noFill/>
          <a:ln w="28575"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Learning objective</a:t>
            </a:r>
            <a:r>
              <a:rPr lang="en-GB" sz="1800" b="0" i="0" u="none" strike="noStrike" kern="1200" cap="none" spc="0" baseline="0" dirty="0">
                <a:solidFill>
                  <a:srgbClr val="000000"/>
                </a:solidFill>
                <a:uFillTx/>
                <a:latin typeface="Comic Sans MS" pitchFamily="66"/>
              </a:rPr>
              <a:t>: To find out why people move to Rio de Janeiro in huge numbers and the impacts that this has on the megacity.</a:t>
            </a:r>
          </a:p>
        </p:txBody>
      </p:sp>
      <p:sp>
        <p:nvSpPr>
          <p:cNvPr id="5" name="TextBox 12">
            <a:extLst>
              <a:ext uri="{FF2B5EF4-FFF2-40B4-BE49-F238E27FC236}">
                <a16:creationId xmlns:a16="http://schemas.microsoft.com/office/drawing/2014/main" id="{24E19E80-C9D9-664A-9B0F-779349AD7091}"/>
              </a:ext>
            </a:extLst>
          </p:cNvPr>
          <p:cNvSpPr txBox="1"/>
          <p:nvPr/>
        </p:nvSpPr>
        <p:spPr>
          <a:xfrm>
            <a:off x="140204" y="1522640"/>
            <a:ext cx="11911587" cy="400114"/>
          </a:xfrm>
          <a:prstGeom prst="rect">
            <a:avLst/>
          </a:prstGeom>
          <a:noFill/>
          <a:ln w="28575" cap="flat">
            <a:solidFill>
              <a:srgbClr val="66FF99"/>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000000"/>
                </a:solidFill>
                <a:uFillTx/>
                <a:latin typeface="Comic Sans MS" pitchFamily="66"/>
              </a:rPr>
              <a:t>Homework</a:t>
            </a:r>
            <a:endParaRPr lang="en-GB" sz="2000" b="1" i="0" u="none" strike="noStrike" kern="1200" cap="none" spc="0" baseline="0">
              <a:solidFill>
                <a:srgbClr val="000000"/>
              </a:solidFill>
              <a:uFillTx/>
              <a:latin typeface="Comic Sans MS" pitchFamily="66"/>
            </a:endParaRPr>
          </a:p>
        </p:txBody>
      </p:sp>
      <p:pic>
        <p:nvPicPr>
          <p:cNvPr id="6" name="Picture 1">
            <a:extLst>
              <a:ext uri="{FF2B5EF4-FFF2-40B4-BE49-F238E27FC236}">
                <a16:creationId xmlns:a16="http://schemas.microsoft.com/office/drawing/2014/main" id="{CB6A7CB1-46E0-A14F-B837-27FE4BB31382}"/>
              </a:ext>
            </a:extLst>
          </p:cNvPr>
          <p:cNvPicPr>
            <a:picLocks noChangeAspect="1"/>
          </p:cNvPicPr>
          <p:nvPr/>
        </p:nvPicPr>
        <p:blipFill>
          <a:blip r:embed="rId2"/>
          <a:stretch>
            <a:fillRect/>
          </a:stretch>
        </p:blipFill>
        <p:spPr>
          <a:xfrm>
            <a:off x="406395" y="3058704"/>
            <a:ext cx="4317997" cy="3547954"/>
          </a:xfrm>
          <a:prstGeom prst="rect">
            <a:avLst/>
          </a:prstGeom>
          <a:noFill/>
          <a:ln w="28575" cap="flat">
            <a:solidFill>
              <a:srgbClr val="7030A0"/>
            </a:solidFill>
            <a:prstDash val="solid"/>
            <a:miter/>
          </a:ln>
        </p:spPr>
      </p:pic>
      <p:sp>
        <p:nvSpPr>
          <p:cNvPr id="7" name="Action Button: Movie 2">
            <a:hlinkClick r:id="rId3"/>
            <a:extLst>
              <a:ext uri="{FF2B5EF4-FFF2-40B4-BE49-F238E27FC236}">
                <a16:creationId xmlns:a16="http://schemas.microsoft.com/office/drawing/2014/main" id="{4FAC3014-2A59-5C49-B033-2969E94E7CBC}"/>
              </a:ext>
            </a:extLst>
          </p:cNvPr>
          <p:cNvSpPr/>
          <p:nvPr/>
        </p:nvSpPr>
        <p:spPr>
          <a:xfrm>
            <a:off x="3797302" y="2692395"/>
            <a:ext cx="482602" cy="190496"/>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7 0 f30"/>
              <a:gd name="f33" fmla="+- f28 0 f30"/>
              <a:gd name="f34" fmla="+- f28 f30 0"/>
              <a:gd name="f35" fmla="*/ f31 1455 1"/>
              <a:gd name="f36" fmla="*/ f31 1905 1"/>
              <a:gd name="f37" fmla="*/ f31 2325 1"/>
              <a:gd name="f38" fmla="*/ f31 16155 1"/>
              <a:gd name="f39" fmla="*/ f31 17010 1"/>
              <a:gd name="f40" fmla="*/ f31 19335 1"/>
              <a:gd name="f41" fmla="*/ f31 19725 1"/>
              <a:gd name="f42" fmla="*/ f31 20595 1"/>
              <a:gd name="f43" fmla="*/ f31 5280 1"/>
              <a:gd name="f44" fmla="*/ f31 5730 1"/>
              <a:gd name="f45" fmla="*/ f31 6630 1"/>
              <a:gd name="f46" fmla="*/ f31 7492 1"/>
              <a:gd name="f47" fmla="*/ f31 9067 1"/>
              <a:gd name="f48" fmla="*/ f31 9555 1"/>
              <a:gd name="f49" fmla="*/ f31 13342 1"/>
              <a:gd name="f50" fmla="*/ f31 14580 1"/>
              <a:gd name="f51" fmla="*/ f31 15592 1"/>
              <a:gd name="f52" fmla="*/ f35 1 21600"/>
              <a:gd name="f53" fmla="*/ f36 1 21600"/>
              <a:gd name="f54" fmla="*/ f37 1 21600"/>
              <a:gd name="f55" fmla="*/ f38 1 21600"/>
              <a:gd name="f56" fmla="*/ f39 1 21600"/>
              <a:gd name="f57" fmla="*/ f40 1 21600"/>
              <a:gd name="f58" fmla="*/ f41 1 21600"/>
              <a:gd name="f59" fmla="*/ f42 1 21600"/>
              <a:gd name="f60" fmla="*/ f43 1 21600"/>
              <a:gd name="f61" fmla="*/ f44 1 21600"/>
              <a:gd name="f62" fmla="*/ f45 1 21600"/>
              <a:gd name="f63" fmla="*/ f46 1 21600"/>
              <a:gd name="f64" fmla="*/ f47 1 21600"/>
              <a:gd name="f65" fmla="*/ f48 1 21600"/>
              <a:gd name="f66" fmla="*/ f49 1 21600"/>
              <a:gd name="f67" fmla="*/ f50 1 21600"/>
              <a:gd name="f68" fmla="*/ f51 1 21600"/>
              <a:gd name="f69" fmla="*/ f33 f14 1"/>
              <a:gd name="f70" fmla="*/ f34 f14 1"/>
              <a:gd name="f71" fmla="+- f33 f52 0"/>
              <a:gd name="f72" fmla="+- f33 f53 0"/>
              <a:gd name="f73" fmla="+- f33 f54 0"/>
              <a:gd name="f74" fmla="+- f33 f55 0"/>
              <a:gd name="f75" fmla="+- f33 f56 0"/>
              <a:gd name="f76" fmla="+- f33 f57 0"/>
              <a:gd name="f77" fmla="+- f33 f58 0"/>
              <a:gd name="f78" fmla="+- f33 f59 0"/>
              <a:gd name="f79" fmla="+- f32 f60 0"/>
              <a:gd name="f80" fmla="+- f32 f61 0"/>
              <a:gd name="f81" fmla="+- f32 f62 0"/>
              <a:gd name="f82" fmla="+- f32 f63 0"/>
              <a:gd name="f83" fmla="+- f32 f64 0"/>
              <a:gd name="f84" fmla="+- f32 f65 0"/>
              <a:gd name="f85" fmla="+- f32 f66 0"/>
              <a:gd name="f86" fmla="+- f32 f67 0"/>
              <a:gd name="f87" fmla="+- f32 f68 0"/>
              <a:gd name="f88" fmla="*/ f79 f14 1"/>
              <a:gd name="f89" fmla="*/ f84 f14 1"/>
              <a:gd name="f90" fmla="*/ f71 f14 1"/>
              <a:gd name="f91" fmla="*/ f72 f14 1"/>
              <a:gd name="f92" fmla="*/ f83 f14 1"/>
              <a:gd name="f93" fmla="*/ f73 f14 1"/>
              <a:gd name="f94" fmla="*/ f87 f14 1"/>
              <a:gd name="f95" fmla="*/ f75 f14 1"/>
              <a:gd name="f96" fmla="*/ f85 f14 1"/>
              <a:gd name="f97" fmla="*/ f76 f14 1"/>
              <a:gd name="f98" fmla="*/ f78 f14 1"/>
              <a:gd name="f99" fmla="*/ f86 f14 1"/>
              <a:gd name="f100" fmla="*/ f81 f14 1"/>
              <a:gd name="f101" fmla="*/ f77 f14 1"/>
              <a:gd name="f102" fmla="*/ f82 f14 1"/>
              <a:gd name="f103" fmla="*/ f74 f14 1"/>
              <a:gd name="f104" fmla="*/ f80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69" y="f88"/>
                </a:moveTo>
                <a:lnTo>
                  <a:pt x="f69" y="f89"/>
                </a:lnTo>
                <a:lnTo>
                  <a:pt x="f90" y="f89"/>
                </a:lnTo>
                <a:lnTo>
                  <a:pt x="f91" y="f92"/>
                </a:lnTo>
                <a:lnTo>
                  <a:pt x="f93" y="f92"/>
                </a:lnTo>
                <a:lnTo>
                  <a:pt x="f93" y="f94"/>
                </a:lnTo>
                <a:lnTo>
                  <a:pt x="f95" y="f94"/>
                </a:lnTo>
                <a:lnTo>
                  <a:pt x="f95" y="f96"/>
                </a:lnTo>
                <a:lnTo>
                  <a:pt x="f97" y="f96"/>
                </a:lnTo>
                <a:lnTo>
                  <a:pt x="f98" y="f99"/>
                </a:lnTo>
                <a:lnTo>
                  <a:pt x="f70" y="f99"/>
                </a:lnTo>
                <a:lnTo>
                  <a:pt x="f70" y="f100"/>
                </a:lnTo>
                <a:lnTo>
                  <a:pt x="f98" y="f100"/>
                </a:lnTo>
                <a:lnTo>
                  <a:pt x="f101" y="f102"/>
                </a:lnTo>
                <a:lnTo>
                  <a:pt x="f95" y="f102"/>
                </a:lnTo>
                <a:lnTo>
                  <a:pt x="f95" y="f100"/>
                </a:lnTo>
                <a:lnTo>
                  <a:pt x="f103" y="f104"/>
                </a:lnTo>
                <a:lnTo>
                  <a:pt x="f91" y="f104"/>
                </a:lnTo>
                <a:lnTo>
                  <a:pt x="f90" y="f88"/>
                </a:lnTo>
                <a:close/>
              </a:path>
              <a:path stroke="0">
                <a:moveTo>
                  <a:pt x="f69" y="f88"/>
                </a:moveTo>
                <a:lnTo>
                  <a:pt x="f69" y="f89"/>
                </a:lnTo>
                <a:lnTo>
                  <a:pt x="f90" y="f89"/>
                </a:lnTo>
                <a:lnTo>
                  <a:pt x="f91" y="f92"/>
                </a:lnTo>
                <a:lnTo>
                  <a:pt x="f93" y="f92"/>
                </a:lnTo>
                <a:lnTo>
                  <a:pt x="f93" y="f94"/>
                </a:lnTo>
                <a:lnTo>
                  <a:pt x="f95" y="f94"/>
                </a:lnTo>
                <a:lnTo>
                  <a:pt x="f95" y="f96"/>
                </a:lnTo>
                <a:lnTo>
                  <a:pt x="f97" y="f96"/>
                </a:lnTo>
                <a:lnTo>
                  <a:pt x="f98" y="f99"/>
                </a:lnTo>
                <a:lnTo>
                  <a:pt x="f70" y="f99"/>
                </a:lnTo>
                <a:lnTo>
                  <a:pt x="f70" y="f100"/>
                </a:lnTo>
                <a:lnTo>
                  <a:pt x="f98" y="f100"/>
                </a:lnTo>
                <a:lnTo>
                  <a:pt x="f101" y="f102"/>
                </a:lnTo>
                <a:lnTo>
                  <a:pt x="f95" y="f102"/>
                </a:lnTo>
                <a:lnTo>
                  <a:pt x="f95" y="f100"/>
                </a:lnTo>
                <a:lnTo>
                  <a:pt x="f103" y="f104"/>
                </a:lnTo>
                <a:lnTo>
                  <a:pt x="f91" y="f104"/>
                </a:lnTo>
                <a:lnTo>
                  <a:pt x="f90" y="f88"/>
                </a:lnTo>
                <a:close/>
              </a:path>
              <a:path fill="none">
                <a:moveTo>
                  <a:pt x="f69" y="f88"/>
                </a:moveTo>
                <a:lnTo>
                  <a:pt x="f90" y="f88"/>
                </a:lnTo>
                <a:lnTo>
                  <a:pt x="f91" y="f104"/>
                </a:lnTo>
                <a:lnTo>
                  <a:pt x="f103" y="f104"/>
                </a:lnTo>
                <a:lnTo>
                  <a:pt x="f95" y="f100"/>
                </a:lnTo>
                <a:lnTo>
                  <a:pt x="f95" y="f102"/>
                </a:lnTo>
                <a:lnTo>
                  <a:pt x="f101" y="f102"/>
                </a:lnTo>
                <a:lnTo>
                  <a:pt x="f98" y="f100"/>
                </a:lnTo>
                <a:lnTo>
                  <a:pt x="f70" y="f100"/>
                </a:lnTo>
                <a:lnTo>
                  <a:pt x="f70" y="f99"/>
                </a:lnTo>
                <a:lnTo>
                  <a:pt x="f98" y="f99"/>
                </a:lnTo>
                <a:lnTo>
                  <a:pt x="f97" y="f96"/>
                </a:lnTo>
                <a:lnTo>
                  <a:pt x="f95" y="f96"/>
                </a:lnTo>
                <a:lnTo>
                  <a:pt x="f95" y="f94"/>
                </a:lnTo>
                <a:lnTo>
                  <a:pt x="f93" y="f94"/>
                </a:lnTo>
                <a:lnTo>
                  <a:pt x="f93" y="f92"/>
                </a:lnTo>
                <a:lnTo>
                  <a:pt x="f91" y="f92"/>
                </a:lnTo>
                <a:lnTo>
                  <a:pt x="f90" y="f89"/>
                </a:lnTo>
                <a:lnTo>
                  <a:pt x="f69" y="f89"/>
                </a:lnTo>
                <a:close/>
              </a:path>
              <a:path fill="none">
                <a:moveTo>
                  <a:pt x="f19" y="f19"/>
                </a:moveTo>
                <a:lnTo>
                  <a:pt x="f22" y="f19"/>
                </a:lnTo>
                <a:lnTo>
                  <a:pt x="f22" y="f23"/>
                </a:lnTo>
                <a:lnTo>
                  <a:pt x="f19" y="f23"/>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8" name="Picture 13">
            <a:extLst>
              <a:ext uri="{FF2B5EF4-FFF2-40B4-BE49-F238E27FC236}">
                <a16:creationId xmlns:a16="http://schemas.microsoft.com/office/drawing/2014/main" id="{79445051-D877-0041-A073-65F7EE457263}"/>
              </a:ext>
            </a:extLst>
          </p:cNvPr>
          <p:cNvPicPr>
            <a:picLocks noChangeAspect="1"/>
          </p:cNvPicPr>
          <p:nvPr/>
        </p:nvPicPr>
        <p:blipFill>
          <a:blip r:embed="rId4"/>
          <a:stretch>
            <a:fillRect/>
          </a:stretch>
        </p:blipFill>
        <p:spPr>
          <a:xfrm>
            <a:off x="8749793" y="3189811"/>
            <a:ext cx="3301998" cy="3285750"/>
          </a:xfrm>
          <a:prstGeom prst="rect">
            <a:avLst/>
          </a:prstGeom>
          <a:noFill/>
          <a:ln cap="flat">
            <a:noFill/>
          </a:ln>
        </p:spPr>
      </p:pic>
      <p:sp>
        <p:nvSpPr>
          <p:cNvPr id="9" name="Cross 14">
            <a:extLst>
              <a:ext uri="{FF2B5EF4-FFF2-40B4-BE49-F238E27FC236}">
                <a16:creationId xmlns:a16="http://schemas.microsoft.com/office/drawing/2014/main" id="{1BEB2B81-C693-8541-AD2C-E2BF64A341BC}"/>
              </a:ext>
            </a:extLst>
          </p:cNvPr>
          <p:cNvSpPr/>
          <p:nvPr/>
        </p:nvSpPr>
        <p:spPr>
          <a:xfrm>
            <a:off x="5886193" y="3937333"/>
            <a:ext cx="1701798" cy="1790696"/>
          </a:xfrm>
          <a:custGeom>
            <a:avLst/>
            <a:gdLst>
              <a:gd name="f0" fmla="val w"/>
              <a:gd name="f1" fmla="val h"/>
              <a:gd name="f2" fmla="val ss"/>
              <a:gd name="f3" fmla="val 0"/>
              <a:gd name="f4" fmla="val 2500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2 0 f21"/>
              <a:gd name="f27" fmla="*/ f25 f4 1"/>
              <a:gd name="f28" fmla="*/ f27 1 100000"/>
              <a:gd name="f29" fmla="+- f18 0 f28"/>
              <a:gd name="f30" fmla="+- f19 0 f28"/>
              <a:gd name="f31" fmla="?: f26 f3 f28"/>
              <a:gd name="f32" fmla="?: f26 f28 f3"/>
              <a:gd name="f33" fmla="*/ f28 f15 1"/>
              <a:gd name="f34" fmla="?: f26 f18 f29"/>
              <a:gd name="f35" fmla="?: f26 f30 f19"/>
              <a:gd name="f36" fmla="*/ f31 f15 1"/>
              <a:gd name="f37" fmla="*/ f32 f15 1"/>
              <a:gd name="f38" fmla="*/ f29 f15 1"/>
              <a:gd name="f39" fmla="*/ f30 f15 1"/>
              <a:gd name="f40" fmla="*/ f34 f15 1"/>
              <a:gd name="f41" fmla="*/ f35 f15 1"/>
            </a:gdLst>
            <a:ahLst/>
            <a:cxnLst>
              <a:cxn ang="3cd4">
                <a:pos x="hc" y="t"/>
              </a:cxn>
              <a:cxn ang="0">
                <a:pos x="r" y="vc"/>
              </a:cxn>
              <a:cxn ang="cd4">
                <a:pos x="hc" y="b"/>
              </a:cxn>
              <a:cxn ang="cd2">
                <a:pos x="l" y="vc"/>
              </a:cxn>
            </a:cxnLst>
            <a:rect l="f36" t="f37" r="f40" b="f41"/>
            <a:pathLst>
              <a:path>
                <a:moveTo>
                  <a:pt x="f20" y="f33"/>
                </a:moveTo>
                <a:lnTo>
                  <a:pt x="f33" y="f33"/>
                </a:lnTo>
                <a:lnTo>
                  <a:pt x="f33" y="f20"/>
                </a:lnTo>
                <a:lnTo>
                  <a:pt x="f38" y="f20"/>
                </a:lnTo>
                <a:lnTo>
                  <a:pt x="f38" y="f33"/>
                </a:lnTo>
                <a:lnTo>
                  <a:pt x="f23" y="f33"/>
                </a:lnTo>
                <a:lnTo>
                  <a:pt x="f23" y="f39"/>
                </a:lnTo>
                <a:lnTo>
                  <a:pt x="f38" y="f39"/>
                </a:lnTo>
                <a:lnTo>
                  <a:pt x="f38" y="f24"/>
                </a:lnTo>
                <a:lnTo>
                  <a:pt x="f33" y="f24"/>
                </a:lnTo>
                <a:lnTo>
                  <a:pt x="f33" y="f39"/>
                </a:lnTo>
                <a:lnTo>
                  <a:pt x="f20" y="f39"/>
                </a:lnTo>
                <a:close/>
              </a:path>
            </a:pathLst>
          </a:custGeom>
          <a:solidFill>
            <a:srgbClr val="66FF99"/>
          </a:solidFill>
          <a:ln w="12701"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645</Words>
  <Application>Microsoft Macintosh PowerPoint</Application>
  <PresentationFormat>Widescreen</PresentationFormat>
  <Paragraphs>48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14</cp:revision>
  <dcterms:created xsi:type="dcterms:W3CDTF">2015-12-17T09:25:09Z</dcterms:created>
  <dcterms:modified xsi:type="dcterms:W3CDTF">2019-09-02T09:41:11Z</dcterms:modified>
</cp:coreProperties>
</file>