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93" r:id="rId2"/>
    <p:sldId id="292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37"/>
  </p:normalViewPr>
  <p:slideViewPr>
    <p:cSldViewPr snapToGrid="0" snapToObjects="1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5E717-B139-FC4B-96D6-5FB286EB84F9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67B2-33D2-1141-8980-83413EFBA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42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76E0711B-2E0D-DD49-AD2B-C1093E098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1AA8D2EF-6AF2-8A46-B7B6-C2D5CC99C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1B0313CF-8C29-3641-BDF3-0A68EA075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B789C7-D9FA-B147-A13A-9822506E8870}" type="slidenum">
              <a:rPr lang="en-GB" altLang="de-DE" sz="1200"/>
              <a:pPr/>
              <a:t>2</a:t>
            </a:fld>
            <a:endParaRPr lang="en-GB" altLang="de-DE" sz="1200"/>
          </a:p>
        </p:txBody>
      </p:sp>
    </p:spTree>
    <p:extLst>
      <p:ext uri="{BB962C8B-B14F-4D97-AF65-F5344CB8AC3E}">
        <p14:creationId xmlns:p14="http://schemas.microsoft.com/office/powerpoint/2010/main" val="418625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D8ED-95F5-6F4A-969A-00B904255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6C7BC-DFAA-E249-A6E9-6A2F265B3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A4DCF-8DF9-524A-95B2-24427DAF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F6F-E303-A246-9578-E341D335BD5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60F00-A5A5-A345-8E8C-12D1C7557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ED365-1847-7E42-91D7-5AB1728C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0226-4D75-E045-B1F9-0F8FEBFF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7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0CBCB-84EA-784B-9A14-F5FA033F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1D3DA-CC39-A04F-B496-ECA53028D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C05A3-C251-014B-ADB4-A062B940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F6F-E303-A246-9578-E341D335BD5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E3340-65C3-C643-A3D0-28905ABB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F6454-C8DA-BA42-9271-302F7734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0226-4D75-E045-B1F9-0F8FEBFF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47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2D0615-944E-4A42-ACDA-FFDE83C27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74ECD6-FECF-7D4D-84CB-E900A9405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AAC68-8B00-F245-85F0-B43A38619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F6F-E303-A246-9578-E341D335BD5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36A54-9027-8044-BBB0-280E6394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DF422-2FB1-F442-B6A8-B33B67BF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0226-4D75-E045-B1F9-0F8FEBFF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21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6350-524D-EF4E-841C-0A9048F7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CC51F-4BC2-D34D-A58B-318DDC18B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5B065-13EC-F94C-98B6-FD070919A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F6F-E303-A246-9578-E341D335BD5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8C510-E875-6D4E-9C5E-0AA86354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8A6B5-72F8-434E-9A8E-9628780E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0226-4D75-E045-B1F9-0F8FEBFF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14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FC55-A0D7-2E40-9D1E-124DCA70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DB6A-1F7C-0241-BD0D-136506E7E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0F119-9D01-364B-AF97-C7BBB026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F6F-E303-A246-9578-E341D335BD5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089A7-CBA3-E14C-B207-022ED40F2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CC84-6AF6-4D48-AE27-75B58CB8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0226-4D75-E045-B1F9-0F8FEBFF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77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E40B-0A8C-1B43-BCD3-1A21BD5F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382F2-FAC6-DA44-BA4A-2A69B5CA8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7ADA2-DCA4-874A-A991-8C1AF6449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49188-7F2D-0443-B821-F58258F4F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F6F-E303-A246-9578-E341D335BD5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985E4-006D-D744-A80F-3640AA5F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0D962-A1E6-8341-8ECF-B7A845400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0226-4D75-E045-B1F9-0F8FEBFF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89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C386C-B26D-DA43-B4B1-EBC745A0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7AE72-0B3D-154B-AB34-64D31D6E5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C5D08-331D-1941-99EB-3A164CFED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42B1F-FAAD-E14C-A44F-ED7D3A640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65FDBA-2B69-C04B-BC94-FD41B7803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230E8-1406-6748-8E14-668844DD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F6F-E303-A246-9578-E341D335BD5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3A60BA-755A-984E-8720-77FED2C4A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10315A-A4A1-D44E-B3E8-F3D3382E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0226-4D75-E045-B1F9-0F8FEBFF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CA0A-64BA-2646-A7A5-7290DBBB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D9CD0-944F-2648-B3D8-91093FAB1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F6F-E303-A246-9578-E341D335BD5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91955-3103-474B-AA5D-3F8F5F65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E9A9F-1D8E-B14D-AB55-DCFFBD9E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0226-4D75-E045-B1F9-0F8FEBFF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6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EF546B-329D-B342-961B-252461A4F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F6F-E303-A246-9578-E341D335BD5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892914-F95F-164B-BFF2-87D011B3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EB1AB-01EB-8C43-86A9-3CA42779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0226-4D75-E045-B1F9-0F8FEBFF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23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4E228-9DD4-4F47-AC53-82C23F2D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A0377-843F-4D4A-A75F-AE5EA8233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B2038-99AB-634F-B152-9AB8156DA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8193F-979D-D841-8563-D1ECE3FE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F6F-E303-A246-9578-E341D335BD5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26D8C-1153-DB4A-8E5B-8B25EA49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0B1CD-FDD1-F848-8BA0-D49029BD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0226-4D75-E045-B1F9-0F8FEBFF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72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CD15-F5DF-B74E-994D-81D411B4D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E738C6-6250-9741-88E8-8F2AD03F0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51061-3AFB-2343-B7E6-FDDBD8D77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7178C-074C-5C4C-87E6-4F9CCE8F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F6F-E303-A246-9578-E341D335BD5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70B86-DB74-5E4A-B5AF-82A1AC1FE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45BFA-5595-D247-8EFF-3A10FEB0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0226-4D75-E045-B1F9-0F8FEBFF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11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3FC779-7F51-3A4F-8B56-D6EBFC3E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D5B0D-E32D-6F43-BA9C-68F78FAA5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E3DD3-123B-C04E-B68F-0A6DDB3B7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DBF6F-E303-A246-9578-E341D335BD5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13669-AB66-5C4D-9894-1E2BBA53C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82E18-8910-5D4E-9A89-475DDBC59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20226-4D75-E045-B1F9-0F8FEBFF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62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>
            <a:extLst>
              <a:ext uri="{FF2B5EF4-FFF2-40B4-BE49-F238E27FC236}">
                <a16:creationId xmlns:a16="http://schemas.microsoft.com/office/drawing/2014/main" id="{07EE0A98-9020-5942-A2EC-945AC5516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" y="1498600"/>
            <a:ext cx="7717118" cy="516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>
            <a:extLst>
              <a:ext uri="{FF2B5EF4-FFF2-40B4-BE49-F238E27FC236}">
                <a16:creationId xmlns:a16="http://schemas.microsoft.com/office/drawing/2014/main" id="{42E8A527-61F3-F644-9A8B-65ED4D6D7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" y="71438"/>
            <a:ext cx="11789664" cy="4635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600" u="sng" dirty="0"/>
              <a:t>Unit 5: Human </a:t>
            </a:r>
            <a:r>
              <a:rPr lang="de-DE" altLang="de-DE" sz="1600" u="sng" dirty="0" err="1"/>
              <a:t>development</a:t>
            </a:r>
            <a:r>
              <a:rPr lang="de-DE" altLang="de-DE" sz="1600" u="sng" dirty="0"/>
              <a:t> </a:t>
            </a:r>
            <a:r>
              <a:rPr lang="de-DE" altLang="de-DE" sz="1600" u="sng" dirty="0" err="1"/>
              <a:t>and</a:t>
            </a:r>
            <a:r>
              <a:rPr lang="de-DE" altLang="de-DE" sz="1600" u="sng" dirty="0"/>
              <a:t> </a:t>
            </a:r>
            <a:r>
              <a:rPr lang="de-DE" altLang="de-DE" sz="1600" u="sng" dirty="0" err="1"/>
              <a:t>diversity</a:t>
            </a:r>
            <a:r>
              <a:rPr lang="de-DE" altLang="de-DE" sz="1600" u="sng" dirty="0"/>
              <a:t> </a:t>
            </a:r>
            <a:endParaRPr lang="de-DE" altLang="de-DE" sz="1000" u="sng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3B05454-EA42-B44B-A698-1396E0C304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6032" y="620713"/>
            <a:ext cx="11777472" cy="792162"/>
          </a:xfr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GB" altLang="de-DE" b="1" u="sng" dirty="0">
                <a:latin typeface="Comic Sans MS" panose="030F0902030302020204" pitchFamily="66" charset="0"/>
              </a:rPr>
              <a:t>Learning Objective</a:t>
            </a:r>
            <a:r>
              <a:rPr lang="en-GB" altLang="de-DE" dirty="0">
                <a:latin typeface="Comic Sans MS" panose="030F0902030302020204" pitchFamily="66" charset="0"/>
              </a:rPr>
              <a:t>: Investigate how the SDG’s aim to help solve the problems of the global development gap.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AD80DFA-D351-C84D-B672-AC42D317780F}"/>
              </a:ext>
            </a:extLst>
          </p:cNvPr>
          <p:cNvSpPr txBox="1">
            <a:spLocks noChangeArrowheads="1"/>
          </p:cNvSpPr>
          <p:nvPr/>
        </p:nvSpPr>
        <p:spPr>
          <a:xfrm>
            <a:off x="7985760" y="1602169"/>
            <a:ext cx="4047744" cy="1250760"/>
          </a:xfrm>
          <a:prstGeom prst="rect">
            <a:avLst/>
          </a:prstGeom>
          <a:solidFill>
            <a:schemeClr val="bg1"/>
          </a:solidFill>
          <a:ln w="28575">
            <a:solidFill>
              <a:srgbClr val="00FA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de-DE" b="1" u="sng" dirty="0">
                <a:latin typeface="Comic Sans MS" panose="030F0902030302020204" pitchFamily="66" charset="0"/>
              </a:rPr>
              <a:t>Demo</a:t>
            </a:r>
            <a:r>
              <a:rPr lang="en-GB" altLang="de-DE" dirty="0">
                <a:latin typeface="Comic Sans MS" panose="030F0902030302020204" pitchFamily="66" charset="0"/>
              </a:rPr>
              <a:t>: Use the case study star to help you investigate the SDG’s </a:t>
            </a:r>
          </a:p>
        </p:txBody>
      </p:sp>
    </p:spTree>
    <p:extLst>
      <p:ext uri="{BB962C8B-B14F-4D97-AF65-F5344CB8AC3E}">
        <p14:creationId xmlns:p14="http://schemas.microsoft.com/office/powerpoint/2010/main" val="112039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4AD6A4C-8307-C24C-AE5E-16F555AF0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72" y="115888"/>
            <a:ext cx="11875008" cy="36036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altLang="de-DE" sz="2000" u="sng" kern="0" dirty="0">
                <a:solidFill>
                  <a:schemeClr val="tx1"/>
                </a:solidFill>
                <a:latin typeface="Comic Sans MS" panose="030F0902030302020204" pitchFamily="66" charset="0"/>
              </a:rPr>
              <a:t>SDG Investigation </a:t>
            </a:r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0CE74996-4695-014D-A195-C79B4C15A285}"/>
              </a:ext>
            </a:extLst>
          </p:cNvPr>
          <p:cNvSpPr/>
          <p:nvPr/>
        </p:nvSpPr>
        <p:spPr>
          <a:xfrm>
            <a:off x="1103204" y="792418"/>
            <a:ext cx="9614297" cy="5653087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31ED73A-C7B3-9A45-A164-8FA573558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232" y="908051"/>
            <a:ext cx="2285620" cy="7921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altLang="de-DE" sz="1800" kern="0" dirty="0">
                <a:solidFill>
                  <a:schemeClr val="tx1"/>
                </a:solidFill>
                <a:latin typeface="Comic Sans MS" panose="030F0902030302020204" pitchFamily="66" charset="0"/>
              </a:rPr>
              <a:t>What are the SDG’s?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4CFE835-4A28-FA48-ACF2-E9910E0B8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14" y="2705895"/>
            <a:ext cx="2285620" cy="792162"/>
          </a:xfrm>
          <a:prstGeom prst="rect">
            <a:avLst/>
          </a:prstGeom>
          <a:solidFill>
            <a:schemeClr val="bg1"/>
          </a:solidFill>
          <a:ln w="28575">
            <a:solidFill>
              <a:srgbClr val="73FB79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altLang="de-DE" sz="1800" kern="0" dirty="0">
                <a:solidFill>
                  <a:schemeClr val="tx1"/>
                </a:solidFill>
                <a:latin typeface="Comic Sans MS" panose="030F0902030302020204" pitchFamily="66" charset="0"/>
              </a:rPr>
              <a:t>Evaluate</a:t>
            </a:r>
          </a:p>
          <a:p>
            <a:pPr eaLnBrk="1" hangingPunct="1">
              <a:defRPr/>
            </a:pPr>
            <a:r>
              <a:rPr lang="en-GB" altLang="de-DE" sz="1800" kern="0" dirty="0">
                <a:solidFill>
                  <a:schemeClr val="tx1"/>
                </a:solidFill>
                <a:latin typeface="Comic Sans MS" panose="030F0902030302020204" pitchFamily="66" charset="0"/>
              </a:rPr>
              <a:t>The SDG’s ?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AB43186-6198-CA42-AEB2-446DA9F41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605" y="5836444"/>
            <a:ext cx="2283493" cy="792162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altLang="de-DE" sz="1800" kern="0" dirty="0">
                <a:solidFill>
                  <a:schemeClr val="tx1"/>
                </a:solidFill>
                <a:latin typeface="Comic Sans MS" panose="030F0902030302020204" pitchFamily="66" charset="0"/>
              </a:rPr>
              <a:t>Analyse</a:t>
            </a:r>
          </a:p>
          <a:p>
            <a:pPr eaLnBrk="1" hangingPunct="1">
              <a:defRPr/>
            </a:pPr>
            <a:r>
              <a:rPr lang="en-GB" altLang="de-DE" sz="1800" kern="0" dirty="0">
                <a:solidFill>
                  <a:schemeClr val="tx1"/>
                </a:solidFill>
                <a:latin typeface="Comic Sans MS" panose="030F0902030302020204" pitchFamily="66" charset="0"/>
              </a:rPr>
              <a:t>The SDG’s ?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89B7324-780C-5C4C-A9CA-83E660F1B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420" y="3912393"/>
            <a:ext cx="3185823" cy="111601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altLang="de-DE" sz="1800" kern="0" dirty="0">
                <a:solidFill>
                  <a:schemeClr val="tx1"/>
                </a:solidFill>
                <a:latin typeface="Comic Sans MS" panose="030F0902030302020204" pitchFamily="66" charset="0"/>
              </a:rPr>
              <a:t>When, Why &amp; Who</a:t>
            </a:r>
          </a:p>
          <a:p>
            <a:pPr eaLnBrk="1" hangingPunct="1">
              <a:defRPr/>
            </a:pPr>
            <a:r>
              <a:rPr lang="en-GB" altLang="de-DE" sz="1800" kern="0" dirty="0">
                <a:solidFill>
                  <a:schemeClr val="tx1"/>
                </a:solidFill>
                <a:latin typeface="Comic Sans MS" panose="030F0902030302020204" pitchFamily="66" charset="0"/>
              </a:rPr>
              <a:t>created them ?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2EC887B-873F-2A45-A1AA-A06BBD639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136" y="3429000"/>
            <a:ext cx="2285620" cy="5746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altLang="de-DE" sz="1800" kern="0" dirty="0">
                <a:solidFill>
                  <a:schemeClr val="tx1"/>
                </a:solidFill>
                <a:latin typeface="Comic Sans MS" panose="030F0902030302020204" pitchFamily="66" charset="0"/>
              </a:rPr>
              <a:t>SDG’s</a:t>
            </a:r>
          </a:p>
          <a:p>
            <a:pPr eaLnBrk="1" hangingPunct="1">
              <a:defRPr/>
            </a:pPr>
            <a:r>
              <a:rPr lang="en-GB" altLang="de-DE" sz="1800" kern="0" dirty="0">
                <a:solidFill>
                  <a:schemeClr val="tx1"/>
                </a:solidFill>
                <a:latin typeface="Comic Sans MS" panose="030F0902030302020204" pitchFamily="66" charset="0"/>
              </a:rPr>
              <a:t>Investigation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006D851-CF63-1E4F-A0EA-F58EEC888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724" y="4976813"/>
            <a:ext cx="2023858" cy="171926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altLang="de-DE" sz="1800" b="1" u="sng" kern="0" dirty="0">
                <a:solidFill>
                  <a:schemeClr val="tx1"/>
                </a:solidFill>
                <a:latin typeface="Comic Sans MS" panose="030F0902030302020204" pitchFamily="66" charset="0"/>
              </a:rPr>
              <a:t>Tip</a:t>
            </a:r>
            <a:r>
              <a:rPr lang="en-GB" altLang="de-DE" sz="1800" kern="0" dirty="0">
                <a:solidFill>
                  <a:schemeClr val="tx1"/>
                </a:solidFill>
                <a:latin typeface="Comic Sans MS" panose="030F0902030302020204" pitchFamily="66" charset="0"/>
              </a:rPr>
              <a:t>: Ensure to look at the positive and negative impacts.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347C3E3-9AAD-ED43-94EB-C6C1CF2B4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95" y="811276"/>
            <a:ext cx="2311158" cy="1719263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altLang="de-DE" sz="1800" b="1" u="sng" kern="0" dirty="0">
                <a:solidFill>
                  <a:schemeClr val="tx1"/>
                </a:solidFill>
                <a:latin typeface="Comic Sans MS" panose="030F0902030302020204" pitchFamily="66" charset="0"/>
              </a:rPr>
              <a:t>Tip</a:t>
            </a:r>
            <a:r>
              <a:rPr lang="en-GB" altLang="de-DE" sz="1800" kern="0" dirty="0">
                <a:solidFill>
                  <a:schemeClr val="tx1"/>
                </a:solidFill>
                <a:latin typeface="Comic Sans MS" panose="030F0902030302020204" pitchFamily="66" charset="0"/>
              </a:rPr>
              <a:t>: Weigh up are the SDG’s a viable strategy to promote development.  </a:t>
            </a:r>
          </a:p>
        </p:txBody>
      </p:sp>
      <p:pic>
        <p:nvPicPr>
          <p:cNvPr id="18444" name="Picture 14">
            <a:extLst>
              <a:ext uri="{FF2B5EF4-FFF2-40B4-BE49-F238E27FC236}">
                <a16:creationId xmlns:a16="http://schemas.microsoft.com/office/drawing/2014/main" id="{9C2BD7FE-3F36-AB48-A950-D8A873B11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306" y="618715"/>
            <a:ext cx="646626" cy="83185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5">
            <a:extLst>
              <a:ext uri="{FF2B5EF4-FFF2-40B4-BE49-F238E27FC236}">
                <a16:creationId xmlns:a16="http://schemas.microsoft.com/office/drawing/2014/main" id="{7FE05690-06AB-814B-BEC3-7670D38CB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99" y="4054475"/>
            <a:ext cx="582089" cy="83185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6">
            <a:extLst>
              <a:ext uri="{FF2B5EF4-FFF2-40B4-BE49-F238E27FC236}">
                <a16:creationId xmlns:a16="http://schemas.microsoft.com/office/drawing/2014/main" id="{7654153A-8204-A141-808D-DAA2CE2D9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36" y="1771558"/>
            <a:ext cx="567108" cy="83185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921414E3-BB63-324D-A165-E85647C9D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6051" y="1212850"/>
            <a:ext cx="2025987" cy="1116013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altLang="de-DE" sz="1800" b="1" u="sng" kern="0" dirty="0">
                <a:solidFill>
                  <a:schemeClr val="tx1"/>
                </a:solidFill>
                <a:latin typeface="Comic Sans MS" panose="030F0902030302020204" pitchFamily="66" charset="0"/>
              </a:rPr>
              <a:t>Tip</a:t>
            </a:r>
            <a:r>
              <a:rPr lang="en-GB" altLang="de-DE" sz="1800" kern="0" dirty="0">
                <a:solidFill>
                  <a:schemeClr val="tx1"/>
                </a:solidFill>
                <a:latin typeface="Comic Sans MS" panose="030F0902030302020204" pitchFamily="66" charset="0"/>
              </a:rPr>
              <a:t>: Ensure to be able to write about the MDG’s.</a:t>
            </a:r>
          </a:p>
        </p:txBody>
      </p:sp>
    </p:spTree>
    <p:extLst>
      <p:ext uri="{BB962C8B-B14F-4D97-AF65-F5344CB8AC3E}">
        <p14:creationId xmlns:p14="http://schemas.microsoft.com/office/powerpoint/2010/main" val="763388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103</Words>
  <Application>Microsoft Macintosh PowerPoint</Application>
  <PresentationFormat>Widescreen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1</cp:revision>
  <dcterms:created xsi:type="dcterms:W3CDTF">2019-05-13T07:52:19Z</dcterms:created>
  <dcterms:modified xsi:type="dcterms:W3CDTF">2019-05-13T07:59:22Z</dcterms:modified>
</cp:coreProperties>
</file>