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62" r:id="rId4"/>
    <p:sldId id="257" r:id="rId5"/>
    <p:sldId id="259" r:id="rId6"/>
    <p:sldId id="263" r:id="rId7"/>
    <p:sldId id="260" r:id="rId8"/>
    <p:sldId id="264" r:id="rId9"/>
    <p:sldId id="265" r:id="rId10"/>
  </p:sldIdLst>
  <p:sldSz cx="12192000" cy="6858000"/>
  <p:notesSz cx="6881813" cy="100155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80" d="100"/>
          <a:sy n="80" d="100"/>
        </p:scale>
        <p:origin x="504" y="2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E6202-7C4B-436A-8594-44BB2750E62F}" type="datetimeFigureOut">
              <a:rPr lang="en-GB" smtClean="0"/>
              <a:t>07/11/2016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4F0D-777A-4057-AF4A-F89F7395EA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351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E6202-7C4B-436A-8594-44BB2750E62F}" type="datetimeFigureOut">
              <a:rPr lang="en-GB" smtClean="0"/>
              <a:t>07/11/2016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4F0D-777A-4057-AF4A-F89F7395EA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112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E6202-7C4B-436A-8594-44BB2750E62F}" type="datetimeFigureOut">
              <a:rPr lang="en-GB" smtClean="0"/>
              <a:t>07/11/2016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4F0D-777A-4057-AF4A-F89F7395EA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769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E6202-7C4B-436A-8594-44BB2750E62F}" type="datetimeFigureOut">
              <a:rPr lang="en-GB" smtClean="0"/>
              <a:t>07/11/2016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4F0D-777A-4057-AF4A-F89F7395EA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685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E6202-7C4B-436A-8594-44BB2750E62F}" type="datetimeFigureOut">
              <a:rPr lang="en-GB" smtClean="0"/>
              <a:t>07/11/2016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4F0D-777A-4057-AF4A-F89F7395EA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736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E6202-7C4B-436A-8594-44BB2750E62F}" type="datetimeFigureOut">
              <a:rPr lang="en-GB" smtClean="0"/>
              <a:t>07/11/2016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4F0D-777A-4057-AF4A-F89F7395EA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263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E6202-7C4B-436A-8594-44BB2750E62F}" type="datetimeFigureOut">
              <a:rPr lang="en-GB" smtClean="0"/>
              <a:t>07/11/2016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4F0D-777A-4057-AF4A-F89F7395EA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756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E6202-7C4B-436A-8594-44BB2750E62F}" type="datetimeFigureOut">
              <a:rPr lang="en-GB" smtClean="0"/>
              <a:t>07/11/2016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4F0D-777A-4057-AF4A-F89F7395EA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38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E6202-7C4B-436A-8594-44BB2750E62F}" type="datetimeFigureOut">
              <a:rPr lang="en-GB" smtClean="0"/>
              <a:t>07/11/2016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4F0D-777A-4057-AF4A-F89F7395EA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723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E6202-7C4B-436A-8594-44BB2750E62F}" type="datetimeFigureOut">
              <a:rPr lang="en-GB" smtClean="0"/>
              <a:t>07/11/2016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4F0D-777A-4057-AF4A-F89F7395EA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869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E6202-7C4B-436A-8594-44BB2750E62F}" type="datetimeFigureOut">
              <a:rPr lang="en-GB" smtClean="0"/>
              <a:t>07/11/2016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4F0D-777A-4057-AF4A-F89F7395EA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009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E6202-7C4B-436A-8594-44BB2750E62F}" type="datetimeFigureOut">
              <a:rPr lang="en-GB" smtClean="0"/>
              <a:t>07/11/2016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14F0D-777A-4057-AF4A-F89F7395EA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101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2894" y="123825"/>
            <a:ext cx="11722376" cy="352425"/>
          </a:xfrm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GB" altLang="en-US" sz="1600" u="sng" dirty="0">
                <a:latin typeface="Comic Sans MS" panose="030F0702030302020204" pitchFamily="66" charset="0"/>
              </a:rPr>
              <a:t>Starter</a:t>
            </a:r>
            <a:r>
              <a:rPr lang="en-GB" altLang="en-US" sz="1600" dirty="0">
                <a:latin typeface="Comic Sans MS" panose="030F0702030302020204" pitchFamily="66" charset="0"/>
              </a:rPr>
              <a:t>: My Connections</a:t>
            </a:r>
            <a:endParaRPr lang="en-US" altLang="en-US" sz="1600" dirty="0">
              <a:latin typeface="Comic Sans MS" panose="030F0702030302020204" pitchFamily="66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2894" y="6459724"/>
            <a:ext cx="11722376" cy="308612"/>
          </a:xfrm>
          <a:ln w="28575">
            <a:solidFill>
              <a:srgbClr val="00FF00"/>
            </a:solidFill>
          </a:ln>
        </p:spPr>
        <p:txBody>
          <a:bodyPr>
            <a:normAutofit/>
          </a:bodyPr>
          <a:lstStyle/>
          <a:p>
            <a:r>
              <a:rPr lang="en-GB" altLang="en-US" sz="1100" dirty="0">
                <a:latin typeface="Comic Sans MS" panose="030F0702030302020204" pitchFamily="66" charset="0"/>
              </a:rPr>
              <a:t>Birthplace/Where are your parents/grandparents from?/ If you have relatives abroad where do they live?/ Where is the furthest you have been on holiday</a:t>
            </a:r>
            <a:r>
              <a:rPr lang="en-GB" altLang="en-US" sz="1400" dirty="0">
                <a:latin typeface="Comic Sans MS" panose="030F0702030302020204" pitchFamily="66" charset="0"/>
              </a:rPr>
              <a:t>?</a:t>
            </a:r>
            <a:endParaRPr lang="en-US" altLang="en-US" sz="1400" dirty="0">
              <a:latin typeface="Comic Sans MS" panose="030F0702030302020204" pitchFamily="66" charset="0"/>
            </a:endParaRPr>
          </a:p>
        </p:txBody>
      </p:sp>
      <p:pic>
        <p:nvPicPr>
          <p:cNvPr id="10245" name="Picture 5" descr="world+political+f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8" t="20387" r="7661" b="26768"/>
          <a:stretch>
            <a:fillRect/>
          </a:stretch>
        </p:blipFill>
        <p:spPr bwMode="auto">
          <a:xfrm>
            <a:off x="312420" y="664793"/>
            <a:ext cx="11712850" cy="5718914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02894" y="4088182"/>
            <a:ext cx="1861185" cy="2305050"/>
            <a:chOff x="307086" y="2434188"/>
            <a:chExt cx="1953768" cy="2446824"/>
          </a:xfrm>
        </p:grpSpPr>
        <p:sp>
          <p:nvSpPr>
            <p:cNvPr id="10246" name="Text Box 6"/>
            <p:cNvSpPr txBox="1">
              <a:spLocks noChangeArrowheads="1"/>
            </p:cNvSpPr>
            <p:nvPr/>
          </p:nvSpPr>
          <p:spPr bwMode="auto">
            <a:xfrm>
              <a:off x="307086" y="2434188"/>
              <a:ext cx="1953768" cy="244682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b="1" u="sng" dirty="0">
                  <a:latin typeface="Comic Sans MS" panose="030F0702030302020204" pitchFamily="66" charset="0"/>
                </a:rPr>
                <a:t>KEY:</a:t>
              </a:r>
            </a:p>
            <a:p>
              <a:pPr>
                <a:spcBef>
                  <a:spcPct val="50000"/>
                </a:spcBef>
              </a:pPr>
              <a:r>
                <a:rPr lang="en-GB" altLang="en-US" b="1" dirty="0">
                  <a:latin typeface="Comic Sans MS" panose="030F0702030302020204" pitchFamily="66" charset="0"/>
                </a:rPr>
                <a:t>Migrated from</a:t>
              </a:r>
            </a:p>
            <a:p>
              <a:pPr>
                <a:spcBef>
                  <a:spcPct val="50000"/>
                </a:spcBef>
              </a:pPr>
              <a:endParaRPr lang="en-GB" altLang="en-US" b="1" dirty="0">
                <a:latin typeface="Comic Sans MS" panose="030F0702030302020204" pitchFamily="66" charset="0"/>
              </a:endParaRPr>
            </a:p>
            <a:p>
              <a:pPr>
                <a:spcBef>
                  <a:spcPct val="50000"/>
                </a:spcBef>
              </a:pPr>
              <a:r>
                <a:rPr lang="en-GB" altLang="en-US" b="1" dirty="0">
                  <a:latin typeface="Comic Sans MS" panose="030F0702030302020204" pitchFamily="66" charset="0"/>
                </a:rPr>
                <a:t>Tourist in</a:t>
              </a:r>
            </a:p>
            <a:p>
              <a:pPr>
                <a:spcBef>
                  <a:spcPct val="50000"/>
                </a:spcBef>
              </a:pPr>
              <a:endParaRPr lang="en-GB" altLang="en-US" b="1" dirty="0">
                <a:latin typeface="Comic Sans MS" panose="030F0702030302020204" pitchFamily="66" charset="0"/>
              </a:endParaRPr>
            </a:p>
            <a:p>
              <a:pPr>
                <a:spcBef>
                  <a:spcPct val="50000"/>
                </a:spcBef>
              </a:pPr>
              <a:endParaRPr lang="en-US" altLang="en-US" b="1" dirty="0">
                <a:latin typeface="Comic Sans MS" panose="030F0702030302020204" pitchFamily="66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384048" y="3240843"/>
              <a:ext cx="603504" cy="4572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84048" y="4096218"/>
              <a:ext cx="603504" cy="4572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059400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://weirdopedia.org/wp-content/uploads/2012/08/migrati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79388" y="115889"/>
            <a:ext cx="11790108" cy="46932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000" u="sng" dirty="0">
                <a:latin typeface="Comic Sans MS" panose="030F0702030302020204" pitchFamily="66" charset="0"/>
                <a:ea typeface="ＭＳ Ｐゴシック" pitchFamily="34" charset="-128"/>
              </a:rPr>
              <a:t>Migration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5575" y="664528"/>
            <a:ext cx="11790108" cy="697928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000" u="sng" dirty="0">
                <a:latin typeface="Comic Sans MS" panose="030F0702030302020204" pitchFamily="66" charset="0"/>
                <a:ea typeface="ＭＳ Ｐゴシック" pitchFamily="34" charset="-128"/>
              </a:rPr>
              <a:t>Learning Objective: </a:t>
            </a:r>
            <a:r>
              <a:rPr lang="en-US" altLang="en-US" sz="2000" dirty="0">
                <a:latin typeface="Comic Sans MS" panose="030F0702030302020204" pitchFamily="66" charset="0"/>
                <a:ea typeface="ＭＳ Ｐゴシック" pitchFamily="34" charset="-128"/>
              </a:rPr>
              <a:t>To explain and give a range of reasons as to why people migrate, ensuring to use geographical models to explain why people move.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5575" y="1441767"/>
            <a:ext cx="11790108" cy="469328"/>
          </a:xfrm>
          <a:prstGeom prst="rect">
            <a:avLst/>
          </a:prstGeom>
          <a:solidFill>
            <a:schemeClr val="bg1"/>
          </a:solidFill>
          <a:ln w="28575">
            <a:solidFill>
              <a:srgbClr val="00FF00"/>
            </a:solidFill>
            <a:miter lim="800000"/>
            <a:headEnd/>
            <a:tailEnd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000" u="sng" dirty="0">
                <a:latin typeface="Comic Sans MS" panose="030F0702030302020204" pitchFamily="66" charset="0"/>
                <a:ea typeface="ＭＳ Ｐゴシック" pitchFamily="34" charset="-128"/>
              </a:rPr>
              <a:t>Starter</a:t>
            </a:r>
            <a:r>
              <a:rPr lang="en-US" altLang="en-US" sz="2000" dirty="0">
                <a:latin typeface="Comic Sans MS" panose="030F0702030302020204" pitchFamily="66" charset="0"/>
                <a:ea typeface="ＭＳ Ｐゴシック" pitchFamily="34" charset="-128"/>
              </a:rPr>
              <a:t>: Complete your starter sheet. 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5575" y="5458969"/>
            <a:ext cx="5871241" cy="1298447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  <a:miter lim="800000"/>
            <a:headEnd/>
            <a:tailEnd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000" u="sng" dirty="0">
                <a:latin typeface="Comic Sans MS" panose="030F0702030302020204" pitchFamily="66" charset="0"/>
                <a:ea typeface="ＭＳ Ｐゴシック" pitchFamily="34" charset="-128"/>
              </a:rPr>
              <a:t>Key Language: </a:t>
            </a:r>
          </a:p>
          <a:p>
            <a:pPr algn="l"/>
            <a:r>
              <a:rPr lang="en-US" altLang="en-US" sz="2000" u="sng" dirty="0">
                <a:latin typeface="Comic Sans MS" panose="030F0702030302020204" pitchFamily="66" charset="0"/>
                <a:ea typeface="ＭＳ Ｐゴシック" pitchFamily="34" charset="-128"/>
              </a:rPr>
              <a:t>Migration</a:t>
            </a:r>
            <a:r>
              <a:rPr lang="en-US" altLang="en-US" sz="2000" dirty="0">
                <a:latin typeface="Comic Sans MS" panose="030F0702030302020204" pitchFamily="66" charset="0"/>
                <a:ea typeface="ＭＳ Ｐゴシック" pitchFamily="34" charset="-128"/>
              </a:rPr>
              <a:t> is the movement of people across a specified boundary, national or international, to establish a new permanent place of residence.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74" y="2026605"/>
            <a:ext cx="5840342" cy="3227324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9058" y="2008317"/>
            <a:ext cx="5766625" cy="3933825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6254495" y="6039364"/>
            <a:ext cx="5743495" cy="577146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  <a:miter lim="800000"/>
            <a:headEnd/>
            <a:tailEnd/>
          </a:ln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000" u="sng" dirty="0">
                <a:latin typeface="Comic Sans MS" panose="030F0702030302020204" pitchFamily="66" charset="0"/>
                <a:ea typeface="ＭＳ Ｐゴシック" pitchFamily="34" charset="-128"/>
              </a:rPr>
              <a:t>Challenge</a:t>
            </a:r>
            <a:r>
              <a:rPr lang="en-US" altLang="en-US" sz="2000" dirty="0">
                <a:latin typeface="Comic Sans MS" panose="030F0702030302020204" pitchFamily="66" charset="0"/>
                <a:ea typeface="ＭＳ Ｐゴシック" pitchFamily="34" charset="-128"/>
              </a:rPr>
              <a:t>: What issue is being portrayed in Source A?</a:t>
            </a:r>
          </a:p>
        </p:txBody>
      </p:sp>
    </p:spTree>
    <p:extLst>
      <p:ext uri="{BB962C8B-B14F-4D97-AF65-F5344CB8AC3E}">
        <p14:creationId xmlns:p14="http://schemas.microsoft.com/office/powerpoint/2010/main" val="3657645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14670" y="792940"/>
            <a:ext cx="11546957" cy="5661023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2700" u="sng" dirty="0">
                <a:latin typeface="Comic Sans MS" panose="030F0702030302020204" pitchFamily="66" charset="0"/>
              </a:rPr>
              <a:t>Migration</a:t>
            </a:r>
            <a:r>
              <a:rPr lang="en-GB" altLang="en-US" sz="2700" dirty="0">
                <a:latin typeface="Comic Sans MS" panose="030F0702030302020204" pitchFamily="66" charset="0"/>
              </a:rPr>
              <a:t>: a movement of people from a source area to a receiving area</a:t>
            </a:r>
          </a:p>
          <a:p>
            <a:r>
              <a:rPr lang="en-GB" altLang="en-US" sz="2700" u="sng" dirty="0">
                <a:latin typeface="Comic Sans MS" panose="030F0702030302020204" pitchFamily="66" charset="0"/>
              </a:rPr>
              <a:t>Emigrants</a:t>
            </a:r>
            <a:r>
              <a:rPr lang="en-GB" altLang="en-US" sz="2700" dirty="0">
                <a:latin typeface="Comic Sans MS" panose="030F0702030302020204" pitchFamily="66" charset="0"/>
              </a:rPr>
              <a:t>: people who move from or out of an area</a:t>
            </a:r>
          </a:p>
          <a:p>
            <a:r>
              <a:rPr lang="en-GB" altLang="en-US" sz="2700" u="sng" dirty="0">
                <a:latin typeface="Comic Sans MS" panose="030F0702030302020204" pitchFamily="66" charset="0"/>
              </a:rPr>
              <a:t>Immigrants</a:t>
            </a:r>
            <a:r>
              <a:rPr lang="en-GB" altLang="en-US" sz="2700" dirty="0">
                <a:latin typeface="Comic Sans MS" panose="030F0702030302020204" pitchFamily="66" charset="0"/>
              </a:rPr>
              <a:t>: people who move into an area</a:t>
            </a:r>
          </a:p>
          <a:p>
            <a:r>
              <a:rPr lang="en-GB" altLang="en-US" sz="2700" u="sng" dirty="0">
                <a:latin typeface="Comic Sans MS" panose="030F0702030302020204" pitchFamily="66" charset="0"/>
              </a:rPr>
              <a:t>Refugees: </a:t>
            </a:r>
            <a:r>
              <a:rPr lang="en-GB" altLang="en-US" sz="2700" dirty="0">
                <a:latin typeface="Comic Sans MS" panose="030F0702030302020204" pitchFamily="66" charset="0"/>
              </a:rPr>
              <a:t>People who are forced to migrate owing to a well founded fear of being persecuted for reasons of race, religion, nationality, membership of a particular social group or opinion </a:t>
            </a:r>
          </a:p>
          <a:p>
            <a:r>
              <a:rPr lang="en-GB" altLang="en-US" sz="2700" u="sng" dirty="0">
                <a:latin typeface="Comic Sans MS" panose="030F0702030302020204" pitchFamily="66" charset="0"/>
              </a:rPr>
              <a:t>Push Factor</a:t>
            </a:r>
            <a:r>
              <a:rPr lang="en-GB" altLang="en-US" sz="2700" dirty="0">
                <a:latin typeface="Comic Sans MS" panose="030F0702030302020204" pitchFamily="66" charset="0"/>
              </a:rPr>
              <a:t>: those which encourage people to leave the source area</a:t>
            </a:r>
          </a:p>
          <a:p>
            <a:r>
              <a:rPr lang="en-GB" altLang="en-US" sz="2700" u="sng" dirty="0">
                <a:latin typeface="Comic Sans MS" panose="030F0702030302020204" pitchFamily="66" charset="0"/>
              </a:rPr>
              <a:t>Pull Factors</a:t>
            </a:r>
            <a:r>
              <a:rPr lang="en-GB" altLang="en-US" sz="2700" dirty="0">
                <a:latin typeface="Comic Sans MS" panose="030F0702030302020204" pitchFamily="66" charset="0"/>
              </a:rPr>
              <a:t>: those that attract people to go to the receiving area.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14670" y="188914"/>
            <a:ext cx="11546957" cy="50378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24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Glossary</a:t>
            </a:r>
          </a:p>
        </p:txBody>
      </p:sp>
    </p:spTree>
    <p:extLst>
      <p:ext uri="{BB962C8B-B14F-4D97-AF65-F5344CB8AC3E}">
        <p14:creationId xmlns:p14="http://schemas.microsoft.com/office/powerpoint/2010/main" val="3241096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9388" y="115889"/>
            <a:ext cx="11790108" cy="46932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000" u="sng" dirty="0">
                <a:latin typeface="Comic Sans MS" panose="030F0702030302020204" pitchFamily="66" charset="0"/>
                <a:ea typeface="ＭＳ Ｐゴシック" pitchFamily="34" charset="-128"/>
              </a:rPr>
              <a:t>Reasons for Migration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0946" y="719393"/>
            <a:ext cx="11790108" cy="469328"/>
          </a:xfrm>
          <a:prstGeom prst="rect">
            <a:avLst/>
          </a:prstGeom>
          <a:solidFill>
            <a:schemeClr val="bg1"/>
          </a:solidFill>
          <a:ln w="28575">
            <a:solidFill>
              <a:srgbClr val="00FF00"/>
            </a:solidFill>
            <a:miter lim="800000"/>
            <a:headEnd/>
            <a:tailEnd/>
          </a:ln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000" u="sng" dirty="0">
                <a:latin typeface="Comic Sans MS" panose="030F0702030302020204" pitchFamily="66" charset="0"/>
                <a:ea typeface="ＭＳ Ｐゴシック" pitchFamily="34" charset="-128"/>
              </a:rPr>
              <a:t>Demo: </a:t>
            </a:r>
            <a:r>
              <a:rPr lang="en-US" altLang="en-US" sz="2000" dirty="0">
                <a:latin typeface="Comic Sans MS" panose="030F0702030302020204" pitchFamily="66" charset="0"/>
                <a:ea typeface="ＭＳ Ｐゴシック" pitchFamily="34" charset="-128"/>
              </a:rPr>
              <a:t>Why might people decide to migrate? List below the reasons as to why people decide to migrate.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0946" y="6242369"/>
            <a:ext cx="11790108" cy="469328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  <a:miter lim="800000"/>
            <a:headEnd/>
            <a:tailEnd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000" u="sng" dirty="0">
                <a:latin typeface="Comic Sans MS" panose="030F0702030302020204" pitchFamily="66" charset="0"/>
                <a:ea typeface="ＭＳ Ｐゴシック" pitchFamily="34" charset="-128"/>
              </a:rPr>
              <a:t>Challenge</a:t>
            </a:r>
            <a:r>
              <a:rPr lang="en-US" altLang="en-US" sz="2000" dirty="0">
                <a:latin typeface="Comic Sans MS" panose="030F0702030302020204" pitchFamily="66" charset="0"/>
                <a:ea typeface="ＭＳ Ｐゴシック" pitchFamily="34" charset="-128"/>
              </a:rPr>
              <a:t>: Can these be categorized?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651" y="1616998"/>
            <a:ext cx="6666270" cy="4133086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79388" y="1460057"/>
            <a:ext cx="2183842" cy="469328"/>
          </a:xfrm>
          <a:prstGeom prst="rect">
            <a:avLst/>
          </a:prstGeom>
          <a:solidFill>
            <a:schemeClr val="bg1"/>
          </a:solidFill>
          <a:ln w="28575">
            <a:solidFill>
              <a:srgbClr val="00FF00"/>
            </a:solidFill>
            <a:miter lim="800000"/>
            <a:headEnd/>
            <a:tailEnd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000" u="sng" dirty="0">
                <a:latin typeface="Comic Sans MS" panose="030F0702030302020204" pitchFamily="66" charset="0"/>
                <a:ea typeface="ＭＳ Ｐゴシック" pitchFamily="34" charset="-128"/>
              </a:rPr>
              <a:t>Push</a:t>
            </a:r>
            <a:endParaRPr lang="en-US" altLang="en-US" sz="2000" dirty="0">
              <a:latin typeface="Comic Sans MS" panose="030F0702030302020204" pitchFamily="66" charset="0"/>
              <a:ea typeface="ＭＳ Ｐゴシック" pitchFamily="34" charset="-128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538160" y="1410150"/>
            <a:ext cx="2300049" cy="469328"/>
          </a:xfrm>
          <a:prstGeom prst="rect">
            <a:avLst/>
          </a:prstGeom>
          <a:solidFill>
            <a:schemeClr val="bg1"/>
          </a:solidFill>
          <a:ln w="28575">
            <a:solidFill>
              <a:srgbClr val="00FF00"/>
            </a:solidFill>
            <a:miter lim="800000"/>
            <a:headEnd/>
            <a:tailEnd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000" u="sng" dirty="0">
                <a:latin typeface="Comic Sans MS" panose="030F0702030302020204" pitchFamily="66" charset="0"/>
                <a:ea typeface="ＭＳ Ｐゴシック" pitchFamily="34" charset="-128"/>
              </a:rPr>
              <a:t>Pull</a:t>
            </a:r>
            <a:endParaRPr lang="en-US" altLang="en-US" sz="2000" dirty="0">
              <a:latin typeface="Comic Sans MS" panose="030F0702030302020204" pitchFamily="66" charset="0"/>
              <a:ea typeface="ＭＳ Ｐゴシック" pitchFamily="34" charset="-12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69" y="2068167"/>
            <a:ext cx="2183842" cy="2553190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8342" y="2022758"/>
            <a:ext cx="2249868" cy="2560534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9574848" y="4701033"/>
            <a:ext cx="2276856" cy="1477328"/>
          </a:xfrm>
          <a:prstGeom prst="rect">
            <a:avLst/>
          </a:prstGeom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GB" b="1" dirty="0">
                <a:solidFill>
                  <a:srgbClr val="FF0000"/>
                </a:solidFill>
                <a:latin typeface="Comic Sans MS" pitchFamily="66" charset="0"/>
              </a:rPr>
              <a:t>Pull Factors: </a:t>
            </a:r>
            <a:r>
              <a:rPr lang="en-GB" dirty="0">
                <a:latin typeface="Comic Sans MS" pitchFamily="66" charset="0"/>
              </a:rPr>
              <a:t>Things people like that make them want to move to an area.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9569" y="4701033"/>
            <a:ext cx="2212465" cy="1477328"/>
          </a:xfrm>
          <a:prstGeom prst="rect">
            <a:avLst/>
          </a:prstGeom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B0F0"/>
                </a:solidFill>
                <a:latin typeface="Comic Sans MS" pitchFamily="66" charset="0"/>
              </a:rPr>
              <a:t>Push Factors: </a:t>
            </a:r>
            <a:r>
              <a:rPr lang="en-GB" dirty="0">
                <a:latin typeface="Comic Sans MS" pitchFamily="66" charset="0"/>
              </a:rPr>
              <a:t>Things people don’t like that make them want to leave an area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1043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9388" y="115889"/>
            <a:ext cx="11790108" cy="46932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000" u="sng" dirty="0">
                <a:latin typeface="Comic Sans MS" panose="030F0702030302020204" pitchFamily="66" charset="0"/>
                <a:ea typeface="ＭＳ Ｐゴシック" pitchFamily="34" charset="-128"/>
              </a:rPr>
              <a:t>Measuring Migration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8" y="693946"/>
            <a:ext cx="8418576" cy="5798294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732520" y="693946"/>
            <a:ext cx="3236976" cy="1244582"/>
          </a:xfrm>
          <a:prstGeom prst="rect">
            <a:avLst/>
          </a:prstGeom>
          <a:solidFill>
            <a:schemeClr val="bg1"/>
          </a:solidFill>
          <a:ln w="28575">
            <a:solidFill>
              <a:srgbClr val="00FF00"/>
            </a:solidFill>
            <a:miter lim="800000"/>
            <a:headEnd/>
            <a:tailEnd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000" u="sng" dirty="0">
                <a:latin typeface="Comic Sans MS" panose="030F0702030302020204" pitchFamily="66" charset="0"/>
                <a:ea typeface="ＭＳ Ｐゴシック" pitchFamily="34" charset="-128"/>
              </a:rPr>
              <a:t>Demo</a:t>
            </a:r>
            <a:r>
              <a:rPr lang="en-US" altLang="en-US" sz="2000" dirty="0">
                <a:latin typeface="Comic Sans MS" panose="030F0702030302020204" pitchFamily="66" charset="0"/>
                <a:ea typeface="ＭＳ Ｐゴシック" pitchFamily="34" charset="-128"/>
              </a:rPr>
              <a:t>: Look at Source B and describe the main global pattern of migration.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976872" y="1855234"/>
            <a:ext cx="1481328" cy="403334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  <a:miter lim="800000"/>
            <a:headEnd/>
            <a:tailEnd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000" u="sng" dirty="0">
                <a:latin typeface="Comic Sans MS" panose="030F0702030302020204" pitchFamily="66" charset="0"/>
                <a:ea typeface="ＭＳ Ｐゴシック" pitchFamily="34" charset="-128"/>
              </a:rPr>
              <a:t>Source B   </a:t>
            </a:r>
          </a:p>
        </p:txBody>
      </p:sp>
    </p:spTree>
    <p:extLst>
      <p:ext uri="{BB962C8B-B14F-4D97-AF65-F5344CB8AC3E}">
        <p14:creationId xmlns:p14="http://schemas.microsoft.com/office/powerpoint/2010/main" val="1622225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>
          <a:xfrm>
            <a:off x="173736" y="63064"/>
            <a:ext cx="11695175" cy="613048"/>
          </a:xfr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US" altLang="en-US" sz="2400" u="sng" dirty="0">
                <a:latin typeface="Comic Sans MS" panose="030F0702030302020204" pitchFamily="66" charset="0"/>
                <a:ea typeface="ＭＳ Ｐゴシック" pitchFamily="34" charset="-128"/>
              </a:rPr>
              <a:t>Migration </a:t>
            </a:r>
          </a:p>
        </p:txBody>
      </p:sp>
      <p:sp>
        <p:nvSpPr>
          <p:cNvPr id="79875" name="Content Placeholder 2"/>
          <p:cNvSpPr>
            <a:spLocks noGrp="1"/>
          </p:cNvSpPr>
          <p:nvPr>
            <p:ph idx="1"/>
          </p:nvPr>
        </p:nvSpPr>
        <p:spPr>
          <a:xfrm>
            <a:off x="173735" y="836712"/>
            <a:ext cx="11695175" cy="1440160"/>
          </a:xfrm>
          <a:ln w="28575"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en-US" sz="2000" dirty="0">
                <a:latin typeface="Comic Sans MS" panose="030F0702030302020204" pitchFamily="66" charset="0"/>
                <a:ea typeface="ＭＳ Ｐゴシック" pitchFamily="34" charset="-128"/>
              </a:rPr>
              <a:t>What are the causes of migration, both forced and voluntary?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000" dirty="0">
                <a:latin typeface="Comic Sans MS" panose="030F0702030302020204" pitchFamily="66" charset="0"/>
                <a:ea typeface="ＭＳ Ｐゴシック" pitchFamily="34" charset="-128"/>
              </a:rPr>
              <a:t>What are the geographical impacts of internal migration at their origins and destinations?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000" dirty="0">
                <a:latin typeface="Comic Sans MS" panose="030F0702030302020204" pitchFamily="66" charset="0"/>
                <a:ea typeface="ＭＳ Ｐゴシック" pitchFamily="34" charset="-128"/>
              </a:rPr>
              <a:t>What are the geographical impacts of international migrations?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73735" y="2376464"/>
            <a:ext cx="11695175" cy="35094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800" u="sng" dirty="0">
                <a:latin typeface="Comic Sans MS" panose="030F0702030302020204" pitchFamily="66" charset="0"/>
                <a:ea typeface="ＭＳ Ｐゴシック" pitchFamily="34" charset="-128"/>
              </a:rPr>
              <a:t>Key Language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3735" y="2835500"/>
            <a:ext cx="4098000" cy="923330"/>
          </a:xfrm>
          <a:prstGeom prst="rect">
            <a:avLst/>
          </a:prstGeom>
          <a:noFill/>
          <a:ln w="28575">
            <a:solidFill>
              <a:srgbClr val="800080"/>
            </a:solidFill>
          </a:ln>
        </p:spPr>
        <p:txBody>
          <a:bodyPr wrap="square" rtlCol="0">
            <a:spAutoFit/>
          </a:bodyPr>
          <a:lstStyle/>
          <a:p>
            <a:r>
              <a:rPr lang="en-GB" u="sng" dirty="0">
                <a:latin typeface="Comic Sans MS" pitchFamily="66" charset="0"/>
              </a:rPr>
              <a:t>Voluntary migration: </a:t>
            </a:r>
            <a:r>
              <a:rPr lang="en-GB" dirty="0">
                <a:latin typeface="Comic Sans MS" pitchFamily="66" charset="0"/>
              </a:rPr>
              <a:t>They have a free choice as to whether to move or not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3735" y="3888334"/>
            <a:ext cx="4098000" cy="923330"/>
          </a:xfrm>
          <a:prstGeom prst="rect">
            <a:avLst/>
          </a:prstGeom>
          <a:noFill/>
          <a:ln w="28575">
            <a:solidFill>
              <a:srgbClr val="800080"/>
            </a:solidFill>
          </a:ln>
        </p:spPr>
        <p:txBody>
          <a:bodyPr wrap="square" rtlCol="0">
            <a:spAutoFit/>
          </a:bodyPr>
          <a:lstStyle/>
          <a:p>
            <a:r>
              <a:rPr lang="en-GB" u="sng" dirty="0">
                <a:latin typeface="Comic Sans MS" pitchFamily="66" charset="0"/>
              </a:rPr>
              <a:t>Forced migration: </a:t>
            </a:r>
            <a:r>
              <a:rPr lang="en-GB" dirty="0">
                <a:latin typeface="Comic Sans MS" pitchFamily="66" charset="0"/>
              </a:rPr>
              <a:t>individuals have little choice or no choice but to move.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3735" y="4925627"/>
            <a:ext cx="4098000" cy="1754326"/>
          </a:xfrm>
          <a:prstGeom prst="rect">
            <a:avLst/>
          </a:prstGeom>
          <a:noFill/>
          <a:ln w="28575">
            <a:solidFill>
              <a:srgbClr val="800080"/>
            </a:solidFill>
          </a:ln>
        </p:spPr>
        <p:txBody>
          <a:bodyPr wrap="square" rtlCol="0">
            <a:spAutoFit/>
          </a:bodyPr>
          <a:lstStyle/>
          <a:p>
            <a:r>
              <a:rPr lang="en-GB" u="sng" dirty="0">
                <a:latin typeface="Comic Sans MS" pitchFamily="66" charset="0"/>
              </a:rPr>
              <a:t>Migration: </a:t>
            </a:r>
            <a:r>
              <a:rPr lang="en-GB" dirty="0">
                <a:latin typeface="Comic Sans MS" pitchFamily="66" charset="0"/>
              </a:rPr>
              <a:t>the movement of people across a specified boundary, national or international, to establish a new permanent place of residence. Lasting for more than 1 year (UN)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70910" y="2855383"/>
            <a:ext cx="4098000" cy="923330"/>
          </a:xfrm>
          <a:prstGeom prst="rect">
            <a:avLst/>
          </a:prstGeom>
          <a:noFill/>
          <a:ln w="28575">
            <a:solidFill>
              <a:srgbClr val="800080"/>
            </a:solidFill>
          </a:ln>
        </p:spPr>
        <p:txBody>
          <a:bodyPr wrap="square" rtlCol="0">
            <a:spAutoFit/>
          </a:bodyPr>
          <a:lstStyle/>
          <a:p>
            <a:r>
              <a:rPr lang="en-GB" u="sng" dirty="0">
                <a:latin typeface="Comic Sans MS" pitchFamily="66" charset="0"/>
              </a:rPr>
              <a:t>Push factors: </a:t>
            </a:r>
            <a:r>
              <a:rPr lang="en-GB" dirty="0">
                <a:latin typeface="Comic Sans MS" pitchFamily="66" charset="0"/>
              </a:rPr>
              <a:t>Negative conditions at the point of origin which encourage or force people to move.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70910" y="3913283"/>
            <a:ext cx="4098000" cy="923330"/>
          </a:xfrm>
          <a:prstGeom prst="rect">
            <a:avLst/>
          </a:prstGeom>
          <a:noFill/>
          <a:ln w="28575">
            <a:solidFill>
              <a:srgbClr val="800080"/>
            </a:solidFill>
          </a:ln>
        </p:spPr>
        <p:txBody>
          <a:bodyPr wrap="square" rtlCol="0">
            <a:spAutoFit/>
          </a:bodyPr>
          <a:lstStyle/>
          <a:p>
            <a:r>
              <a:rPr lang="en-GB" u="sng" dirty="0">
                <a:latin typeface="Comic Sans MS" pitchFamily="66" charset="0"/>
              </a:rPr>
              <a:t>Pull factors: </a:t>
            </a:r>
            <a:r>
              <a:rPr lang="en-GB" dirty="0">
                <a:latin typeface="Comic Sans MS" pitchFamily="66" charset="0"/>
              </a:rPr>
              <a:t>Positive conditions at the point of destination which encourage  people to move.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70910" y="4971183"/>
            <a:ext cx="4098000" cy="923330"/>
          </a:xfrm>
          <a:prstGeom prst="rect">
            <a:avLst/>
          </a:prstGeom>
          <a:noFill/>
          <a:ln w="28575">
            <a:solidFill>
              <a:srgbClr val="800080"/>
            </a:solidFill>
          </a:ln>
        </p:spPr>
        <p:txBody>
          <a:bodyPr wrap="square" rtlCol="0">
            <a:spAutoFit/>
          </a:bodyPr>
          <a:lstStyle/>
          <a:p>
            <a:r>
              <a:rPr lang="en-GB" u="sng" dirty="0">
                <a:latin typeface="Comic Sans MS" pitchFamily="66" charset="0"/>
              </a:rPr>
              <a:t>Remittances: </a:t>
            </a:r>
            <a:r>
              <a:rPr lang="en-GB" dirty="0">
                <a:latin typeface="Comic Sans MS" pitchFamily="66" charset="0"/>
              </a:rPr>
              <a:t>money sent back by  migrants to their family in the home community. </a:t>
            </a:r>
          </a:p>
        </p:txBody>
      </p:sp>
    </p:spTree>
    <p:extLst>
      <p:ext uri="{BB962C8B-B14F-4D97-AF65-F5344CB8AC3E}">
        <p14:creationId xmlns:p14="http://schemas.microsoft.com/office/powerpoint/2010/main" val="998287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9388" y="115889"/>
            <a:ext cx="11790108" cy="46932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000" u="sng" dirty="0">
                <a:latin typeface="Comic Sans MS" panose="030F0702030302020204" pitchFamily="66" charset="0"/>
                <a:ea typeface="ＭＳ Ｐゴシック" pitchFamily="34" charset="-128"/>
              </a:rPr>
              <a:t>Migration Trends 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70244" y="682817"/>
            <a:ext cx="11790108" cy="469328"/>
          </a:xfrm>
          <a:prstGeom prst="rect">
            <a:avLst/>
          </a:prstGeom>
          <a:solidFill>
            <a:schemeClr val="bg1"/>
          </a:solidFill>
          <a:ln w="28575">
            <a:solidFill>
              <a:srgbClr val="00FF00"/>
            </a:solidFill>
            <a:miter lim="800000"/>
            <a:headEnd/>
            <a:tailEnd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000" u="sng" dirty="0">
                <a:latin typeface="Comic Sans MS" panose="030F0702030302020204" pitchFamily="66" charset="0"/>
                <a:ea typeface="ＭＳ Ｐゴシック" pitchFamily="34" charset="-128"/>
              </a:rPr>
              <a:t>Demo</a:t>
            </a:r>
            <a:r>
              <a:rPr lang="en-US" altLang="en-US" sz="2000" dirty="0">
                <a:latin typeface="Comic Sans MS" panose="030F0702030302020204" pitchFamily="66" charset="0"/>
                <a:ea typeface="ＭＳ Ｐゴシック" pitchFamily="34" charset="-128"/>
              </a:rPr>
              <a:t>: What is the Global distribution of International Migration.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87" y="1389888"/>
            <a:ext cx="11474622" cy="462686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70244" y="6178361"/>
            <a:ext cx="11790108" cy="469328"/>
          </a:xfrm>
          <a:prstGeom prst="rect">
            <a:avLst/>
          </a:prstGeom>
          <a:solidFill>
            <a:schemeClr val="bg1"/>
          </a:solidFill>
          <a:ln w="28575">
            <a:solidFill>
              <a:srgbClr val="00FF00"/>
            </a:solidFill>
            <a:miter lim="800000"/>
            <a:headEnd/>
            <a:tailEnd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000" u="sng" dirty="0">
                <a:latin typeface="Comic Sans MS" panose="030F0702030302020204" pitchFamily="66" charset="0"/>
                <a:ea typeface="ＭＳ Ｐゴシック" pitchFamily="34" charset="-128"/>
              </a:rPr>
              <a:t>Demo</a:t>
            </a:r>
            <a:r>
              <a:rPr lang="en-US" altLang="en-US" sz="2000" dirty="0">
                <a:latin typeface="Comic Sans MS" panose="030F0702030302020204" pitchFamily="66" charset="0"/>
                <a:ea typeface="ＭＳ Ｐゴシック" pitchFamily="34" charset="-128"/>
              </a:rPr>
              <a:t>: What is the Global distribution of International Migration. </a:t>
            </a:r>
          </a:p>
        </p:txBody>
      </p:sp>
    </p:spTree>
    <p:extLst>
      <p:ext uri="{BB962C8B-B14F-4D97-AF65-F5344CB8AC3E}">
        <p14:creationId xmlns:p14="http://schemas.microsoft.com/office/powerpoint/2010/main" val="1750787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>
          <a:xfrm>
            <a:off x="173736" y="63064"/>
            <a:ext cx="11695175" cy="613048"/>
          </a:xfr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US" altLang="en-US" sz="2400" u="sng" dirty="0">
                <a:latin typeface="Comic Sans MS" panose="030F0702030302020204" pitchFamily="66" charset="0"/>
                <a:ea typeface="ＭＳ Ｐゴシック" pitchFamily="34" charset="-128"/>
              </a:rPr>
              <a:t>General Migration Trends </a:t>
            </a:r>
          </a:p>
        </p:txBody>
      </p:sp>
      <p:sp>
        <p:nvSpPr>
          <p:cNvPr id="79875" name="Content Placeholder 2"/>
          <p:cNvSpPr>
            <a:spLocks noGrp="1"/>
          </p:cNvSpPr>
          <p:nvPr>
            <p:ph idx="1"/>
          </p:nvPr>
        </p:nvSpPr>
        <p:spPr>
          <a:xfrm>
            <a:off x="173735" y="836712"/>
            <a:ext cx="11695175" cy="2537424"/>
          </a:xfrm>
          <a:ln w="28575">
            <a:solidFill>
              <a:srgbClr val="00FF0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sz="1800" u="sng" dirty="0">
                <a:latin typeface="Comic Sans MS" panose="030F0702030302020204" pitchFamily="66" charset="0"/>
                <a:ea typeface="ＭＳ Ｐゴシック" pitchFamily="34" charset="-128"/>
              </a:rPr>
              <a:t>Demo</a:t>
            </a:r>
            <a:r>
              <a:rPr lang="en-US" altLang="en-US" sz="1800" dirty="0">
                <a:latin typeface="Comic Sans MS" panose="030F0702030302020204" pitchFamily="66" charset="0"/>
                <a:ea typeface="ＭＳ Ｐゴシック" pitchFamily="34" charset="-128"/>
              </a:rPr>
              <a:t>: Look at the statements below. Use some of the linking language to the right to provide an explanation as to why this is occurring.</a:t>
            </a:r>
          </a:p>
          <a:p>
            <a:pPr marL="457200" indent="-457200">
              <a:buFont typeface="+mj-lt"/>
              <a:buAutoNum type="arabicPeriod"/>
            </a:pPr>
            <a:endParaRPr lang="en-US" altLang="en-US" sz="1800" dirty="0">
              <a:latin typeface="Comic Sans MS" panose="030F0702030302020204" pitchFamily="66" charset="0"/>
              <a:ea typeface="ＭＳ Ｐゴシック" pitchFamily="34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en-US" sz="1800" dirty="0">
                <a:latin typeface="Comic Sans MS" panose="030F0702030302020204" pitchFamily="66" charset="0"/>
                <a:ea typeface="ＭＳ Ｐゴシック" pitchFamily="34" charset="-128"/>
              </a:rPr>
              <a:t>Migration has become circular in nature,………………………………………………………………………………………….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1800" dirty="0">
                <a:latin typeface="Comic Sans MS" panose="030F0702030302020204" pitchFamily="66" charset="0"/>
                <a:ea typeface="ＭＳ Ｐゴシック" pitchFamily="34" charset="-128"/>
              </a:rPr>
              <a:t>Their has been an increase in migration destination,…………………………………………………………………………………………….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1800" dirty="0">
                <a:latin typeface="Comic Sans MS" panose="030F0702030302020204" pitchFamily="66" charset="0"/>
                <a:ea typeface="ＭＳ Ｐゴシック" pitchFamily="34" charset="-128"/>
              </a:rPr>
              <a:t>The proportion of female migrants has increased………………………………………………………………………………………………….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1800" dirty="0">
                <a:latin typeface="Comic Sans MS" panose="030F0702030302020204" pitchFamily="66" charset="0"/>
                <a:ea typeface="ＭＳ Ｐゴシック" pitchFamily="34" charset="-128"/>
              </a:rPr>
              <a:t>People aren’t just moving from developing to developed countries,…………………………………………………………………….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378438" y="1182094"/>
            <a:ext cx="1463040" cy="923330"/>
          </a:xfrm>
          <a:prstGeom prst="rect">
            <a:avLst/>
          </a:prstGeom>
          <a:noFill/>
          <a:ln w="28575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u="sng" dirty="0">
                <a:latin typeface="Comic Sans MS" pitchFamily="66" charset="0"/>
              </a:rPr>
              <a:t>Therefore</a:t>
            </a:r>
          </a:p>
          <a:p>
            <a:pPr algn="ctr"/>
            <a:r>
              <a:rPr lang="en-GB" u="sng" dirty="0">
                <a:latin typeface="Comic Sans MS" pitchFamily="66" charset="0"/>
              </a:rPr>
              <a:t>This means </a:t>
            </a:r>
          </a:p>
          <a:p>
            <a:pPr algn="ctr"/>
            <a:r>
              <a:rPr lang="en-GB" u="sng" dirty="0">
                <a:latin typeface="Comic Sans MS" pitchFamily="66" charset="0"/>
              </a:rPr>
              <a:t>Because 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04886" y="1459093"/>
            <a:ext cx="1463040" cy="369332"/>
          </a:xfrm>
          <a:prstGeom prst="rect">
            <a:avLst/>
          </a:prstGeom>
          <a:noFill/>
          <a:ln w="28575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u="sng" dirty="0">
                <a:latin typeface="Comic Sans MS" pitchFamily="66" charset="0"/>
              </a:rPr>
              <a:t>Why?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5" y="3567998"/>
            <a:ext cx="1737361" cy="3049006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2119918" y="3919346"/>
            <a:ext cx="4098000" cy="1477328"/>
          </a:xfrm>
          <a:prstGeom prst="rect">
            <a:avLst/>
          </a:prstGeom>
          <a:noFill/>
          <a:ln w="28575">
            <a:solidFill>
              <a:srgbClr val="800080"/>
            </a:solidFill>
          </a:ln>
        </p:spPr>
        <p:txBody>
          <a:bodyPr wrap="square" rtlCol="0">
            <a:spAutoFit/>
          </a:bodyPr>
          <a:lstStyle/>
          <a:p>
            <a:r>
              <a:rPr lang="en-GB" u="sng" dirty="0">
                <a:latin typeface="Comic Sans MS" pitchFamily="66" charset="0"/>
              </a:rPr>
              <a:t>Globalisation: </a:t>
            </a:r>
            <a:r>
              <a:rPr lang="en-GB" dirty="0">
                <a:latin typeface="Comic Sans MS" pitchFamily="66" charset="0"/>
              </a:rPr>
              <a:t>the increasing interconnectedness and interdependence of the world economically, culturally and politically.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19334" y="5909118"/>
            <a:ext cx="9849576" cy="707886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u="sng" dirty="0">
                <a:latin typeface="Comic Sans MS" pitchFamily="66" charset="0"/>
              </a:rPr>
              <a:t>Challenge: </a:t>
            </a:r>
            <a:r>
              <a:rPr lang="en-GB" sz="2000" dirty="0">
                <a:latin typeface="Comic Sans MS" pitchFamily="66" charset="0"/>
              </a:rPr>
              <a:t>Read the Article that you have been given and formulate an opinion on the debate.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328" y="3593791"/>
            <a:ext cx="1488582" cy="2128438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4257303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3736" y="63064"/>
            <a:ext cx="11695175" cy="613048"/>
          </a:xfr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US" altLang="en-US" sz="2400" b="1" dirty="0">
                <a:latin typeface="Comic Sans MS" panose="030F0702030302020204" pitchFamily="66" charset="0"/>
                <a:ea typeface="ＭＳ Ｐゴシック" pitchFamily="34" charset="-128"/>
              </a:rPr>
              <a:t>Good                    </a:t>
            </a:r>
            <a:r>
              <a:rPr lang="en-US" altLang="en-US" sz="2400" u="sng" dirty="0">
                <a:latin typeface="Comic Sans MS" panose="030F0702030302020204" pitchFamily="66" charset="0"/>
                <a:ea typeface="ＭＳ Ｐゴシック" pitchFamily="34" charset="-128"/>
              </a:rPr>
              <a:t>Impacts of Migration</a:t>
            </a:r>
            <a:r>
              <a:rPr lang="en-US" altLang="en-US" sz="2400" dirty="0">
                <a:latin typeface="Comic Sans MS" panose="030F0702030302020204" pitchFamily="66" charset="0"/>
                <a:ea typeface="ＭＳ Ｐゴシック" pitchFamily="34" charset="-128"/>
              </a:rPr>
              <a:t>                           </a:t>
            </a:r>
            <a:r>
              <a:rPr lang="en-US" altLang="en-US" sz="2400" b="1" dirty="0">
                <a:latin typeface="Comic Sans MS" panose="030F0702030302020204" pitchFamily="66" charset="0"/>
                <a:ea typeface="ＭＳ Ｐゴシック" pitchFamily="34" charset="-128"/>
              </a:rPr>
              <a:t>Bad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0020" y="1898632"/>
            <a:ext cx="3337560" cy="30558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1400" u="sng" dirty="0">
                <a:latin typeface="Comic Sans MS" panose="030F0702030302020204" pitchFamily="66" charset="0"/>
                <a:ea typeface="ＭＳ Ｐゴシック" pitchFamily="34" charset="-128"/>
              </a:rPr>
              <a:t>Impacts of Migration of Origin 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352543" y="1898632"/>
            <a:ext cx="3337560" cy="274443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1400" u="sng" dirty="0">
                <a:latin typeface="Comic Sans MS" panose="030F0702030302020204" pitchFamily="66" charset="0"/>
                <a:ea typeface="ＭＳ Ｐゴシック" pitchFamily="34" charset="-128"/>
              </a:rPr>
              <a:t>Impacts of Migration of Destination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531351" y="2293747"/>
            <a:ext cx="3337560" cy="487787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1400" dirty="0">
                <a:latin typeface="Comic Sans MS" panose="030F0702030302020204" pitchFamily="66" charset="0"/>
                <a:ea typeface="ＭＳ Ｐゴシック" pitchFamily="34" charset="-128"/>
              </a:rPr>
              <a:t>Great wage general improvement in the quality of life.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73736" y="785440"/>
            <a:ext cx="11695175" cy="613048"/>
          </a:xfrm>
          <a:prstGeom prst="rect">
            <a:avLst/>
          </a:prstGeom>
          <a:solidFill>
            <a:schemeClr val="bg1"/>
          </a:solidFill>
          <a:ln w="28575">
            <a:solidFill>
              <a:srgbClr val="00FF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400" u="sng" dirty="0">
                <a:latin typeface="Comic Sans MS" panose="030F0702030302020204" pitchFamily="66" charset="0"/>
                <a:ea typeface="ＭＳ Ｐゴシック" pitchFamily="34" charset="-128"/>
              </a:rPr>
              <a:t>Demo</a:t>
            </a:r>
            <a:r>
              <a:rPr lang="en-US" altLang="en-US" sz="2400" dirty="0">
                <a:latin typeface="Comic Sans MS" panose="030F0702030302020204" pitchFamily="66" charset="0"/>
                <a:ea typeface="ＭＳ Ｐゴシック" pitchFamily="34" charset="-128"/>
              </a:rPr>
              <a:t>: Copy the chart below and fill in the table.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098281" y="1534733"/>
            <a:ext cx="1527048" cy="263479"/>
          </a:xfrm>
          <a:prstGeom prst="rect">
            <a:avLst/>
          </a:prstGeom>
          <a:solidFill>
            <a:schemeClr val="bg1"/>
          </a:solidFill>
          <a:ln w="28575">
            <a:solidFill>
              <a:srgbClr val="00FF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1400" u="sng" dirty="0">
                <a:latin typeface="Comic Sans MS" panose="030F0702030302020204" pitchFamily="66" charset="0"/>
                <a:ea typeface="ＭＳ Ｐゴシック" pitchFamily="34" charset="-128"/>
              </a:rPr>
              <a:t>What are…..</a:t>
            </a:r>
            <a:endParaRPr lang="en-US" altLang="en-US" sz="1400" dirty="0">
              <a:latin typeface="Comic Sans MS" panose="030F0702030302020204" pitchFamily="66" charset="0"/>
              <a:ea typeface="ＭＳ Ｐゴシック" pitchFamily="34" charset="-128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005841" y="1490744"/>
            <a:ext cx="1527048" cy="307468"/>
          </a:xfrm>
          <a:prstGeom prst="rect">
            <a:avLst/>
          </a:prstGeom>
          <a:solidFill>
            <a:schemeClr val="bg1"/>
          </a:solidFill>
          <a:ln w="28575">
            <a:solidFill>
              <a:srgbClr val="00FF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1400" u="sng" dirty="0">
                <a:latin typeface="Comic Sans MS" panose="030F0702030302020204" pitchFamily="66" charset="0"/>
                <a:ea typeface="ＭＳ Ｐゴシック" pitchFamily="34" charset="-128"/>
              </a:rPr>
              <a:t>What are…..</a:t>
            </a:r>
            <a:endParaRPr lang="en-US" altLang="en-US" sz="1400" dirty="0">
              <a:latin typeface="Comic Sans MS" panose="030F0702030302020204" pitchFamily="66" charset="0"/>
              <a:ea typeface="ＭＳ Ｐゴシック" pitchFamily="34" charset="-128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367529" y="1490744"/>
            <a:ext cx="1527048" cy="307468"/>
          </a:xfrm>
          <a:prstGeom prst="rect">
            <a:avLst/>
          </a:prstGeom>
          <a:solidFill>
            <a:schemeClr val="bg1"/>
          </a:solidFill>
          <a:ln w="28575">
            <a:solidFill>
              <a:srgbClr val="00FF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1400" u="sng" dirty="0">
                <a:latin typeface="Comic Sans MS" panose="030F0702030302020204" pitchFamily="66" charset="0"/>
                <a:ea typeface="ＭＳ Ｐゴシック" pitchFamily="34" charset="-128"/>
              </a:rPr>
              <a:t>What are…..</a:t>
            </a:r>
            <a:endParaRPr lang="en-US" altLang="en-US" sz="1400" dirty="0">
              <a:latin typeface="Comic Sans MS" panose="030F0702030302020204" pitchFamily="66" charset="0"/>
              <a:ea typeface="ＭＳ Ｐゴシック" pitchFamily="34" charset="-128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931920" y="1573738"/>
            <a:ext cx="45720" cy="51379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037576" y="1573738"/>
            <a:ext cx="45720" cy="51379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 txBox="1">
            <a:spLocks/>
          </p:cNvSpPr>
          <p:nvPr/>
        </p:nvSpPr>
        <p:spPr>
          <a:xfrm>
            <a:off x="8156448" y="873696"/>
            <a:ext cx="3616452" cy="411647"/>
          </a:xfrm>
          <a:prstGeom prst="rect">
            <a:avLst/>
          </a:prstGeom>
          <a:solidFill>
            <a:schemeClr val="bg1"/>
          </a:solidFill>
          <a:ln w="28575">
            <a:solidFill>
              <a:srgbClr val="00FF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1400" u="sng" dirty="0">
                <a:latin typeface="Comic Sans MS" panose="030F0702030302020204" pitchFamily="66" charset="0"/>
                <a:ea typeface="ＭＳ Ｐゴシック" pitchFamily="34" charset="-128"/>
              </a:rPr>
              <a:t>Hint: </a:t>
            </a:r>
            <a:r>
              <a:rPr lang="en-US" altLang="en-US" sz="1400" dirty="0">
                <a:latin typeface="Comic Sans MS" panose="030F0702030302020204" pitchFamily="66" charset="0"/>
                <a:ea typeface="ＭＳ Ｐゴシック" pitchFamily="34" charset="-128"/>
              </a:rPr>
              <a:t>If you are struggling turn to pages 23/24 in your Books. 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73736" y="2281002"/>
            <a:ext cx="3310128" cy="952064"/>
          </a:xfrm>
          <a:prstGeom prst="rect">
            <a:avLst/>
          </a:prstGeom>
          <a:solidFill>
            <a:schemeClr val="bg1"/>
          </a:solidFill>
          <a:ln w="28575">
            <a:solidFill>
              <a:srgbClr val="00FF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1400" b="1" u="sng" dirty="0">
                <a:latin typeface="Comic Sans MS" panose="030F0702030302020204" pitchFamily="66" charset="0"/>
                <a:ea typeface="ＭＳ Ｐゴシック" pitchFamily="34" charset="-128"/>
              </a:rPr>
              <a:t>Remittances</a:t>
            </a:r>
            <a:r>
              <a:rPr lang="en-US" altLang="en-US" sz="1400" dirty="0">
                <a:latin typeface="Comic Sans MS" panose="030F0702030302020204" pitchFamily="66" charset="0"/>
                <a:ea typeface="ＭＳ Ｐゴシック" pitchFamily="34" charset="-128"/>
              </a:rPr>
              <a:t>: Money sent back to their families in their home communities by migrants. ($400 Billion in 2012) 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73737" y="3354342"/>
            <a:ext cx="3310128" cy="276134"/>
          </a:xfrm>
          <a:prstGeom prst="rect">
            <a:avLst/>
          </a:prstGeom>
          <a:solidFill>
            <a:schemeClr val="bg1"/>
          </a:solidFill>
          <a:ln w="28575">
            <a:solidFill>
              <a:srgbClr val="00FF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1400" dirty="0">
                <a:latin typeface="Comic Sans MS" panose="030F0702030302020204" pitchFamily="66" charset="0"/>
                <a:ea typeface="ＭＳ Ｐゴシック" pitchFamily="34" charset="-128"/>
              </a:rPr>
              <a:t>Reducing population pressure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87452" y="3733192"/>
            <a:ext cx="3310128" cy="299312"/>
          </a:xfrm>
          <a:prstGeom prst="rect">
            <a:avLst/>
          </a:prstGeom>
          <a:solidFill>
            <a:schemeClr val="bg1"/>
          </a:solidFill>
          <a:ln w="28575">
            <a:solidFill>
              <a:srgbClr val="00FF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1400" dirty="0">
                <a:latin typeface="Comic Sans MS" panose="030F0702030302020204" pitchFamily="66" charset="0"/>
                <a:ea typeface="ＭＳ Ｐゴシック" pitchFamily="34" charset="-128"/>
              </a:rPr>
              <a:t>Lowering levels of unemployment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87452" y="4518850"/>
            <a:ext cx="3310128" cy="261756"/>
          </a:xfrm>
          <a:prstGeom prst="rect">
            <a:avLst/>
          </a:prstGeom>
          <a:solidFill>
            <a:schemeClr val="bg1"/>
          </a:solidFill>
          <a:ln w="28575">
            <a:solidFill>
              <a:srgbClr val="00FF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1400" dirty="0">
                <a:latin typeface="Comic Sans MS" panose="030F0702030302020204" pitchFamily="66" charset="0"/>
                <a:ea typeface="ＭＳ Ｐゴシック" pitchFamily="34" charset="-128"/>
              </a:rPr>
              <a:t>Help develop new skills.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87452" y="4146304"/>
            <a:ext cx="3310128" cy="236892"/>
          </a:xfrm>
          <a:prstGeom prst="rect">
            <a:avLst/>
          </a:prstGeom>
          <a:solidFill>
            <a:schemeClr val="bg1"/>
          </a:solidFill>
          <a:ln w="28575">
            <a:solidFill>
              <a:srgbClr val="00FF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1400" dirty="0">
                <a:latin typeface="Comic Sans MS" panose="030F0702030302020204" pitchFamily="66" charset="0"/>
                <a:ea typeface="ＭＳ Ｐゴシック" pitchFamily="34" charset="-128"/>
              </a:rPr>
              <a:t>Reduce pressure on services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73736" y="4916260"/>
            <a:ext cx="484632" cy="25063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1400" dirty="0">
                <a:latin typeface="Comic Sans MS" panose="030F0702030302020204" pitchFamily="66" charset="0"/>
                <a:ea typeface="ＭＳ Ｐゴシック" pitchFamily="34" charset="-128"/>
              </a:rPr>
              <a:t>-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164596" y="1506783"/>
            <a:ext cx="484632" cy="250634"/>
          </a:xfrm>
          <a:prstGeom prst="rect">
            <a:avLst/>
          </a:prstGeom>
          <a:solidFill>
            <a:schemeClr val="bg1"/>
          </a:solidFill>
          <a:ln w="28575">
            <a:solidFill>
              <a:srgbClr val="00FF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1400" b="1" dirty="0">
                <a:latin typeface="Comic Sans MS" panose="030F0702030302020204" pitchFamily="66" charset="0"/>
                <a:ea typeface="ＭＳ Ｐゴシック" pitchFamily="34" charset="-128"/>
              </a:rPr>
              <a:t>±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73736" y="5283534"/>
            <a:ext cx="3310128" cy="26175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1400" dirty="0">
                <a:latin typeface="Comic Sans MS" panose="030F0702030302020204" pitchFamily="66" charset="0"/>
                <a:ea typeface="ＭＳ Ｐゴシック" pitchFamily="34" charset="-128"/>
              </a:rPr>
              <a:t>Loss of workers “Brain Drain”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187451" y="6048218"/>
            <a:ext cx="3310128" cy="26175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1400" dirty="0">
                <a:latin typeface="Comic Sans MS" panose="030F0702030302020204" pitchFamily="66" charset="0"/>
                <a:ea typeface="ＭＳ Ｐゴシック" pitchFamily="34" charset="-128"/>
              </a:rPr>
              <a:t>Gender Imbalance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160020" y="5660390"/>
            <a:ext cx="3310128" cy="26175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1400" dirty="0">
                <a:latin typeface="Comic Sans MS" panose="030F0702030302020204" pitchFamily="66" charset="0"/>
                <a:ea typeface="ＭＳ Ｐゴシック" pitchFamily="34" charset="-128"/>
              </a:rPr>
              <a:t>Loss of Farmers means loss of Crops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4352543" y="2322417"/>
            <a:ext cx="3337560" cy="274443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1400" dirty="0">
                <a:latin typeface="Comic Sans MS" panose="030F0702030302020204" pitchFamily="66" charset="0"/>
                <a:ea typeface="ＭＳ Ｐゴシック" pitchFamily="34" charset="-128"/>
              </a:rPr>
              <a:t>Increase in Workforce 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4338831" y="1523243"/>
            <a:ext cx="484632" cy="250634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1400" b="1" dirty="0">
                <a:latin typeface="Comic Sans MS" panose="030F0702030302020204" pitchFamily="66" charset="0"/>
                <a:ea typeface="ＭＳ Ｐゴシック" pitchFamily="34" charset="-128"/>
              </a:rPr>
              <a:t>±</a:t>
            </a: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4338828" y="2663362"/>
            <a:ext cx="3337560" cy="274443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1400" dirty="0">
                <a:latin typeface="Comic Sans MS" panose="030F0702030302020204" pitchFamily="66" charset="0"/>
                <a:ea typeface="ＭＳ Ｐゴシック" pitchFamily="34" charset="-128"/>
              </a:rPr>
              <a:t>Limits wage rises(lowers Inflation)</a:t>
            </a: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4352543" y="3079899"/>
            <a:ext cx="3337560" cy="274443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1400" dirty="0">
                <a:latin typeface="Comic Sans MS" panose="030F0702030302020204" pitchFamily="66" charset="0"/>
                <a:ea typeface="ＭＳ Ｐゴシック" pitchFamily="34" charset="-128"/>
              </a:rPr>
              <a:t>Cultural Diversity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4338828" y="3437949"/>
            <a:ext cx="3337560" cy="274443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1400" dirty="0">
                <a:latin typeface="Comic Sans MS" panose="030F0702030302020204" pitchFamily="66" charset="0"/>
                <a:ea typeface="ＭＳ Ｐゴシック" pitchFamily="34" charset="-128"/>
              </a:rPr>
              <a:t>Reduce Population Ageing  </a:t>
            </a: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4352543" y="4221511"/>
            <a:ext cx="484632" cy="25063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1400" dirty="0">
                <a:latin typeface="Comic Sans MS" panose="030F0702030302020204" pitchFamily="66" charset="0"/>
                <a:ea typeface="ＭＳ Ｐゴシック" pitchFamily="34" charset="-128"/>
              </a:rPr>
              <a:t>-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4325113" y="4633158"/>
            <a:ext cx="3337560" cy="27444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1400" dirty="0">
                <a:latin typeface="Comic Sans MS" panose="030F0702030302020204" pitchFamily="66" charset="0"/>
                <a:ea typeface="ＭＳ Ｐゴシック" pitchFamily="34" charset="-128"/>
              </a:rPr>
              <a:t>Put pressure on infrastructure</a:t>
            </a: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4325113" y="5008547"/>
            <a:ext cx="3337560" cy="27444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1400" dirty="0">
                <a:latin typeface="Comic Sans MS" panose="030F0702030302020204" pitchFamily="66" charset="0"/>
                <a:ea typeface="ＭＳ Ｐゴシック" pitchFamily="34" charset="-128"/>
              </a:rPr>
              <a:t>Competition for workplaces</a:t>
            </a: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4325113" y="5359059"/>
            <a:ext cx="3337560" cy="27444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1400" dirty="0">
                <a:latin typeface="Comic Sans MS" panose="030F0702030302020204" pitchFamily="66" charset="0"/>
                <a:ea typeface="ＭＳ Ｐゴシック" pitchFamily="34" charset="-128"/>
              </a:rPr>
              <a:t>Ethnic imbalance</a:t>
            </a: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4325113" y="5728309"/>
            <a:ext cx="3337560" cy="27444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1400" dirty="0">
                <a:latin typeface="Comic Sans MS" panose="030F0702030302020204" pitchFamily="66" charset="0"/>
                <a:ea typeface="ＭＳ Ｐゴシック" pitchFamily="34" charset="-128"/>
              </a:rPr>
              <a:t>Legal and other issues</a:t>
            </a: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8458199" y="1563150"/>
            <a:ext cx="484632" cy="250634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1400" b="1" dirty="0">
                <a:latin typeface="Comic Sans MS" panose="030F0702030302020204" pitchFamily="66" charset="0"/>
                <a:ea typeface="ＭＳ Ｐゴシック" pitchFamily="34" charset="-128"/>
              </a:rPr>
              <a:t>±</a:t>
            </a: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8531351" y="2851863"/>
            <a:ext cx="3337560" cy="540722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1400" dirty="0">
                <a:latin typeface="Comic Sans MS" panose="030F0702030302020204" pitchFamily="66" charset="0"/>
                <a:ea typeface="ＭＳ Ｐゴシック" pitchFamily="34" charset="-128"/>
              </a:rPr>
              <a:t>Helps them provide financial support to their families. </a:t>
            </a: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8458199" y="4268216"/>
            <a:ext cx="484632" cy="25063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1400" dirty="0">
                <a:latin typeface="Comic Sans MS" panose="030F0702030302020204" pitchFamily="66" charset="0"/>
                <a:ea typeface="ＭＳ Ｐゴシック" pitchFamily="34" charset="-128"/>
              </a:rPr>
              <a:t>-</a:t>
            </a: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8458199" y="4557378"/>
            <a:ext cx="3337560" cy="48991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1400" dirty="0">
                <a:latin typeface="Comic Sans MS" panose="030F0702030302020204" pitchFamily="66" charset="0"/>
                <a:ea typeface="ＭＳ Ｐゴシック" pitchFamily="34" charset="-128"/>
              </a:rPr>
              <a:t>Financial cost of migration may be significant </a:t>
            </a: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8531351" y="1893569"/>
            <a:ext cx="3337560" cy="310643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1400" u="sng" dirty="0">
                <a:latin typeface="Comic Sans MS" panose="030F0702030302020204" pitchFamily="66" charset="0"/>
                <a:ea typeface="ＭＳ Ｐゴシック" pitchFamily="34" charset="-128"/>
              </a:rPr>
              <a:t>Impact on migrants themselves</a:t>
            </a: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8531351" y="3455635"/>
            <a:ext cx="3337560" cy="284140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1400" dirty="0">
                <a:latin typeface="Comic Sans MS" panose="030F0702030302020204" pitchFamily="66" charset="0"/>
                <a:ea typeface="ＭＳ Ｐゴシック" pitchFamily="34" charset="-128"/>
              </a:rPr>
              <a:t>Developing language skills</a:t>
            </a: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8458199" y="5118140"/>
            <a:ext cx="3337560" cy="27634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1400" dirty="0">
                <a:latin typeface="Comic Sans MS" panose="030F0702030302020204" pitchFamily="66" charset="0"/>
                <a:ea typeface="ＭＳ Ｐゴシック" pitchFamily="34" charset="-128"/>
              </a:rPr>
              <a:t>Separation from family </a:t>
            </a: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8458199" y="5465254"/>
            <a:ext cx="3337560" cy="27634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1400" dirty="0">
                <a:latin typeface="Comic Sans MS" panose="030F0702030302020204" pitchFamily="66" charset="0"/>
                <a:ea typeface="ＭＳ Ｐゴシック" pitchFamily="34" charset="-128"/>
              </a:rPr>
              <a:t>Culture shock</a:t>
            </a: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8458199" y="5834327"/>
            <a:ext cx="3337560" cy="27634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1400" dirty="0">
                <a:latin typeface="Comic Sans MS" panose="030F0702030302020204" pitchFamily="66" charset="0"/>
                <a:ea typeface="ＭＳ Ｐゴシック" pitchFamily="34" charset="-128"/>
              </a:rPr>
              <a:t>Risk of exploitation. </a:t>
            </a:r>
          </a:p>
        </p:txBody>
      </p:sp>
    </p:spTree>
    <p:extLst>
      <p:ext uri="{BB962C8B-B14F-4D97-AF65-F5344CB8AC3E}">
        <p14:creationId xmlns:p14="http://schemas.microsoft.com/office/powerpoint/2010/main" val="148888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2" grpId="0" animBg="1"/>
      <p:bldP spid="43" grpId="0" animBg="1"/>
      <p:bldP spid="44" grpId="0" animBg="1"/>
      <p:bldP spid="4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1748</TotalTime>
  <Words>742</Words>
  <Application>Microsoft Office PowerPoint</Application>
  <PresentationFormat>Widescreen</PresentationFormat>
  <Paragraphs>94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ＭＳ Ｐゴシック</vt:lpstr>
      <vt:lpstr>Arial</vt:lpstr>
      <vt:lpstr>Calibri</vt:lpstr>
      <vt:lpstr>Calibri Light</vt:lpstr>
      <vt:lpstr>Comic Sans MS</vt:lpstr>
      <vt:lpstr>Office Theme</vt:lpstr>
      <vt:lpstr>Starter: My Connections</vt:lpstr>
      <vt:lpstr>PowerPoint Presentation</vt:lpstr>
      <vt:lpstr>PowerPoint Presentation</vt:lpstr>
      <vt:lpstr>PowerPoint Presentation</vt:lpstr>
      <vt:lpstr>PowerPoint Presentation</vt:lpstr>
      <vt:lpstr>Migration </vt:lpstr>
      <vt:lpstr>PowerPoint Presentation</vt:lpstr>
      <vt:lpstr>General Migration Trends </vt:lpstr>
      <vt:lpstr>Good                    Impacts of Migration                           Bad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roberts</dc:creator>
  <cp:lastModifiedBy>martin roberts</cp:lastModifiedBy>
  <cp:revision>16</cp:revision>
  <cp:lastPrinted>2016-11-07T13:11:10Z</cp:lastPrinted>
  <dcterms:created xsi:type="dcterms:W3CDTF">2015-11-10T11:16:02Z</dcterms:created>
  <dcterms:modified xsi:type="dcterms:W3CDTF">2016-11-07T13:14:05Z</dcterms:modified>
</cp:coreProperties>
</file>